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1" r:id="rId4"/>
    <p:sldId id="257" r:id="rId5"/>
    <p:sldId id="259" r:id="rId6"/>
    <p:sldId id="258" r:id="rId7"/>
    <p:sldId id="260" r:id="rId8"/>
    <p:sldId id="262" r:id="rId9"/>
    <p:sldId id="272" r:id="rId10"/>
    <p:sldId id="263" r:id="rId11"/>
    <p:sldId id="265" r:id="rId12"/>
    <p:sldId id="269" r:id="rId13"/>
    <p:sldId id="266" r:id="rId14"/>
    <p:sldId id="267" r:id="rId15"/>
    <p:sldId id="270" r:id="rId16"/>
    <p:sldId id="271" r:id="rId17"/>
    <p:sldId id="26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1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0419-F611-4AE9-A050-7B5DD5AC4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D7AD7-BCAB-4B35-BAB1-1816D95DD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094C-BDE2-487F-AC7F-07DD43C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6D7F-1073-41C5-AE7B-3662EF2BC0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09C20-1B63-41A6-9B03-146B11F2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50FC-C9A8-4AF9-A2A0-871A845B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5FF2-1632-4DE2-B43B-9048BE23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1BF1-7173-4F4A-8D2B-0F274AC7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B3C0A-E711-4937-AE7E-644EC51AE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53E5A-6ADD-490E-B897-7A627730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6D7F-1073-41C5-AE7B-3662EF2BC0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C4249-EAF7-48D6-A64F-A0515DE7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69C6-8CCA-4FDF-B5D4-4E6A799D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5FF2-1632-4DE2-B43B-9048BE23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7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25FCD-0D5F-4E7A-A0A2-9E43D6EA8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ABC5A-13B3-4928-ACF9-0B8EC6B11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E28A3-4636-4820-AC2D-3C643626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6D7F-1073-41C5-AE7B-3662EF2BC0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2BEC-6A65-4666-8B41-E3EB40FF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340EC-EAEE-4B23-A8FB-3340E386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5FF2-1632-4DE2-B43B-9048BE23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1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42DF-76F6-4B9D-868D-1E6CD767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CF13-310A-4231-B7E2-7C3A444E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47D2-2E40-4607-A7AE-E21072FC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6D7F-1073-41C5-AE7B-3662EF2BC0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DC60-562B-4D9A-9C49-B0A34CDB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BA47-7056-402A-859F-460EF91B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5FF2-1632-4DE2-B43B-9048BE23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2240-607F-450E-BF85-2CE7FD19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B1E72-8A6A-440B-B594-56F1DF33F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317C2-E50B-4587-A0CD-1553108E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6D7F-1073-41C5-AE7B-3662EF2BC0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78DAF-A5D1-46B9-AF20-F7BA7FA8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DECB-4282-48F4-A688-DF773DA2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5FF2-1632-4DE2-B43B-9048BE23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F3E3-5FF9-4360-8DDA-286D2B0D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3049-3CE2-4C10-A1F8-8867FC320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41FF4-0952-41E7-AE1F-C247EAFB4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16EB1-94C4-4598-BB73-A1D45BCF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6D7F-1073-41C5-AE7B-3662EF2BC0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027D4-4504-44E4-A2BE-C96EE747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CD89A-C297-4266-A31E-FCCA70CE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5FF2-1632-4DE2-B43B-9048BE23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819B-7636-4ED4-8A4C-D82D89AE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2F965-A996-496A-B44B-960E0066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5CE42-9D5B-4CAA-8BDE-38BC13A08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96593-95CD-4D3B-A9F1-B8A8103A5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BD63A-AB4A-41D8-8574-C2038AB08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B17DC-6DCB-4583-8CF8-3E9794EA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6D7F-1073-41C5-AE7B-3662EF2BC0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D63EE-CD42-4751-BB6B-201DA847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27FDD-8B2D-4078-92EC-754F47F4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5FF2-1632-4DE2-B43B-9048BE23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983D-E944-4986-A883-746A6BC6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48C43-AC86-48FF-A7BE-E1E893D9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6D7F-1073-41C5-AE7B-3662EF2BC0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D42D6-6295-48F2-B1A7-5E17694F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AC40D-9E80-4D0D-8D72-20233A5E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5FF2-1632-4DE2-B43B-9048BE23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2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18239-82D1-45D8-AE56-CC2CDE39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6D7F-1073-41C5-AE7B-3662EF2BC0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641DA-C37B-4F2E-881A-8E61BC63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FF842-3D1C-42F4-85C2-F16EEFBD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5FF2-1632-4DE2-B43B-9048BE23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4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DB23-44B2-411C-A1C6-BED12EA8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92DB-021B-4ABD-8ACC-43F88628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84C5D-40D9-4A98-BC5A-0EFA43A3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408FD-BAAE-4E4F-A3DC-EB3A2888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6D7F-1073-41C5-AE7B-3662EF2BC0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5248C-6C21-451C-989B-8F1ADBB0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D886-380C-4E05-8463-549A0257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5FF2-1632-4DE2-B43B-9048BE23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8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0CF5-E006-4028-8D12-782D83BD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3F5B1-3BAB-4236-A424-AF242ED97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B88EA-F1E1-4275-A665-0D669BD32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1B642-C96B-43AE-98C6-6C365403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6D7F-1073-41C5-AE7B-3662EF2BC0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173BE-F980-4659-A41C-9BF5B879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A7170-E7FB-41D5-91A2-9558EEB6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5FF2-1632-4DE2-B43B-9048BE23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8B04B-CCB5-4A18-88B3-61C277FF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988F3-EC7E-4567-89CC-9BC316C39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9F4E8-E554-4E68-A0A8-47AC2FF87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76D7F-1073-41C5-AE7B-3662EF2BC0B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33A3A-6C66-44E8-89B8-AD726A6E3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70B48-CBAE-4935-9EC2-98F1DE024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C5FF2-1632-4DE2-B43B-9048BE23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5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mailto:chris@datalucent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1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EFF433-23EE-4440-A0B1-6F08317488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16" y="6439711"/>
            <a:ext cx="1679934" cy="272211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5D14AEE-C7E9-4723-A109-AC97B188C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9" b="3383"/>
          <a:stretch/>
        </p:blipFill>
        <p:spPr>
          <a:xfrm>
            <a:off x="3299237" y="2325756"/>
            <a:ext cx="5593525" cy="22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07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545A-14DE-464B-8478-3D9FEF2A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Social Login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F0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55A4-C0C4-4EB4-AF35-B7500471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2182052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user can choose the social media outlet they prefer.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Logging in is an acknowledgement and agreement to Terms &amp; Conditions.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92B2C-8051-43EB-8077-E2E2C93EC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1" r="2686" b="2621"/>
          <a:stretch/>
        </p:blipFill>
        <p:spPr>
          <a:xfrm>
            <a:off x="5730240" y="2945458"/>
            <a:ext cx="6256019" cy="298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3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BB4F-F014-4DC8-9E99-B38C6841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41131" cy="1622321"/>
          </a:xfrm>
        </p:spPr>
        <p:txBody>
          <a:bodyPr>
            <a:normAutofit/>
          </a:bodyPr>
          <a:lstStyle/>
          <a:p>
            <a:r>
              <a:rPr lang="en-US" dirty="0"/>
              <a:t>Grant Approval to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FE63D-34C5-4F8E-AA7B-31D36D9DD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After the user chooses which social outlet they prefer, they will be prompted by the social outlet to approve the connection.</a:t>
            </a:r>
          </a:p>
          <a:p>
            <a:r>
              <a:rPr lang="en-US" sz="2000" dirty="0"/>
              <a:t>To the right is Twitter’s login approval page. This is standard for social logins throughout the web.</a:t>
            </a:r>
          </a:p>
          <a:p>
            <a:r>
              <a:rPr lang="en-US" sz="2000" dirty="0"/>
              <a:t>If the user is already logged in to the social media outlet on their device, they do not have to enter their username and password again.</a:t>
            </a:r>
          </a:p>
        </p:txBody>
      </p:sp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51AE8-4DCB-4963-ADFC-BCF79F115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6" t="2315" r="2460" b="2340"/>
          <a:stretch/>
        </p:blipFill>
        <p:spPr>
          <a:xfrm>
            <a:off x="5884849" y="1216669"/>
            <a:ext cx="5318607" cy="41902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783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83B6-F671-4061-B142-71218058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r>
              <a:rPr lang="en-US" dirty="0"/>
              <a:t>File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9DB1-2B3B-4ED5-8698-AE2F87AD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38400"/>
            <a:ext cx="5102351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After logging in to the social media outlet of their choice, the user is directed towards instructions on how to acquire their data.</a:t>
            </a:r>
          </a:p>
          <a:p>
            <a:r>
              <a:rPr lang="en-US" sz="2000" dirty="0"/>
              <a:t>This typically involves visiting the settings or privacy page of their social media account and requesting a copy of their data.</a:t>
            </a:r>
          </a:p>
          <a:p>
            <a:r>
              <a:rPr lang="en-US" sz="2000" dirty="0"/>
              <a:t>Once the request is entered, the user must wait for their file to become available.</a:t>
            </a:r>
          </a:p>
          <a:p>
            <a:r>
              <a:rPr lang="en-US" sz="2000" dirty="0"/>
              <a:t>Some requests are instant while others can take 24 hours; this depends largely on how much media (photos/</a:t>
            </a:r>
            <a:r>
              <a:rPr lang="en-US" sz="2000" dirty="0" err="1"/>
              <a:t>vidoes</a:t>
            </a:r>
            <a:r>
              <a:rPr lang="en-US" sz="2000" dirty="0"/>
              <a:t>) the user has in their social media profiles.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F56A0B-9296-4043-B537-30FEF815D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24" y="516143"/>
            <a:ext cx="4785907" cy="2694674"/>
          </a:xfrm>
          <a:prstGeom prst="rect">
            <a:avLst/>
          </a:prstGeom>
          <a:effectLst/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E2E8532-BFA8-48F9-B292-C19F2ECCEB6B}"/>
              </a:ext>
            </a:extLst>
          </p:cNvPr>
          <p:cNvSpPr txBox="1">
            <a:spLocks/>
          </p:cNvSpPr>
          <p:nvPr/>
        </p:nvSpPr>
        <p:spPr>
          <a:xfrm>
            <a:off x="6713140" y="-141423"/>
            <a:ext cx="1114383" cy="744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Twitter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CB2291-7B31-456C-A717-6EAC70934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49" y="3515140"/>
            <a:ext cx="4846321" cy="2743200"/>
          </a:xfrm>
          <a:prstGeom prst="rect">
            <a:avLst/>
          </a:prstGeom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8E65A91D-9C3A-4763-8C9F-5625F0830153}"/>
              </a:ext>
            </a:extLst>
          </p:cNvPr>
          <p:cNvSpPr txBox="1">
            <a:spLocks/>
          </p:cNvSpPr>
          <p:nvPr/>
        </p:nvSpPr>
        <p:spPr>
          <a:xfrm>
            <a:off x="6713141" y="6283856"/>
            <a:ext cx="1295965" cy="574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35413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D6B5-8EF5-42BD-A7C5-865AB736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Ready Push Notification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2B3C-6822-49A8-A329-986FE631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005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All social media outlets will send a push notification to the user when their file is ready.</a:t>
            </a:r>
          </a:p>
          <a:p>
            <a:r>
              <a:rPr lang="en-US" sz="2400" dirty="0"/>
              <a:t>Depending on the user’s settings, the notification may also display on their phone.</a:t>
            </a:r>
          </a:p>
          <a:p>
            <a:r>
              <a:rPr lang="en-US" sz="2400" dirty="0"/>
              <a:t>They can also be reminded through email from DataLucent to check for their file.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B1570E-26F4-4B97-B5D8-33336CC7B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2192020"/>
            <a:ext cx="6845300" cy="27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8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18A91AA-1790-48FC-A9D8-CEBB8CCC4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283B6-F671-4061-B142-71218058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r>
              <a:rPr lang="en-US"/>
              <a:t>File Download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9DB1-2B3B-4ED5-8698-AE2F87AD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05026"/>
            <a:ext cx="5102351" cy="411879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Once the user receives a push notification that their file is ready, they are prompted to return to the page on the social media outlet where they requested the file.</a:t>
            </a:r>
          </a:p>
          <a:p>
            <a:r>
              <a:rPr lang="en-US" sz="2400" dirty="0"/>
              <a:t>Once there, the user then enters in their password, clicks download, and is prompted by their device to download the file.</a:t>
            </a:r>
          </a:p>
          <a:p>
            <a:r>
              <a:rPr lang="en-US" sz="2400" dirty="0"/>
              <a:t>Each device has a unique download prompt, but all of them work the same way: the file is placed in a downloads folder.</a:t>
            </a:r>
          </a:p>
        </p:txBody>
      </p:sp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A9E7ADF-DDB8-413C-AE5B-FDF54905AA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9"/>
          <a:stretch/>
        </p:blipFill>
        <p:spPr>
          <a:xfrm>
            <a:off x="6750542" y="504874"/>
            <a:ext cx="4812792" cy="2718184"/>
          </a:xfrm>
          <a:prstGeom prst="rect">
            <a:avLst/>
          </a:prstGeom>
          <a:effectLst/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E2E8532-BFA8-48F9-B292-C19F2ECCEB6B}"/>
              </a:ext>
            </a:extLst>
          </p:cNvPr>
          <p:cNvSpPr txBox="1">
            <a:spLocks/>
          </p:cNvSpPr>
          <p:nvPr/>
        </p:nvSpPr>
        <p:spPr>
          <a:xfrm>
            <a:off x="6729984" y="-141423"/>
            <a:ext cx="1071599" cy="744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Twitter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E65A91D-9C3A-4763-8C9F-5625F0830153}"/>
              </a:ext>
            </a:extLst>
          </p:cNvPr>
          <p:cNvSpPr txBox="1">
            <a:spLocks/>
          </p:cNvSpPr>
          <p:nvPr/>
        </p:nvSpPr>
        <p:spPr>
          <a:xfrm>
            <a:off x="6713141" y="6283856"/>
            <a:ext cx="1218144" cy="574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Facebook</a:t>
            </a:r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3D904A-8622-43AE-ADF1-4ADE97EBA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r="86"/>
          <a:stretch/>
        </p:blipFill>
        <p:spPr>
          <a:xfrm>
            <a:off x="6736469" y="3513006"/>
            <a:ext cx="4826865" cy="272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7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2FAC-AC73-491C-870A-090C5B14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File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FADD-0C83-4F4D-B1CE-427971624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51588"/>
            <a:ext cx="3505494" cy="3972232"/>
          </a:xfrm>
        </p:spPr>
        <p:txBody>
          <a:bodyPr>
            <a:normAutofit/>
          </a:bodyPr>
          <a:lstStyle/>
          <a:p>
            <a:r>
              <a:rPr lang="en-US" sz="2000" dirty="0"/>
              <a:t>Once the file is downloaded, the user returns to the DataLucent upload page and uploads their file.</a:t>
            </a:r>
          </a:p>
          <a:p>
            <a:r>
              <a:rPr lang="en-US" sz="2000" dirty="0"/>
              <a:t>The user can update their email address to their preferred contact email, and a one-minute YouTube tutorial is provided.</a:t>
            </a:r>
          </a:p>
          <a:p>
            <a:r>
              <a:rPr lang="en-US" sz="2000" dirty="0"/>
              <a:t>Our upload process is resilient and can resume if the device is locked or goes into standby.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625CE-8CD1-49D5-B2AB-06B013575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0" t="1045" r="1367" b="3732"/>
          <a:stretch/>
        </p:blipFill>
        <p:spPr>
          <a:xfrm>
            <a:off x="5128449" y="562307"/>
            <a:ext cx="6599717" cy="57495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7640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ABA0-092A-467E-A42C-A3C4F145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Prize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5C31-391F-44A5-8320-43AF0DE0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46844" cy="3785419"/>
          </a:xfrm>
        </p:spPr>
        <p:txBody>
          <a:bodyPr>
            <a:normAutofit/>
          </a:bodyPr>
          <a:lstStyle/>
          <a:p>
            <a:r>
              <a:rPr lang="en-US" sz="2400" dirty="0"/>
              <a:t>At this point the process is completed and the user awaits their prize.</a:t>
            </a:r>
          </a:p>
          <a:p>
            <a:r>
              <a:rPr lang="en-US" sz="2400" dirty="0"/>
              <a:t>DataLucent checks the data for validity and the reward is sent to the user within 48 hours.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0F0F3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69AE8-9A43-464A-939D-D4E496CC0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3" r="15082" b="4084"/>
          <a:stretch/>
        </p:blipFill>
        <p:spPr>
          <a:xfrm>
            <a:off x="5455921" y="1309350"/>
            <a:ext cx="5920739" cy="42392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990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015B-C20A-4FAF-83FE-78A81301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AF34-DB41-43AC-8CB7-B19A1DCC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DataLucent receives the files in a storage bucket to review them for validity.</a:t>
            </a:r>
          </a:p>
          <a:p>
            <a:r>
              <a:rPr lang="en-US" dirty="0"/>
              <a:t>Users with valid files receive their incentive through the email provided during the upload process.</a:t>
            </a:r>
          </a:p>
          <a:p>
            <a:r>
              <a:rPr lang="en-US" dirty="0"/>
              <a:t>Validity entails:</a:t>
            </a:r>
          </a:p>
          <a:p>
            <a:pPr lvl="1"/>
            <a:r>
              <a:rPr lang="en-US" dirty="0"/>
              <a:t>Active account (recent activity)</a:t>
            </a:r>
          </a:p>
          <a:p>
            <a:pPr lvl="1"/>
            <a:r>
              <a:rPr lang="en-US" dirty="0"/>
              <a:t>Older account (not just created).</a:t>
            </a:r>
          </a:p>
          <a:p>
            <a:pPr lvl="1"/>
            <a:r>
              <a:rPr lang="en-US" dirty="0"/>
              <a:t>Appropriate data indicators (not a bot or fake account).</a:t>
            </a:r>
          </a:p>
          <a:p>
            <a:pPr lvl="1"/>
            <a:r>
              <a:rPr lang="en-US" dirty="0"/>
              <a:t>Other datapoints depending on the social outlet.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3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C619-F462-4B12-AB6F-F3D9B20E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AC33-7AFB-49B6-9D86-B3E6EDDCB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join Passive Buff or for more information please email </a:t>
            </a:r>
            <a:r>
              <a:rPr lang="en-US" sz="2000" dirty="0">
                <a:hlinkClick r:id="rId2"/>
              </a:rPr>
              <a:t>chris@datalucent.com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Thank you!</a:t>
            </a:r>
          </a:p>
        </p:txBody>
      </p:sp>
      <p:pic>
        <p:nvPicPr>
          <p:cNvPr id="13" name="Picture 4" descr="Working space background">
            <a:extLst>
              <a:ext uri="{FF2B5EF4-FFF2-40B4-BE49-F238E27FC236}">
                <a16:creationId xmlns:a16="http://schemas.microsoft.com/office/drawing/2014/main" id="{81C3923C-7702-4CD4-880D-6F8CD34A4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4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1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EFF433-23EE-4440-A0B1-6F08317488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16" y="6439711"/>
            <a:ext cx="1679934" cy="272211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5D14AEE-C7E9-4723-A109-AC97B188C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9" b="3383"/>
          <a:stretch/>
        </p:blipFill>
        <p:spPr>
          <a:xfrm>
            <a:off x="869049" y="2587465"/>
            <a:ext cx="4266642" cy="16830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90EB4E-E7AD-4759-9A92-4A0010E264F4}"/>
              </a:ext>
            </a:extLst>
          </p:cNvPr>
          <p:cNvSpPr txBox="1"/>
          <p:nvPr/>
        </p:nvSpPr>
        <p:spPr>
          <a:xfrm>
            <a:off x="7056307" y="4173030"/>
            <a:ext cx="33654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sz="1800" b="0" i="1" u="none" strike="noStrike" baseline="30000" dirty="0">
                <a:solidFill>
                  <a:schemeClr val="bg1"/>
                </a:solidFill>
                <a:latin typeface="Futura PT Light" panose="020B0402020204020303" pitchFamily="34" charset="0"/>
              </a:rPr>
              <a:t>Passive Income Buff – Noun</a:t>
            </a:r>
          </a:p>
          <a:p>
            <a:pPr marR="0" algn="l" rtl="0"/>
            <a:endParaRPr lang="en-US" sz="1800" b="0" i="1" u="none" strike="noStrike" baseline="30000" dirty="0">
              <a:solidFill>
                <a:schemeClr val="bg1"/>
              </a:solidFill>
              <a:latin typeface="Futura PT Light" panose="020B0402020204020303" pitchFamily="34" charset="0"/>
            </a:endParaRPr>
          </a:p>
          <a:p>
            <a:pPr marR="0" algn="l" rtl="0"/>
            <a:r>
              <a:rPr lang="en-US" sz="1800" b="0" i="1" u="none" strike="noStrike" baseline="30000" dirty="0">
                <a:solidFill>
                  <a:schemeClr val="bg1"/>
                </a:solidFill>
                <a:latin typeface="Futura PT Light" panose="020B0402020204020303" pitchFamily="34" charset="0"/>
              </a:rPr>
              <a:t>An improvement </a:t>
            </a:r>
            <a:r>
              <a:rPr lang="en-US" i="1" baseline="30000" dirty="0">
                <a:solidFill>
                  <a:schemeClr val="bg1"/>
                </a:solidFill>
                <a:latin typeface="Futura PT Light" panose="020B0402020204020303" pitchFamily="34" charset="0"/>
              </a:rPr>
              <a:t>in the rate of one’s earnings </a:t>
            </a:r>
            <a:r>
              <a:rPr lang="en-US" sz="1800" b="0" i="1" u="none" strike="noStrike" baseline="30000" dirty="0">
                <a:solidFill>
                  <a:schemeClr val="bg1"/>
                </a:solidFill>
                <a:latin typeface="Futura PT Light" panose="020B0402020204020303" pitchFamily="34" charset="0"/>
              </a:rPr>
              <a:t>that requires minimal engagement to start and no upkeep while its active.</a:t>
            </a:r>
          </a:p>
          <a:p>
            <a:pPr marR="0" algn="l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EE21E-233E-4DB3-AEEC-484314B3383A}"/>
              </a:ext>
            </a:extLst>
          </p:cNvPr>
          <p:cNvSpPr txBox="1"/>
          <p:nvPr/>
        </p:nvSpPr>
        <p:spPr>
          <a:xfrm>
            <a:off x="7056307" y="3199011"/>
            <a:ext cx="33654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sz="1800" b="0" i="1" u="none" strike="noStrike" baseline="30000" dirty="0">
                <a:solidFill>
                  <a:schemeClr val="bg1"/>
                </a:solidFill>
                <a:latin typeface="Futura PT Light" panose="020B0402020204020303" pitchFamily="34" charset="0"/>
              </a:rPr>
              <a:t>Buff – Noun</a:t>
            </a:r>
          </a:p>
          <a:p>
            <a:pPr marR="0" algn="l" rtl="0"/>
            <a:endParaRPr lang="en-US" sz="1800" b="0" i="1" u="none" strike="noStrike" baseline="30000" dirty="0">
              <a:solidFill>
                <a:schemeClr val="bg1"/>
              </a:solidFill>
              <a:latin typeface="Futura PT Light" panose="020B0402020204020303" pitchFamily="34" charset="0"/>
            </a:endParaRPr>
          </a:p>
          <a:p>
            <a:pPr marR="0" algn="l" rtl="0"/>
            <a:r>
              <a:rPr lang="en-US" sz="1800" b="0" i="1" u="none" strike="noStrike" baseline="30000" dirty="0">
                <a:solidFill>
                  <a:schemeClr val="bg1"/>
                </a:solidFill>
                <a:latin typeface="Futura PT Light" panose="020B0402020204020303" pitchFamily="34" charset="0"/>
              </a:rPr>
              <a:t>A temporary improvement of a specific statistic or trait of oneself. </a:t>
            </a:r>
          </a:p>
          <a:p>
            <a:pPr marR="0" algn="l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D50A0-768B-4BBF-A699-06EE8DE544BF}"/>
              </a:ext>
            </a:extLst>
          </p:cNvPr>
          <p:cNvSpPr txBox="1"/>
          <p:nvPr/>
        </p:nvSpPr>
        <p:spPr>
          <a:xfrm>
            <a:off x="7056308" y="2069861"/>
            <a:ext cx="33654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sz="1800" b="0" i="1" u="none" strike="noStrike" baseline="30000" dirty="0">
                <a:solidFill>
                  <a:schemeClr val="bg1"/>
                </a:solidFill>
                <a:latin typeface="Futura PT Light" panose="020B0402020204020303" pitchFamily="34" charset="0"/>
              </a:rPr>
              <a:t>Passive Income – Noun</a:t>
            </a:r>
          </a:p>
          <a:p>
            <a:pPr marR="0" algn="l" rtl="0"/>
            <a:endParaRPr lang="en-US" sz="1800" b="0" i="1" u="none" strike="noStrike" baseline="30000" dirty="0">
              <a:solidFill>
                <a:schemeClr val="bg1"/>
              </a:solidFill>
              <a:latin typeface="Futura PT Light" panose="020B0402020204020303" pitchFamily="34" charset="0"/>
            </a:endParaRPr>
          </a:p>
          <a:p>
            <a:pPr marR="0" algn="l" rtl="0"/>
            <a:r>
              <a:rPr lang="en-US" sz="1800" b="0" i="1" u="none" strike="noStrike" baseline="30000" dirty="0">
                <a:solidFill>
                  <a:schemeClr val="bg1"/>
                </a:solidFill>
                <a:latin typeface="Futura PT Light" panose="020B0402020204020303" pitchFamily="34" charset="0"/>
              </a:rPr>
              <a:t>Relating to business activity in which the owner does not actively participate in the generation of income.</a:t>
            </a:r>
          </a:p>
          <a:p>
            <a:pPr marR="0" algn="l" rtl="0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DCE608-D6CB-4AAE-A8B0-3D8F0F513B88}"/>
              </a:ext>
            </a:extLst>
          </p:cNvPr>
          <p:cNvCxnSpPr>
            <a:cxnSpLocks/>
          </p:cNvCxnSpPr>
          <p:nvPr/>
        </p:nvCxnSpPr>
        <p:spPr>
          <a:xfrm>
            <a:off x="6096000" y="2487547"/>
            <a:ext cx="0" cy="18829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32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5006F-C365-456D-834E-E842852F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81" y="1289764"/>
            <a:ext cx="4083882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What is Passive Buff?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44849-4964-4700-939E-5EE0A7D2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Passive Buff is a data rewards tool designed to help influencers monetize and reward their audiences with minimal effort.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Using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Datalucent’s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patented data sharing technology, audiences can safely and securely share their data with brands.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By sharing data, audiences earn rewards for themselves, and support the influencers they love.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19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531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8D320-3F01-4B9A-B4A6-85787B24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Why consumer data?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5563-6473-48D7-84C3-9B1C7923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Due to changes in privacy laws, consumer data can no longer be purchased or used without their knowledge and consent.</a:t>
            </a:r>
          </a:p>
          <a:p>
            <a:r>
              <a:rPr lang="en-US" sz="2000" dirty="0"/>
              <a:t>Brands still seek data but don’t want to upset their customers who are increasingly sensitive towards privacy issues.</a:t>
            </a:r>
          </a:p>
          <a:p>
            <a:r>
              <a:rPr lang="en-US" sz="2000" dirty="0"/>
              <a:t>Passive Buff provides a safe and secure environment for sharing data that brands and consumers can trust.</a:t>
            </a:r>
          </a:p>
        </p:txBody>
      </p:sp>
    </p:spTree>
    <p:extLst>
      <p:ext uri="{BB962C8B-B14F-4D97-AF65-F5344CB8AC3E}">
        <p14:creationId xmlns:p14="http://schemas.microsoft.com/office/powerpoint/2010/main" val="288319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FC213-7619-406F-8BE4-9B9304A2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5600"/>
              <a:t>Consumers Are in Control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0A8C-107E-40BA-8294-3529CEB3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Passive Buff facilitates the relationship between the consumer and the brand and does not own any data.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Consumers always own their data and can ask for it to be removed from our systems at any time through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Datalucent’s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Delete API.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Most consumers are unaware they own their data or that they can be rewarded for it.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492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B5C8C-1214-4545-B06A-EAC3756A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Consumer Incentives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DADEB-1118-4042-9373-5A237F8E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In our typical campaign, consumers are given a gift card (such as a $5 Amazon.com Gift Card) as a sign up bonus for providing their Facebook or Twitter data file.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They are provided additional rewards each time they consent to allowing a company to use their data.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94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FAF34-3D0A-4C13-BF6A-9D44C1C7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5600" dirty="0"/>
              <a:t>Content Creator Benefits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3BFF5B4-80E8-4B34-BA4E-C874CFB90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Content creators are excellent ambassadors for new ideas and can help educate consumers about their data rights.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DataLucent provides payouts to content creators on a per-user basis for educating consumers that sign up for DataLucent Rewards.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Our typical campaign pays $5 in cash to the influencer for each user that signs up using a code we provide to the influencer.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43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531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D07C0-602F-4533-B5A5-69EEB0D6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Summary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ABD9-922A-45B4-B008-6B1A6CA3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Consumers are provided a $5 Amazon.com Gift Card for signing up and submitting a valid Facebook or Twitter file.</a:t>
            </a:r>
          </a:p>
          <a:p>
            <a:r>
              <a:rPr lang="en-US" sz="2000" dirty="0"/>
              <a:t>Influencers are paid $5 for each user that signs up and uses their unique code.</a:t>
            </a:r>
          </a:p>
          <a:p>
            <a:r>
              <a:rPr lang="en-US" sz="2000" dirty="0"/>
              <a:t>Consumers and influencers can earn additional rewards each time a user consents to a brand using their data.</a:t>
            </a:r>
          </a:p>
        </p:txBody>
      </p:sp>
    </p:spTree>
    <p:extLst>
      <p:ext uri="{BB962C8B-B14F-4D97-AF65-F5344CB8AC3E}">
        <p14:creationId xmlns:p14="http://schemas.microsoft.com/office/powerpoint/2010/main" val="295099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8BC35-009D-453F-A9E9-28CDD5AD7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Consumer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4FC97-951A-46A5-8480-971F4245C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Datalucent Technology Walkthrough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4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958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Futura PT Light</vt:lpstr>
      <vt:lpstr>Office Theme</vt:lpstr>
      <vt:lpstr>PowerPoint Presentation</vt:lpstr>
      <vt:lpstr>PowerPoint Presentation</vt:lpstr>
      <vt:lpstr>What is Passive Buff?</vt:lpstr>
      <vt:lpstr>Why consumer data?</vt:lpstr>
      <vt:lpstr>Consumers Are in Control</vt:lpstr>
      <vt:lpstr>Consumer Incentives</vt:lpstr>
      <vt:lpstr>Content Creator Benefits</vt:lpstr>
      <vt:lpstr>Summary</vt:lpstr>
      <vt:lpstr>Consumer Experience</vt:lpstr>
      <vt:lpstr>Social Login</vt:lpstr>
      <vt:lpstr>Grant Approval to Connect</vt:lpstr>
      <vt:lpstr>File Request</vt:lpstr>
      <vt:lpstr>File Ready Push Notification</vt:lpstr>
      <vt:lpstr>File Download</vt:lpstr>
      <vt:lpstr>File Upload</vt:lpstr>
      <vt:lpstr>Prize Page</vt:lpstr>
      <vt:lpstr>Backend Data Review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Passive Buff</dc:title>
  <dc:creator>Jenny Garcia</dc:creator>
  <cp:lastModifiedBy>Jenny Garcia</cp:lastModifiedBy>
  <cp:revision>24</cp:revision>
  <dcterms:created xsi:type="dcterms:W3CDTF">2021-04-03T12:05:35Z</dcterms:created>
  <dcterms:modified xsi:type="dcterms:W3CDTF">2021-04-06T12:04:14Z</dcterms:modified>
</cp:coreProperties>
</file>