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0" r:id="rId6"/>
    <p:sldId id="259" r:id="rId7"/>
    <p:sldId id="25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27B4-CDC1-4E14-8BD2-E7A43C4E9D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DD32D8-BDCF-47A1-B855-85F0E62A4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49945F-47AD-48D8-8044-20E0721D4227}"/>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5" name="Footer Placeholder 4">
            <a:extLst>
              <a:ext uri="{FF2B5EF4-FFF2-40B4-BE49-F238E27FC236}">
                <a16:creationId xmlns:a16="http://schemas.microsoft.com/office/drawing/2014/main" id="{E3A712C6-8867-48F8-BB75-F3EBDA2FE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C5F82-EAB4-44E0-BFAB-DA87B6BD8848}"/>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2930195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580-DB0B-48BD-B985-D55868CC8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4AE4A5-CEF0-4063-A1C5-830344673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415D7-94D5-4292-85F8-233E5171C9FB}"/>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5" name="Footer Placeholder 4">
            <a:extLst>
              <a:ext uri="{FF2B5EF4-FFF2-40B4-BE49-F238E27FC236}">
                <a16:creationId xmlns:a16="http://schemas.microsoft.com/office/drawing/2014/main" id="{40CCC7CB-95E4-4726-8890-0480BDF26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F23FD-70BB-4511-B3F3-669949543A99}"/>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404516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4C755-1FD3-47CA-A0DF-48199850E4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04791B-DF8B-425C-95D8-67B3A6EBBF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811C8-D7A5-4499-B266-17EE7063DB65}"/>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5" name="Footer Placeholder 4">
            <a:extLst>
              <a:ext uri="{FF2B5EF4-FFF2-40B4-BE49-F238E27FC236}">
                <a16:creationId xmlns:a16="http://schemas.microsoft.com/office/drawing/2014/main" id="{F2311B81-6FAF-4BFA-9C79-07A85A256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98B70-407F-4E34-A659-4A2F9D8F6DAB}"/>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377418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A7F6-6C07-4B8C-925E-BAFDAA24E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BDB59F-FA5E-4AC4-8824-0606036C1C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9132C-464B-40FA-9034-B07ABF11F9C0}"/>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5" name="Footer Placeholder 4">
            <a:extLst>
              <a:ext uri="{FF2B5EF4-FFF2-40B4-BE49-F238E27FC236}">
                <a16:creationId xmlns:a16="http://schemas.microsoft.com/office/drawing/2014/main" id="{1BB08BE1-A801-44E8-8F25-2C98D7670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F00D9-7DAC-4F46-93E8-92511BA611B3}"/>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137364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4844-D8F9-4BFA-8F60-FB803D8DE2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D71C51-FD61-4150-9CC6-A38E4D44C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8E7279-5FD3-4383-8F55-EB4A1C3E43DC}"/>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5" name="Footer Placeholder 4">
            <a:extLst>
              <a:ext uri="{FF2B5EF4-FFF2-40B4-BE49-F238E27FC236}">
                <a16:creationId xmlns:a16="http://schemas.microsoft.com/office/drawing/2014/main" id="{2645C73B-830F-4E51-9244-4660A6E10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9F144-E9A7-489A-9B96-21F24212C5CD}"/>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79525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AE5B-9299-40DF-813D-A46CA9F968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8007B-D24A-4A66-88DE-7E742986A4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EA9207-DA4A-44F3-A1A1-C12354DE4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5E3B9B-D6DA-4006-9935-E20942C11FA0}"/>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6" name="Footer Placeholder 5">
            <a:extLst>
              <a:ext uri="{FF2B5EF4-FFF2-40B4-BE49-F238E27FC236}">
                <a16:creationId xmlns:a16="http://schemas.microsoft.com/office/drawing/2014/main" id="{1C7CF083-7553-4AFA-ABBA-B7E437918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6C71D-D252-4C3C-9359-FDBD1920679E}"/>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62206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7D04-7C20-497C-B7A3-A0FE58F443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5FB41-405A-48D2-B579-04296D7A9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986E4-FF53-4326-B4A4-728B04C6B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4827F-901F-4D15-94A2-F6F094B7E6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74DDC5-7841-4522-A26B-444B49BE01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306F7A-99D6-4DB2-95EE-FEDF042D0B49}"/>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8" name="Footer Placeholder 7">
            <a:extLst>
              <a:ext uri="{FF2B5EF4-FFF2-40B4-BE49-F238E27FC236}">
                <a16:creationId xmlns:a16="http://schemas.microsoft.com/office/drawing/2014/main" id="{D346C0DA-22A4-443A-B179-997E9212EC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F6E519-FD72-4338-B60E-0726825C586B}"/>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208518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C94F-B301-4BBB-B1C1-294497269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40EAE6-2C57-41F9-8299-553881DC932B}"/>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4" name="Footer Placeholder 3">
            <a:extLst>
              <a:ext uri="{FF2B5EF4-FFF2-40B4-BE49-F238E27FC236}">
                <a16:creationId xmlns:a16="http://schemas.microsoft.com/office/drawing/2014/main" id="{1E90FB8F-61F3-4FA6-828B-FF2A65BD4D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41F066-BBFE-4EF9-A7C3-6637F64E1B8C}"/>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125113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3149EE-B2AE-4FB8-8EAA-8D389BFD2ACC}"/>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3" name="Footer Placeholder 2">
            <a:extLst>
              <a:ext uri="{FF2B5EF4-FFF2-40B4-BE49-F238E27FC236}">
                <a16:creationId xmlns:a16="http://schemas.microsoft.com/office/drawing/2014/main" id="{27F7BAF9-6477-409B-BB78-50609D77C8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76B77F-C02A-4EB8-BB44-3B758963E520}"/>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356322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4C83-625B-4D92-9E4D-0DBFB51B5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7CA869-1F1E-4979-A1AB-FEA40EB38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F59A75-A133-4D4C-B361-263FF61EB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9D5B3-BFD1-482C-9038-3D7059340600}"/>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6" name="Footer Placeholder 5">
            <a:extLst>
              <a:ext uri="{FF2B5EF4-FFF2-40B4-BE49-F238E27FC236}">
                <a16:creationId xmlns:a16="http://schemas.microsoft.com/office/drawing/2014/main" id="{E9F282AD-E779-40FC-860F-4E7D8E945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95AD1-C9F3-41D3-BBDB-BAF5B2C18F39}"/>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6232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8C91-F2F7-49D2-86B2-449CD087A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5C9EC-CA1D-49C9-AF7E-49DD1F651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F84C45-C926-447E-924E-633E42159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FF71-B2A7-4A93-ADB1-DBA3A0060DD4}"/>
              </a:ext>
            </a:extLst>
          </p:cNvPr>
          <p:cNvSpPr>
            <a:spLocks noGrp="1"/>
          </p:cNvSpPr>
          <p:nvPr>
            <p:ph type="dt" sz="half" idx="10"/>
          </p:nvPr>
        </p:nvSpPr>
        <p:spPr/>
        <p:txBody>
          <a:bodyPr/>
          <a:lstStyle/>
          <a:p>
            <a:fld id="{F1840050-213C-4AE2-9E46-3F18A5EEAEC9}" type="datetimeFigureOut">
              <a:rPr lang="en-US" smtClean="0"/>
              <a:t>12/17/2020</a:t>
            </a:fld>
            <a:endParaRPr lang="en-US"/>
          </a:p>
        </p:txBody>
      </p:sp>
      <p:sp>
        <p:nvSpPr>
          <p:cNvPr id="6" name="Footer Placeholder 5">
            <a:extLst>
              <a:ext uri="{FF2B5EF4-FFF2-40B4-BE49-F238E27FC236}">
                <a16:creationId xmlns:a16="http://schemas.microsoft.com/office/drawing/2014/main" id="{746EED8E-6747-43F2-AF7A-4B0108D38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ABE2E6-0A52-4234-9ADE-4CAFBCA4A103}"/>
              </a:ext>
            </a:extLst>
          </p:cNvPr>
          <p:cNvSpPr>
            <a:spLocks noGrp="1"/>
          </p:cNvSpPr>
          <p:nvPr>
            <p:ph type="sldNum" sz="quarter" idx="12"/>
          </p:nvPr>
        </p:nvSpPr>
        <p:spPr/>
        <p:txBody>
          <a:bodyPr/>
          <a:lstStyle/>
          <a:p>
            <a:fld id="{1AF58DE2-96EA-4360-AEC7-33C004146720}" type="slidenum">
              <a:rPr lang="en-US" smtClean="0"/>
              <a:t>‹#›</a:t>
            </a:fld>
            <a:endParaRPr lang="en-US"/>
          </a:p>
        </p:txBody>
      </p:sp>
    </p:spTree>
    <p:extLst>
      <p:ext uri="{BB962C8B-B14F-4D97-AF65-F5344CB8AC3E}">
        <p14:creationId xmlns:p14="http://schemas.microsoft.com/office/powerpoint/2010/main" val="373404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7B6AA-16D5-4A1D-BC1D-18CC26D92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27DE5-DE19-4365-B23C-9C1EEF82C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C1DA6-74F7-4DD0-A030-A414D92F3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40050-213C-4AE2-9E46-3F18A5EEAEC9}" type="datetimeFigureOut">
              <a:rPr lang="en-US" smtClean="0"/>
              <a:t>12/17/2020</a:t>
            </a:fld>
            <a:endParaRPr lang="en-US"/>
          </a:p>
        </p:txBody>
      </p:sp>
      <p:sp>
        <p:nvSpPr>
          <p:cNvPr id="5" name="Footer Placeholder 4">
            <a:extLst>
              <a:ext uri="{FF2B5EF4-FFF2-40B4-BE49-F238E27FC236}">
                <a16:creationId xmlns:a16="http://schemas.microsoft.com/office/drawing/2014/main" id="{CB949771-076A-4FE2-84A2-B9A4A7D9D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B04B3C-4F02-4432-AF0A-8F984A27B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58DE2-96EA-4360-AEC7-33C004146720}" type="slidenum">
              <a:rPr lang="en-US" smtClean="0"/>
              <a:t>‹#›</a:t>
            </a:fld>
            <a:endParaRPr lang="en-US"/>
          </a:p>
        </p:txBody>
      </p:sp>
    </p:spTree>
    <p:extLst>
      <p:ext uri="{BB962C8B-B14F-4D97-AF65-F5344CB8AC3E}">
        <p14:creationId xmlns:p14="http://schemas.microsoft.com/office/powerpoint/2010/main" val="3833119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DD67-49E3-4ABD-BF04-05037DBCDBBC}"/>
              </a:ext>
            </a:extLst>
          </p:cNvPr>
          <p:cNvSpPr>
            <a:spLocks noGrp="1"/>
          </p:cNvSpPr>
          <p:nvPr>
            <p:ph type="ctrTitle"/>
          </p:nvPr>
        </p:nvSpPr>
        <p:spPr>
          <a:xfrm>
            <a:off x="1524000" y="2245809"/>
            <a:ext cx="9144000" cy="1564716"/>
          </a:xfrm>
        </p:spPr>
        <p:txBody>
          <a:bodyPr>
            <a:normAutofit/>
          </a:bodyPr>
          <a:lstStyle/>
          <a:p>
            <a:pPr algn="l"/>
            <a:r>
              <a:rPr lang="en-US" sz="4800"/>
              <a:t>Data Source Rundowns</a:t>
            </a:r>
          </a:p>
        </p:txBody>
      </p:sp>
      <p:sp>
        <p:nvSpPr>
          <p:cNvPr id="3" name="Subtitle 2">
            <a:extLst>
              <a:ext uri="{FF2B5EF4-FFF2-40B4-BE49-F238E27FC236}">
                <a16:creationId xmlns:a16="http://schemas.microsoft.com/office/drawing/2014/main" id="{9D6D8586-B668-46EF-AE17-FCA8F6CBC74B}"/>
              </a:ext>
            </a:extLst>
          </p:cNvPr>
          <p:cNvSpPr>
            <a:spLocks noGrp="1"/>
          </p:cNvSpPr>
          <p:nvPr>
            <p:ph type="subTitle" idx="1"/>
          </p:nvPr>
        </p:nvSpPr>
        <p:spPr>
          <a:xfrm>
            <a:off x="1524000" y="3947050"/>
            <a:ext cx="9144000" cy="572583"/>
          </a:xfrm>
        </p:spPr>
        <p:txBody>
          <a:bodyPr>
            <a:normAutofit/>
          </a:bodyPr>
          <a:lstStyle/>
          <a:p>
            <a:pPr algn="l"/>
            <a:r>
              <a:rPr lang="en-US" sz="2000"/>
              <a:t>Key attributes and summaries of consumer data sources.</a:t>
            </a:r>
          </a:p>
        </p:txBody>
      </p:sp>
      <p:sp>
        <p:nvSpPr>
          <p:cNvPr id="1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47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324-D0D7-4E4C-A267-F36638A48E35}"/>
              </a:ext>
            </a:extLst>
          </p:cNvPr>
          <p:cNvSpPr>
            <a:spLocks noGrp="1"/>
          </p:cNvSpPr>
          <p:nvPr>
            <p:ph type="title"/>
          </p:nvPr>
        </p:nvSpPr>
        <p:spPr>
          <a:xfrm>
            <a:off x="1136428" y="627564"/>
            <a:ext cx="7474172" cy="1325563"/>
          </a:xfrm>
        </p:spPr>
        <p:txBody>
          <a:bodyPr>
            <a:normAutofit/>
          </a:bodyPr>
          <a:lstStyle/>
          <a:p>
            <a:r>
              <a:rPr lang="en-US" dirty="0"/>
              <a:t>Facebook</a:t>
            </a:r>
          </a:p>
        </p:txBody>
      </p:sp>
      <p:sp>
        <p:nvSpPr>
          <p:cNvPr id="3" name="Content Placeholder 2">
            <a:extLst>
              <a:ext uri="{FF2B5EF4-FFF2-40B4-BE49-F238E27FC236}">
                <a16:creationId xmlns:a16="http://schemas.microsoft.com/office/drawing/2014/main" id="{6D2B3B6F-9F38-409A-B127-FE86F76E8E4F}"/>
              </a:ext>
            </a:extLst>
          </p:cNvPr>
          <p:cNvSpPr>
            <a:spLocks noGrp="1"/>
          </p:cNvSpPr>
          <p:nvPr>
            <p:ph idx="1"/>
          </p:nvPr>
        </p:nvSpPr>
        <p:spPr>
          <a:xfrm>
            <a:off x="1136429" y="1781605"/>
            <a:ext cx="7205259" cy="4318328"/>
          </a:xfrm>
        </p:spPr>
        <p:txBody>
          <a:bodyPr anchor="ctr">
            <a:normAutofit/>
          </a:bodyPr>
          <a:lstStyle/>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Rundown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Ease of process: Moderate</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Length of process: Short</a:t>
            </a:r>
          </a:p>
          <a:p>
            <a:r>
              <a:rPr lang="en-US" sz="1400" dirty="0" err="1">
                <a:effectLst/>
                <a:latin typeface="Calibri" panose="020F0502020204030204" pitchFamily="34" charset="0"/>
                <a:ea typeface="Calibri" panose="020F0502020204030204" pitchFamily="34" charset="0"/>
                <a:cs typeface="Times New Roman" panose="02020603050405020304" pitchFamily="18" charset="0"/>
              </a:rPr>
              <a:t>DataLucent</a:t>
            </a:r>
            <a:r>
              <a:rPr lang="en-US" sz="1400" dirty="0">
                <a:effectLst/>
                <a:latin typeface="Calibri" panose="020F0502020204030204" pitchFamily="34" charset="0"/>
                <a:ea typeface="Calibri" panose="020F0502020204030204" pitchFamily="34" charset="0"/>
                <a:cs typeface="Times New Roman" panose="02020603050405020304" pitchFamily="18" charset="0"/>
              </a:rPr>
              <a:t> system compatibility: Compatible</a:t>
            </a:r>
          </a:p>
          <a:p>
            <a:r>
              <a:rPr lang="en-US" sz="1400" dirty="0">
                <a:latin typeface="Calibri" panose="020F0502020204030204" pitchFamily="34" charset="0"/>
                <a:ea typeface="Calibri" panose="020F0502020204030204" pitchFamily="34" charset="0"/>
                <a:cs typeface="Times New Roman" panose="02020603050405020304" pitchFamily="18" charset="0"/>
              </a:rPr>
              <a:t>Data </a:t>
            </a:r>
            <a:r>
              <a:rPr lang="en-US" sz="1400" dirty="0">
                <a:effectLst/>
                <a:latin typeface="Calibri" panose="020F0502020204030204" pitchFamily="34" charset="0"/>
                <a:ea typeface="Calibri" panose="020F0502020204030204" pitchFamily="34" charset="0"/>
                <a:cs typeface="Times New Roman" panose="02020603050405020304" pitchFamily="18" charset="0"/>
              </a:rPr>
              <a:t>organization: Highly organized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Key Attributes</a:t>
            </a:r>
          </a:p>
          <a:p>
            <a:r>
              <a:rPr lang="en-US" sz="1400" dirty="0">
                <a:latin typeface="Calibri" panose="020F0502020204030204" pitchFamily="34" charset="0"/>
                <a:ea typeface="Calibri" panose="020F0502020204030204" pitchFamily="34" charset="0"/>
                <a:cs typeface="Times New Roman" panose="02020603050405020304" pitchFamily="18" charset="0"/>
              </a:rPr>
              <a:t>Ad targeting and ad conversions</a:t>
            </a:r>
          </a:p>
          <a:p>
            <a:r>
              <a:rPr lang="en-US" sz="1400" dirty="0">
                <a:latin typeface="Calibri" panose="020F0502020204030204" pitchFamily="34" charset="0"/>
                <a:ea typeface="Calibri" panose="020F0502020204030204" pitchFamily="34" charset="0"/>
                <a:cs typeface="Times New Roman" panose="02020603050405020304" pitchFamily="18" charset="0"/>
              </a:rPr>
              <a:t>Interests and preferences</a:t>
            </a:r>
          </a:p>
          <a:p>
            <a:r>
              <a:rPr lang="en-US" sz="1400" dirty="0">
                <a:latin typeface="Calibri" panose="020F0502020204030204" pitchFamily="34" charset="0"/>
                <a:ea typeface="Calibri" panose="020F0502020204030204" pitchFamily="34" charset="0"/>
                <a:cs typeface="Times New Roman" panose="02020603050405020304" pitchFamily="18" charset="0"/>
              </a:rPr>
              <a:t>Demographic information</a:t>
            </a:r>
          </a:p>
          <a:p>
            <a:r>
              <a:rPr lang="en-US" sz="1400" dirty="0">
                <a:latin typeface="Calibri" panose="020F0502020204030204" pitchFamily="34" charset="0"/>
                <a:ea typeface="Calibri" panose="020F0502020204030204" pitchFamily="34" charset="0"/>
                <a:cs typeface="Times New Roman" panose="02020603050405020304" pitchFamily="18" charset="0"/>
              </a:rPr>
              <a:t>Location information</a:t>
            </a:r>
          </a:p>
          <a:p>
            <a:r>
              <a:rPr lang="en-US" sz="1400" dirty="0">
                <a:latin typeface="Calibri" panose="020F0502020204030204" pitchFamily="34" charset="0"/>
                <a:ea typeface="Calibri" panose="020F0502020204030204" pitchFamily="34" charset="0"/>
                <a:cs typeface="Times New Roman" panose="02020603050405020304" pitchFamily="18" charset="0"/>
              </a:rPr>
              <a:t>Transaction information</a:t>
            </a: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Summary</a:t>
            </a:r>
          </a:p>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Facebook data is robust, organized, and easily consumed into our system. It </a:t>
            </a:r>
            <a:r>
              <a:rPr lang="en-US" sz="1400" dirty="0">
                <a:latin typeface="Calibri" panose="020F0502020204030204" pitchFamily="34" charset="0"/>
                <a:ea typeface="Calibri" panose="020F0502020204030204" pitchFamily="34" charset="0"/>
                <a:cs typeface="Times New Roman" panose="02020603050405020304" pitchFamily="18" charset="0"/>
              </a:rPr>
              <a:t>was among the </a:t>
            </a:r>
            <a:r>
              <a:rPr lang="en-US" sz="1400" dirty="0">
                <a:effectLst/>
                <a:latin typeface="Calibri" panose="020F0502020204030204" pitchFamily="34" charset="0"/>
                <a:ea typeface="Calibri" panose="020F0502020204030204" pitchFamily="34" charset="0"/>
                <a:cs typeface="Times New Roman" panose="02020603050405020304" pitchFamily="18" charset="0"/>
              </a:rPr>
              <a:t>first data sources we added and we are deeply familiar with what it can provide.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D6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0064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6FCC3580-7DF2-407A-A5EC-D4BC963AFD06}"/>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61" r="2" b="2"/>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14" name="Arrow: Down 13">
            <a:extLst>
              <a:ext uri="{FF2B5EF4-FFF2-40B4-BE49-F238E27FC236}">
                <a16:creationId xmlns:a16="http://schemas.microsoft.com/office/drawing/2014/main" id="{DE8435B4-E940-4097-8764-07A2D186B699}"/>
              </a:ext>
            </a:extLst>
          </p:cNvPr>
          <p:cNvSpPr/>
          <p:nvPr/>
        </p:nvSpPr>
        <p:spPr>
          <a:xfrm rot="10800000">
            <a:off x="11230802" y="4499083"/>
            <a:ext cx="697201" cy="1849404"/>
          </a:xfrm>
          <a:prstGeom prst="downArrow">
            <a:avLst/>
          </a:prstGeom>
          <a:gradFill>
            <a:gsLst>
              <a:gs pos="41500">
                <a:srgbClr val="FFFF00"/>
              </a:gs>
              <a:gs pos="0">
                <a:srgbClr val="FF0000"/>
              </a:gs>
              <a:gs pos="100000">
                <a:srgbClr val="00B050"/>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0" name="TextBox 7">
            <a:extLst>
              <a:ext uri="{FF2B5EF4-FFF2-40B4-BE49-F238E27FC236}">
                <a16:creationId xmlns:a16="http://schemas.microsoft.com/office/drawing/2014/main" id="{46E2511E-1647-49F8-AC12-80FEBE3BF6CE}"/>
              </a:ext>
            </a:extLst>
          </p:cNvPr>
          <p:cNvSpPr txBox="1"/>
          <p:nvPr/>
        </p:nvSpPr>
        <p:spPr>
          <a:xfrm>
            <a:off x="9947666" y="4895149"/>
            <a:ext cx="135662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bg1"/>
                </a:solidFill>
              </a:rPr>
              <a:t>Highly affluent</a:t>
            </a:r>
          </a:p>
        </p:txBody>
      </p:sp>
    </p:spTree>
    <p:extLst>
      <p:ext uri="{BB962C8B-B14F-4D97-AF65-F5344CB8AC3E}">
        <p14:creationId xmlns:p14="http://schemas.microsoft.com/office/powerpoint/2010/main" val="20239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324-D0D7-4E4C-A267-F36638A48E35}"/>
              </a:ext>
            </a:extLst>
          </p:cNvPr>
          <p:cNvSpPr>
            <a:spLocks noGrp="1"/>
          </p:cNvSpPr>
          <p:nvPr>
            <p:ph type="title"/>
          </p:nvPr>
        </p:nvSpPr>
        <p:spPr>
          <a:xfrm>
            <a:off x="1136428" y="627564"/>
            <a:ext cx="7474172" cy="1325563"/>
          </a:xfrm>
        </p:spPr>
        <p:txBody>
          <a:bodyPr>
            <a:normAutofit/>
          </a:bodyPr>
          <a:lstStyle/>
          <a:p>
            <a:r>
              <a:rPr lang="en-US" dirty="0"/>
              <a:t>Google </a:t>
            </a:r>
            <a:r>
              <a:rPr lang="en-US" dirty="0" err="1"/>
              <a:t>MyActivity</a:t>
            </a:r>
            <a:endParaRPr lang="en-US" dirty="0"/>
          </a:p>
        </p:txBody>
      </p:sp>
      <p:sp>
        <p:nvSpPr>
          <p:cNvPr id="3" name="Content Placeholder 2">
            <a:extLst>
              <a:ext uri="{FF2B5EF4-FFF2-40B4-BE49-F238E27FC236}">
                <a16:creationId xmlns:a16="http://schemas.microsoft.com/office/drawing/2014/main" id="{6D2B3B6F-9F38-409A-B127-FE86F76E8E4F}"/>
              </a:ext>
            </a:extLst>
          </p:cNvPr>
          <p:cNvSpPr>
            <a:spLocks noGrp="1"/>
          </p:cNvSpPr>
          <p:nvPr>
            <p:ph idx="1"/>
          </p:nvPr>
        </p:nvSpPr>
        <p:spPr>
          <a:xfrm>
            <a:off x="1136429" y="2064775"/>
            <a:ext cx="6467867" cy="4336026"/>
          </a:xfrm>
        </p:spPr>
        <p:txBody>
          <a:bodyPr anchor="ctr">
            <a:noAutofit/>
          </a:bodyPr>
          <a:lstStyle/>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Rundown</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Ease of process: Moderate</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Length of process: Short</a:t>
            </a:r>
          </a:p>
          <a:p>
            <a:r>
              <a:rPr lang="en-US" sz="1400" dirty="0" err="1">
                <a:effectLst/>
                <a:latin typeface="Calibri" panose="020F0502020204030204" pitchFamily="34" charset="0"/>
                <a:ea typeface="Calibri" panose="020F0502020204030204" pitchFamily="34" charset="0"/>
                <a:cs typeface="Times New Roman" panose="02020603050405020304" pitchFamily="18" charset="0"/>
              </a:rPr>
              <a:t>DataLucent</a:t>
            </a:r>
            <a:r>
              <a:rPr lang="en-US" sz="1400" dirty="0">
                <a:effectLst/>
                <a:latin typeface="Calibri" panose="020F0502020204030204" pitchFamily="34" charset="0"/>
                <a:ea typeface="Calibri" panose="020F0502020204030204" pitchFamily="34" charset="0"/>
                <a:cs typeface="Times New Roman" panose="02020603050405020304" pitchFamily="18" charset="0"/>
              </a:rPr>
              <a:t> system compatibility: Under development</a:t>
            </a:r>
          </a:p>
          <a:p>
            <a:r>
              <a:rPr lang="en-US" sz="1400" dirty="0">
                <a:latin typeface="Calibri" panose="020F0502020204030204" pitchFamily="34" charset="0"/>
                <a:ea typeface="Calibri" panose="020F0502020204030204" pitchFamily="34" charset="0"/>
                <a:cs typeface="Times New Roman" panose="02020603050405020304" pitchFamily="18" charset="0"/>
              </a:rPr>
              <a:t>Data </a:t>
            </a:r>
            <a:r>
              <a:rPr lang="en-US" sz="1400" dirty="0">
                <a:effectLst/>
                <a:latin typeface="Calibri" panose="020F0502020204030204" pitchFamily="34" charset="0"/>
                <a:ea typeface="Calibri" panose="020F0502020204030204" pitchFamily="34" charset="0"/>
                <a:cs typeface="Times New Roman" panose="02020603050405020304" pitchFamily="18" charset="0"/>
              </a:rPr>
              <a:t>organization: Highly organized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Key Attributes</a:t>
            </a:r>
          </a:p>
          <a:p>
            <a:r>
              <a:rPr lang="en-US" sz="1400" dirty="0">
                <a:latin typeface="Calibri" panose="020F0502020204030204" pitchFamily="34" charset="0"/>
                <a:ea typeface="Calibri" panose="020F0502020204030204" pitchFamily="34" charset="0"/>
                <a:cs typeface="Times New Roman" panose="02020603050405020304" pitchFamily="18" charset="0"/>
              </a:rPr>
              <a:t>Search history</a:t>
            </a:r>
          </a:p>
          <a:p>
            <a:r>
              <a:rPr lang="en-US" sz="1400" dirty="0">
                <a:latin typeface="Calibri" panose="020F0502020204030204" pitchFamily="34" charset="0"/>
                <a:ea typeface="Calibri" panose="020F0502020204030204" pitchFamily="34" charset="0"/>
                <a:cs typeface="Times New Roman" panose="02020603050405020304" pitchFamily="18" charset="0"/>
              </a:rPr>
              <a:t>Browsing history</a:t>
            </a:r>
          </a:p>
          <a:p>
            <a:r>
              <a:rPr lang="en-US" sz="1400" dirty="0">
                <a:latin typeface="Calibri" panose="020F0502020204030204" pitchFamily="34" charset="0"/>
                <a:ea typeface="Calibri" panose="020F0502020204030204" pitchFamily="34" charset="0"/>
                <a:cs typeface="Times New Roman" panose="02020603050405020304" pitchFamily="18" charset="0"/>
              </a:rPr>
              <a:t>Ad targeting information</a:t>
            </a:r>
          </a:p>
          <a:p>
            <a:r>
              <a:rPr lang="en-US" sz="1400" dirty="0">
                <a:latin typeface="Calibri" panose="020F0502020204030204" pitchFamily="34" charset="0"/>
                <a:ea typeface="Calibri" panose="020F0502020204030204" pitchFamily="34" charset="0"/>
                <a:cs typeface="Times New Roman" panose="02020603050405020304" pitchFamily="18" charset="0"/>
              </a:rPr>
              <a:t>YouTube watch history</a:t>
            </a:r>
          </a:p>
          <a:p>
            <a:r>
              <a:rPr lang="en-US" sz="1400" dirty="0">
                <a:latin typeface="Calibri" panose="020F0502020204030204" pitchFamily="34" charset="0"/>
                <a:ea typeface="Calibri" panose="020F0502020204030204" pitchFamily="34" charset="0"/>
                <a:cs typeface="Times New Roman" panose="02020603050405020304" pitchFamily="18" charset="0"/>
              </a:rPr>
              <a:t>Google maps history</a:t>
            </a:r>
          </a:p>
          <a:p>
            <a:r>
              <a:rPr lang="en-US" sz="1400" dirty="0">
                <a:latin typeface="Calibri" panose="020F0502020204030204" pitchFamily="34" charset="0"/>
                <a:ea typeface="Calibri" panose="020F0502020204030204" pitchFamily="34" charset="0"/>
                <a:cs typeface="Times New Roman" panose="02020603050405020304" pitchFamily="18" charset="0"/>
              </a:rPr>
              <a:t>Transaction information</a:t>
            </a: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Summary</a:t>
            </a: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Google’s world class analytics and tracking abilities are now at our fingertips. The value of the information contained within this file cannot be overstated.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24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AA1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E90D0C9D-30CF-4B13-B42C-DD8AF861AA9F}"/>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995" r="2109" b="8"/>
          <a:stretch/>
        </p:blipFill>
        <p:spPr>
          <a:xfrm>
            <a:off x="8915216" y="2358913"/>
            <a:ext cx="2143614" cy="2140171"/>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8" name="Arrow: Down 7">
            <a:extLst>
              <a:ext uri="{FF2B5EF4-FFF2-40B4-BE49-F238E27FC236}">
                <a16:creationId xmlns:a16="http://schemas.microsoft.com/office/drawing/2014/main" id="{41384156-6432-4980-9A26-13DB4F50BC2F}"/>
              </a:ext>
            </a:extLst>
          </p:cNvPr>
          <p:cNvSpPr/>
          <p:nvPr/>
        </p:nvSpPr>
        <p:spPr>
          <a:xfrm rot="10800000">
            <a:off x="11230802" y="4499083"/>
            <a:ext cx="697201" cy="1849404"/>
          </a:xfrm>
          <a:prstGeom prst="downArrow">
            <a:avLst/>
          </a:prstGeom>
          <a:gradFill>
            <a:gsLst>
              <a:gs pos="41500">
                <a:srgbClr val="FFFF00"/>
              </a:gs>
              <a:gs pos="0">
                <a:srgbClr val="FF0000"/>
              </a:gs>
              <a:gs pos="100000">
                <a:srgbClr val="00B050"/>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TextBox 7">
            <a:extLst>
              <a:ext uri="{FF2B5EF4-FFF2-40B4-BE49-F238E27FC236}">
                <a16:creationId xmlns:a16="http://schemas.microsoft.com/office/drawing/2014/main" id="{E4A98DBD-3384-4F9E-93DE-EA5F85C35DF4}"/>
              </a:ext>
            </a:extLst>
          </p:cNvPr>
          <p:cNvSpPr txBox="1"/>
          <p:nvPr/>
        </p:nvSpPr>
        <p:spPr>
          <a:xfrm>
            <a:off x="9947666" y="4895149"/>
            <a:ext cx="135662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bg1"/>
                </a:solidFill>
              </a:rPr>
              <a:t>Highly affluent</a:t>
            </a:r>
          </a:p>
        </p:txBody>
      </p:sp>
    </p:spTree>
    <p:extLst>
      <p:ext uri="{BB962C8B-B14F-4D97-AF65-F5344CB8AC3E}">
        <p14:creationId xmlns:p14="http://schemas.microsoft.com/office/powerpoint/2010/main" val="147136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324-D0D7-4E4C-A267-F36638A48E35}"/>
              </a:ext>
            </a:extLst>
          </p:cNvPr>
          <p:cNvSpPr>
            <a:spLocks noGrp="1"/>
          </p:cNvSpPr>
          <p:nvPr>
            <p:ph type="title"/>
          </p:nvPr>
        </p:nvSpPr>
        <p:spPr>
          <a:xfrm>
            <a:off x="1136428" y="627564"/>
            <a:ext cx="7474172" cy="1325563"/>
          </a:xfrm>
        </p:spPr>
        <p:txBody>
          <a:bodyPr>
            <a:normAutofit/>
          </a:bodyPr>
          <a:lstStyle/>
          <a:p>
            <a:r>
              <a:rPr lang="en-US" dirty="0"/>
              <a:t>LinkedIn</a:t>
            </a:r>
          </a:p>
        </p:txBody>
      </p:sp>
      <p:sp>
        <p:nvSpPr>
          <p:cNvPr id="3" name="Content Placeholder 2">
            <a:extLst>
              <a:ext uri="{FF2B5EF4-FFF2-40B4-BE49-F238E27FC236}">
                <a16:creationId xmlns:a16="http://schemas.microsoft.com/office/drawing/2014/main" id="{6D2B3B6F-9F38-409A-B127-FE86F76E8E4F}"/>
              </a:ext>
            </a:extLst>
          </p:cNvPr>
          <p:cNvSpPr>
            <a:spLocks noGrp="1"/>
          </p:cNvSpPr>
          <p:nvPr>
            <p:ph idx="1"/>
          </p:nvPr>
        </p:nvSpPr>
        <p:spPr>
          <a:xfrm>
            <a:off x="1191027" y="2159686"/>
            <a:ext cx="7666702" cy="4448114"/>
          </a:xfrm>
        </p:spPr>
        <p:txBody>
          <a:bodyPr anchor="ctr">
            <a:noAutofit/>
          </a:bodyPr>
          <a:lstStyle/>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Rundown</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Ease of process: Easy</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Length of process: Short</a:t>
            </a:r>
          </a:p>
          <a:p>
            <a:r>
              <a:rPr lang="en-US" sz="1400" dirty="0" err="1">
                <a:effectLst/>
                <a:latin typeface="Calibri" panose="020F0502020204030204" pitchFamily="34" charset="0"/>
                <a:ea typeface="Calibri" panose="020F0502020204030204" pitchFamily="34" charset="0"/>
                <a:cs typeface="Times New Roman" panose="02020603050405020304" pitchFamily="18" charset="0"/>
              </a:rPr>
              <a:t>DataLucent</a:t>
            </a:r>
            <a:r>
              <a:rPr lang="en-US" sz="1400" dirty="0">
                <a:effectLst/>
                <a:latin typeface="Calibri" panose="020F0502020204030204" pitchFamily="34" charset="0"/>
                <a:ea typeface="Calibri" panose="020F0502020204030204" pitchFamily="34" charset="0"/>
                <a:cs typeface="Times New Roman" panose="02020603050405020304" pitchFamily="18" charset="0"/>
              </a:rPr>
              <a:t> system compatibility: Under development</a:t>
            </a:r>
          </a:p>
          <a:p>
            <a:r>
              <a:rPr lang="en-US" sz="1400" dirty="0">
                <a:latin typeface="Calibri" panose="020F0502020204030204" pitchFamily="34" charset="0"/>
                <a:ea typeface="Calibri" panose="020F0502020204030204" pitchFamily="34" charset="0"/>
                <a:cs typeface="Times New Roman" panose="02020603050405020304" pitchFamily="18" charset="0"/>
              </a:rPr>
              <a:t>Data </a:t>
            </a:r>
            <a:r>
              <a:rPr lang="en-US" sz="1400" dirty="0">
                <a:effectLst/>
                <a:latin typeface="Calibri" panose="020F0502020204030204" pitchFamily="34" charset="0"/>
                <a:ea typeface="Calibri" panose="020F0502020204030204" pitchFamily="34" charset="0"/>
                <a:cs typeface="Times New Roman" panose="02020603050405020304" pitchFamily="18" charset="0"/>
              </a:rPr>
              <a:t>organization: Highly organized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Key Attributes</a:t>
            </a:r>
          </a:p>
          <a:p>
            <a:r>
              <a:rPr lang="en-US" sz="1400" dirty="0">
                <a:latin typeface="Calibri" panose="020F0502020204030204" pitchFamily="34" charset="0"/>
                <a:ea typeface="Calibri" panose="020F0502020204030204" pitchFamily="34" charset="0"/>
                <a:cs typeface="Times New Roman" panose="02020603050405020304" pitchFamily="18" charset="0"/>
              </a:rPr>
              <a:t>Current employment and position</a:t>
            </a:r>
          </a:p>
          <a:p>
            <a:r>
              <a:rPr lang="en-US" sz="1400" dirty="0">
                <a:latin typeface="Calibri" panose="020F0502020204030204" pitchFamily="34" charset="0"/>
                <a:ea typeface="Calibri" panose="020F0502020204030204" pitchFamily="34" charset="0"/>
                <a:cs typeface="Times New Roman" panose="02020603050405020304" pitchFamily="18" charset="0"/>
              </a:rPr>
              <a:t>Employment history</a:t>
            </a:r>
          </a:p>
          <a:p>
            <a:r>
              <a:rPr lang="en-US" sz="1400" dirty="0">
                <a:latin typeface="Calibri" panose="020F0502020204030204" pitchFamily="34" charset="0"/>
                <a:ea typeface="Calibri" panose="020F0502020204030204" pitchFamily="34" charset="0"/>
                <a:cs typeface="Times New Roman" panose="02020603050405020304" pitchFamily="18" charset="0"/>
              </a:rPr>
              <a:t>Desired company and position (for job seekers)</a:t>
            </a:r>
          </a:p>
          <a:p>
            <a:r>
              <a:rPr lang="en-US" sz="1400" dirty="0">
                <a:latin typeface="Calibri" panose="020F0502020204030204" pitchFamily="34" charset="0"/>
                <a:ea typeface="Calibri" panose="020F0502020204030204" pitchFamily="34" charset="0"/>
                <a:cs typeface="Times New Roman" panose="02020603050405020304" pitchFamily="18" charset="0"/>
              </a:rPr>
              <a:t>Skillset</a:t>
            </a:r>
          </a:p>
          <a:p>
            <a:r>
              <a:rPr lang="en-US" sz="1400" dirty="0">
                <a:latin typeface="Calibri" panose="020F0502020204030204" pitchFamily="34" charset="0"/>
                <a:ea typeface="Calibri" panose="020F0502020204030204" pitchFamily="34" charset="0"/>
                <a:cs typeface="Times New Roman" panose="02020603050405020304" pitchFamily="18" charset="0"/>
              </a:rPr>
              <a:t>Basic demographics</a:t>
            </a:r>
          </a:p>
          <a:p>
            <a:r>
              <a:rPr lang="en-US" sz="1400" dirty="0">
                <a:latin typeface="Calibri" panose="020F0502020204030204" pitchFamily="34" charset="0"/>
                <a:ea typeface="Calibri" panose="020F0502020204030204" pitchFamily="34" charset="0"/>
                <a:cs typeface="Times New Roman" panose="02020603050405020304" pitchFamily="18" charset="0"/>
              </a:rPr>
              <a:t>Basic ad targeting</a:t>
            </a: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Summary</a:t>
            </a: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LinkedIn data provides deep insight into an individual’s work history, level of education, and areas of expertise. Nuanced files include information about a user’s future aspirations, such as their dream job, and how far they want to commute to 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425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469C2E7B-DC7B-43DA-9446-882F60499C0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61" r="-8" b="-8"/>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grpSp>
        <p:nvGrpSpPr>
          <p:cNvPr id="8" name="Group 7">
            <a:extLst>
              <a:ext uri="{FF2B5EF4-FFF2-40B4-BE49-F238E27FC236}">
                <a16:creationId xmlns:a16="http://schemas.microsoft.com/office/drawing/2014/main" id="{0A7BD942-951A-470F-8E70-F29103645A88}"/>
              </a:ext>
            </a:extLst>
          </p:cNvPr>
          <p:cNvGrpSpPr/>
          <p:nvPr/>
        </p:nvGrpSpPr>
        <p:grpSpPr>
          <a:xfrm>
            <a:off x="9957744" y="4499083"/>
            <a:ext cx="1970259" cy="1849404"/>
            <a:chOff x="9957744" y="4499083"/>
            <a:chExt cx="1970259" cy="1849404"/>
          </a:xfrm>
        </p:grpSpPr>
        <p:sp>
          <p:nvSpPr>
            <p:cNvPr id="9" name="Arrow: Down 8">
              <a:extLst>
                <a:ext uri="{FF2B5EF4-FFF2-40B4-BE49-F238E27FC236}">
                  <a16:creationId xmlns:a16="http://schemas.microsoft.com/office/drawing/2014/main" id="{E3FB7B87-806C-427A-89D4-200572B91A22}"/>
                </a:ext>
              </a:extLst>
            </p:cNvPr>
            <p:cNvSpPr/>
            <p:nvPr/>
          </p:nvSpPr>
          <p:spPr>
            <a:xfrm rot="10800000">
              <a:off x="11230802" y="4499083"/>
              <a:ext cx="697201" cy="1849404"/>
            </a:xfrm>
            <a:prstGeom prst="downArrow">
              <a:avLst/>
            </a:prstGeom>
            <a:gradFill>
              <a:gsLst>
                <a:gs pos="41500">
                  <a:srgbClr val="FFFF00"/>
                </a:gs>
                <a:gs pos="0">
                  <a:srgbClr val="FF0000"/>
                </a:gs>
                <a:gs pos="100000">
                  <a:srgbClr val="00B050"/>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TextBox 6">
              <a:extLst>
                <a:ext uri="{FF2B5EF4-FFF2-40B4-BE49-F238E27FC236}">
                  <a16:creationId xmlns:a16="http://schemas.microsoft.com/office/drawing/2014/main" id="{C023EF75-B376-450E-B033-90A6AFF059D7}"/>
                </a:ext>
              </a:extLst>
            </p:cNvPr>
            <p:cNvSpPr txBox="1"/>
            <p:nvPr/>
          </p:nvSpPr>
          <p:spPr>
            <a:xfrm>
              <a:off x="9957744" y="5288274"/>
              <a:ext cx="134348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bg1"/>
                  </a:solidFill>
                </a:rPr>
                <a:t>Affluent</a:t>
              </a:r>
            </a:p>
          </p:txBody>
        </p:sp>
      </p:grpSp>
    </p:spTree>
    <p:extLst>
      <p:ext uri="{BB962C8B-B14F-4D97-AF65-F5344CB8AC3E}">
        <p14:creationId xmlns:p14="http://schemas.microsoft.com/office/powerpoint/2010/main" val="164690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324-D0D7-4E4C-A267-F36638A48E35}"/>
              </a:ext>
            </a:extLst>
          </p:cNvPr>
          <p:cNvSpPr>
            <a:spLocks noGrp="1"/>
          </p:cNvSpPr>
          <p:nvPr>
            <p:ph type="title"/>
          </p:nvPr>
        </p:nvSpPr>
        <p:spPr>
          <a:xfrm>
            <a:off x="1136428" y="627564"/>
            <a:ext cx="7474172" cy="1325563"/>
          </a:xfrm>
        </p:spPr>
        <p:txBody>
          <a:bodyPr>
            <a:normAutofit/>
          </a:bodyPr>
          <a:lstStyle/>
          <a:p>
            <a:r>
              <a:rPr lang="en-US" dirty="0"/>
              <a:t>Amazon</a:t>
            </a:r>
          </a:p>
        </p:txBody>
      </p:sp>
      <p:sp>
        <p:nvSpPr>
          <p:cNvPr id="3" name="Content Placeholder 2">
            <a:extLst>
              <a:ext uri="{FF2B5EF4-FFF2-40B4-BE49-F238E27FC236}">
                <a16:creationId xmlns:a16="http://schemas.microsoft.com/office/drawing/2014/main" id="{6D2B3B6F-9F38-409A-B127-FE86F76E8E4F}"/>
              </a:ext>
            </a:extLst>
          </p:cNvPr>
          <p:cNvSpPr>
            <a:spLocks noGrp="1"/>
          </p:cNvSpPr>
          <p:nvPr>
            <p:ph idx="1"/>
          </p:nvPr>
        </p:nvSpPr>
        <p:spPr>
          <a:xfrm>
            <a:off x="1136428" y="2148387"/>
            <a:ext cx="7276051" cy="4346802"/>
          </a:xfrm>
        </p:spPr>
        <p:txBody>
          <a:bodyPr anchor="ctr">
            <a:noAutofit/>
          </a:bodyPr>
          <a:lstStyle/>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Rundown</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Ease of process: Moderate</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Length of process: Long</a:t>
            </a:r>
          </a:p>
          <a:p>
            <a:r>
              <a:rPr lang="en-US" sz="1400" dirty="0" err="1">
                <a:effectLst/>
                <a:latin typeface="Calibri" panose="020F0502020204030204" pitchFamily="34" charset="0"/>
                <a:ea typeface="Calibri" panose="020F0502020204030204" pitchFamily="34" charset="0"/>
                <a:cs typeface="Times New Roman" panose="02020603050405020304" pitchFamily="18" charset="0"/>
              </a:rPr>
              <a:t>DataLucent</a:t>
            </a:r>
            <a:r>
              <a:rPr lang="en-US" sz="1400" dirty="0">
                <a:effectLst/>
                <a:latin typeface="Calibri" panose="020F0502020204030204" pitchFamily="34" charset="0"/>
                <a:ea typeface="Calibri" panose="020F0502020204030204" pitchFamily="34" charset="0"/>
                <a:cs typeface="Times New Roman" panose="02020603050405020304" pitchFamily="18" charset="0"/>
              </a:rPr>
              <a:t> system compatibility: Under development</a:t>
            </a:r>
          </a:p>
          <a:p>
            <a:r>
              <a:rPr lang="en-US" sz="1400" dirty="0">
                <a:latin typeface="Calibri" panose="020F0502020204030204" pitchFamily="34" charset="0"/>
                <a:ea typeface="Calibri" panose="020F0502020204030204" pitchFamily="34" charset="0"/>
                <a:cs typeface="Times New Roman" panose="02020603050405020304" pitchFamily="18" charset="0"/>
              </a:rPr>
              <a:t>Data </a:t>
            </a:r>
            <a:r>
              <a:rPr lang="en-US" sz="1400" dirty="0">
                <a:effectLst/>
                <a:latin typeface="Calibri" panose="020F0502020204030204" pitchFamily="34" charset="0"/>
                <a:ea typeface="Calibri" panose="020F0502020204030204" pitchFamily="34" charset="0"/>
                <a:cs typeface="Times New Roman" panose="02020603050405020304" pitchFamily="18" charset="0"/>
              </a:rPr>
              <a:t>organization: Poorly organized</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Key Attributes</a:t>
            </a:r>
          </a:p>
          <a:p>
            <a:r>
              <a:rPr lang="en-US" sz="1400" dirty="0">
                <a:latin typeface="Calibri" panose="020F0502020204030204" pitchFamily="34" charset="0"/>
                <a:ea typeface="Calibri" panose="020F0502020204030204" pitchFamily="34" charset="0"/>
                <a:cs typeface="Times New Roman" panose="02020603050405020304" pitchFamily="18" charset="0"/>
              </a:rPr>
              <a:t>Detailed shopping history</a:t>
            </a:r>
          </a:p>
          <a:p>
            <a:r>
              <a:rPr lang="en-US" sz="1400" dirty="0">
                <a:latin typeface="Calibri" panose="020F0502020204030204" pitchFamily="34" charset="0"/>
                <a:ea typeface="Calibri" panose="020F0502020204030204" pitchFamily="34" charset="0"/>
                <a:cs typeface="Times New Roman" panose="02020603050405020304" pitchFamily="18" charset="0"/>
              </a:rPr>
              <a:t>Detailed search history</a:t>
            </a:r>
          </a:p>
          <a:p>
            <a:r>
              <a:rPr lang="en-US" sz="1400" dirty="0">
                <a:latin typeface="Calibri" panose="020F0502020204030204" pitchFamily="34" charset="0"/>
                <a:ea typeface="Calibri" panose="020F0502020204030204" pitchFamily="34" charset="0"/>
                <a:cs typeface="Times New Roman" panose="02020603050405020304" pitchFamily="18" charset="0"/>
              </a:rPr>
              <a:t>Ad targeting information</a:t>
            </a:r>
          </a:p>
          <a:p>
            <a:r>
              <a:rPr lang="en-US" sz="1400" dirty="0">
                <a:latin typeface="Calibri" panose="020F0502020204030204" pitchFamily="34" charset="0"/>
                <a:ea typeface="Calibri" panose="020F0502020204030204" pitchFamily="34" charset="0"/>
                <a:cs typeface="Times New Roman" panose="02020603050405020304" pitchFamily="18" charset="0"/>
              </a:rPr>
              <a:t>Transaction information</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Summary</a:t>
            </a:r>
          </a:p>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Amazon data is exceptionally deep but very hard for the user to acquire. </a:t>
            </a:r>
            <a:r>
              <a:rPr lang="en-US" sz="1400" dirty="0">
                <a:latin typeface="Calibri" panose="020F0502020204030204" pitchFamily="34" charset="0"/>
                <a:ea typeface="Calibri" panose="020F0502020204030204" pitchFamily="34" charset="0"/>
                <a:cs typeface="Times New Roman" panose="02020603050405020304" pitchFamily="18" charset="0"/>
              </a:rPr>
              <a:t>Unlike other social outlets, however, some of the most valuable data could be acquired through other means than archive uploads, greatly improving the process ease and length.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4CA759AD-4FAE-404E-A4F5-7C319D23811F}"/>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0495" r="21911" b="-2"/>
          <a:stretch/>
        </p:blipFill>
        <p:spPr>
          <a:xfrm>
            <a:off x="8846071" y="2395296"/>
            <a:ext cx="2255882" cy="225226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grpSp>
        <p:nvGrpSpPr>
          <p:cNvPr id="7" name="Group 6">
            <a:extLst>
              <a:ext uri="{FF2B5EF4-FFF2-40B4-BE49-F238E27FC236}">
                <a16:creationId xmlns:a16="http://schemas.microsoft.com/office/drawing/2014/main" id="{F415F75B-D301-456C-AE8F-76F168E3C74A}"/>
              </a:ext>
            </a:extLst>
          </p:cNvPr>
          <p:cNvGrpSpPr/>
          <p:nvPr/>
        </p:nvGrpSpPr>
        <p:grpSpPr>
          <a:xfrm>
            <a:off x="9957744" y="4499083"/>
            <a:ext cx="1970259" cy="1849404"/>
            <a:chOff x="9957744" y="4499083"/>
            <a:chExt cx="1970259" cy="1849404"/>
          </a:xfrm>
        </p:grpSpPr>
        <p:sp>
          <p:nvSpPr>
            <p:cNvPr id="9" name="Arrow: Down 8">
              <a:extLst>
                <a:ext uri="{FF2B5EF4-FFF2-40B4-BE49-F238E27FC236}">
                  <a16:creationId xmlns:a16="http://schemas.microsoft.com/office/drawing/2014/main" id="{3F25AF0C-ED0E-4803-B6DD-9B751E339317}"/>
                </a:ext>
              </a:extLst>
            </p:cNvPr>
            <p:cNvSpPr/>
            <p:nvPr/>
          </p:nvSpPr>
          <p:spPr>
            <a:xfrm rot="10800000">
              <a:off x="11230802" y="4499083"/>
              <a:ext cx="697201" cy="1849404"/>
            </a:xfrm>
            <a:prstGeom prst="downArrow">
              <a:avLst/>
            </a:prstGeom>
            <a:gradFill>
              <a:gsLst>
                <a:gs pos="41500">
                  <a:srgbClr val="FFFF00"/>
                </a:gs>
                <a:gs pos="0">
                  <a:srgbClr val="FF0000"/>
                </a:gs>
                <a:gs pos="100000">
                  <a:srgbClr val="00B050"/>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TextBox 6">
              <a:extLst>
                <a:ext uri="{FF2B5EF4-FFF2-40B4-BE49-F238E27FC236}">
                  <a16:creationId xmlns:a16="http://schemas.microsoft.com/office/drawing/2014/main" id="{EE0A29C5-811D-4AFE-9A4A-748AB75BCAB4}"/>
                </a:ext>
              </a:extLst>
            </p:cNvPr>
            <p:cNvSpPr txBox="1"/>
            <p:nvPr/>
          </p:nvSpPr>
          <p:spPr>
            <a:xfrm>
              <a:off x="9957744" y="5288274"/>
              <a:ext cx="134348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bg1"/>
                  </a:solidFill>
                </a:rPr>
                <a:t>Affluent</a:t>
              </a:r>
            </a:p>
          </p:txBody>
        </p:sp>
      </p:grpSp>
    </p:spTree>
    <p:extLst>
      <p:ext uri="{BB962C8B-B14F-4D97-AF65-F5344CB8AC3E}">
        <p14:creationId xmlns:p14="http://schemas.microsoft.com/office/powerpoint/2010/main" val="125787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324-D0D7-4E4C-A267-F36638A48E35}"/>
              </a:ext>
            </a:extLst>
          </p:cNvPr>
          <p:cNvSpPr>
            <a:spLocks noGrp="1"/>
          </p:cNvSpPr>
          <p:nvPr>
            <p:ph type="title"/>
          </p:nvPr>
        </p:nvSpPr>
        <p:spPr>
          <a:xfrm>
            <a:off x="1136428" y="627564"/>
            <a:ext cx="7474172" cy="1325563"/>
          </a:xfrm>
        </p:spPr>
        <p:txBody>
          <a:bodyPr>
            <a:normAutofit/>
          </a:bodyPr>
          <a:lstStyle/>
          <a:p>
            <a:r>
              <a:rPr lang="en-US" dirty="0"/>
              <a:t>Twitter</a:t>
            </a:r>
          </a:p>
        </p:txBody>
      </p:sp>
      <p:sp>
        <p:nvSpPr>
          <p:cNvPr id="3" name="Content Placeholder 2">
            <a:extLst>
              <a:ext uri="{FF2B5EF4-FFF2-40B4-BE49-F238E27FC236}">
                <a16:creationId xmlns:a16="http://schemas.microsoft.com/office/drawing/2014/main" id="{6D2B3B6F-9F38-409A-B127-FE86F76E8E4F}"/>
              </a:ext>
            </a:extLst>
          </p:cNvPr>
          <p:cNvSpPr>
            <a:spLocks noGrp="1"/>
          </p:cNvSpPr>
          <p:nvPr>
            <p:ph idx="1"/>
          </p:nvPr>
        </p:nvSpPr>
        <p:spPr>
          <a:xfrm>
            <a:off x="1136429" y="1681317"/>
            <a:ext cx="7474171" cy="4672288"/>
          </a:xfrm>
        </p:spPr>
        <p:txBody>
          <a:bodyPr anchor="ctr">
            <a:normAutofit/>
          </a:bodyPr>
          <a:lstStyle/>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Rundown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Calibri" panose="020F0502020204030204" pitchFamily="34" charset="0"/>
                <a:cs typeface="Times New Roman" panose="02020603050405020304" pitchFamily="18" charset="0"/>
              </a:rPr>
              <a:t>Ease of process: Easy</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Length of process: Short</a:t>
            </a:r>
          </a:p>
          <a:p>
            <a:r>
              <a:rPr lang="en-US" sz="1400" dirty="0" err="1">
                <a:effectLst/>
                <a:latin typeface="Calibri" panose="020F0502020204030204" pitchFamily="34" charset="0"/>
                <a:ea typeface="Calibri" panose="020F0502020204030204" pitchFamily="34" charset="0"/>
                <a:cs typeface="Times New Roman" panose="02020603050405020304" pitchFamily="18" charset="0"/>
              </a:rPr>
              <a:t>DataLucent</a:t>
            </a:r>
            <a:r>
              <a:rPr lang="en-US" sz="1400" dirty="0">
                <a:effectLst/>
                <a:latin typeface="Calibri" panose="020F0502020204030204" pitchFamily="34" charset="0"/>
                <a:ea typeface="Calibri" panose="020F0502020204030204" pitchFamily="34" charset="0"/>
                <a:cs typeface="Times New Roman" panose="02020603050405020304" pitchFamily="18" charset="0"/>
              </a:rPr>
              <a:t> system compatibility: Compatible</a:t>
            </a:r>
          </a:p>
          <a:p>
            <a:r>
              <a:rPr lang="en-US" sz="1400" dirty="0">
                <a:latin typeface="Calibri" panose="020F0502020204030204" pitchFamily="34" charset="0"/>
                <a:ea typeface="Calibri" panose="020F0502020204030204" pitchFamily="34" charset="0"/>
                <a:cs typeface="Times New Roman" panose="02020603050405020304" pitchFamily="18" charset="0"/>
              </a:rPr>
              <a:t>Data </a:t>
            </a:r>
            <a:r>
              <a:rPr lang="en-US" sz="1400" dirty="0">
                <a:effectLst/>
                <a:latin typeface="Calibri" panose="020F0502020204030204" pitchFamily="34" charset="0"/>
                <a:ea typeface="Calibri" panose="020F0502020204030204" pitchFamily="34" charset="0"/>
                <a:cs typeface="Times New Roman" panose="02020603050405020304" pitchFamily="18" charset="0"/>
              </a:rPr>
              <a:t>organization: Highly organized</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Key Attributes</a:t>
            </a:r>
          </a:p>
          <a:p>
            <a:r>
              <a:rPr lang="en-US" sz="1400" dirty="0">
                <a:latin typeface="Calibri" panose="020F0502020204030204" pitchFamily="34" charset="0"/>
                <a:ea typeface="Calibri" panose="020F0502020204030204" pitchFamily="34" charset="0"/>
                <a:cs typeface="Times New Roman" panose="02020603050405020304" pitchFamily="18" charset="0"/>
              </a:rPr>
              <a:t>Location information</a:t>
            </a:r>
          </a:p>
          <a:p>
            <a:r>
              <a:rPr lang="en-US" sz="1400" dirty="0">
                <a:latin typeface="Calibri" panose="020F0502020204030204" pitchFamily="34" charset="0"/>
                <a:ea typeface="Calibri" panose="020F0502020204030204" pitchFamily="34" charset="0"/>
                <a:cs typeface="Times New Roman" panose="02020603050405020304" pitchFamily="18" charset="0"/>
              </a:rPr>
              <a:t>Demographic information</a:t>
            </a:r>
          </a:p>
          <a:p>
            <a:r>
              <a:rPr lang="en-US" sz="1400" dirty="0">
                <a:latin typeface="Calibri" panose="020F0502020204030204" pitchFamily="34" charset="0"/>
                <a:ea typeface="Calibri" panose="020F0502020204030204" pitchFamily="34" charset="0"/>
                <a:cs typeface="Times New Roman" panose="02020603050405020304" pitchFamily="18" charset="0"/>
              </a:rPr>
              <a:t>Ad targeting information</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Summary</a:t>
            </a: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Twitter data is not as robust as Facebook but their data request and download process is among the simplest available to consumers.</a:t>
            </a: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21A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00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ED5DA2A7-4E8B-41BE-A378-7566AF95BC7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8" b="152"/>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8" name="Arrow: Down 7">
            <a:extLst>
              <a:ext uri="{FF2B5EF4-FFF2-40B4-BE49-F238E27FC236}">
                <a16:creationId xmlns:a16="http://schemas.microsoft.com/office/drawing/2014/main" id="{60C2BE81-5405-478A-9B00-672C10E2D4EB}"/>
              </a:ext>
            </a:extLst>
          </p:cNvPr>
          <p:cNvSpPr/>
          <p:nvPr/>
        </p:nvSpPr>
        <p:spPr>
          <a:xfrm rot="10800000">
            <a:off x="11230802" y="4499083"/>
            <a:ext cx="697201" cy="1849404"/>
          </a:xfrm>
          <a:prstGeom prst="downArrow">
            <a:avLst/>
          </a:prstGeom>
          <a:gradFill>
            <a:gsLst>
              <a:gs pos="41500">
                <a:srgbClr val="FFFF00"/>
              </a:gs>
              <a:gs pos="0">
                <a:srgbClr val="FF0000"/>
              </a:gs>
              <a:gs pos="100000">
                <a:srgbClr val="00B050"/>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TextBox 5">
            <a:extLst>
              <a:ext uri="{FF2B5EF4-FFF2-40B4-BE49-F238E27FC236}">
                <a16:creationId xmlns:a16="http://schemas.microsoft.com/office/drawing/2014/main" id="{7F8124C2-DBB0-4A99-9E25-BF999C13156F}"/>
              </a:ext>
            </a:extLst>
          </p:cNvPr>
          <p:cNvSpPr txBox="1"/>
          <p:nvPr/>
        </p:nvSpPr>
        <p:spPr>
          <a:xfrm>
            <a:off x="9944601" y="5678364"/>
            <a:ext cx="135662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bg1"/>
                </a:solidFill>
              </a:rPr>
              <a:t>Mid affluent</a:t>
            </a:r>
          </a:p>
        </p:txBody>
      </p:sp>
    </p:spTree>
    <p:extLst>
      <p:ext uri="{BB962C8B-B14F-4D97-AF65-F5344CB8AC3E}">
        <p14:creationId xmlns:p14="http://schemas.microsoft.com/office/powerpoint/2010/main" val="288732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324-D0D7-4E4C-A267-F36638A48E35}"/>
              </a:ext>
            </a:extLst>
          </p:cNvPr>
          <p:cNvSpPr>
            <a:spLocks noGrp="1"/>
          </p:cNvSpPr>
          <p:nvPr>
            <p:ph type="title"/>
          </p:nvPr>
        </p:nvSpPr>
        <p:spPr>
          <a:xfrm>
            <a:off x="1136428" y="627564"/>
            <a:ext cx="7474172" cy="1325563"/>
          </a:xfrm>
        </p:spPr>
        <p:txBody>
          <a:bodyPr>
            <a:normAutofit/>
          </a:bodyPr>
          <a:lstStyle/>
          <a:p>
            <a:r>
              <a:rPr lang="en-US" dirty="0"/>
              <a:t>Instagram</a:t>
            </a:r>
          </a:p>
        </p:txBody>
      </p:sp>
      <p:sp>
        <p:nvSpPr>
          <p:cNvPr id="3" name="Content Placeholder 2">
            <a:extLst>
              <a:ext uri="{FF2B5EF4-FFF2-40B4-BE49-F238E27FC236}">
                <a16:creationId xmlns:a16="http://schemas.microsoft.com/office/drawing/2014/main" id="{6D2B3B6F-9F38-409A-B127-FE86F76E8E4F}"/>
              </a:ext>
            </a:extLst>
          </p:cNvPr>
          <p:cNvSpPr>
            <a:spLocks noGrp="1"/>
          </p:cNvSpPr>
          <p:nvPr>
            <p:ph idx="1"/>
          </p:nvPr>
        </p:nvSpPr>
        <p:spPr>
          <a:xfrm>
            <a:off x="1136428" y="2083494"/>
            <a:ext cx="7099070" cy="4146942"/>
          </a:xfrm>
        </p:spPr>
        <p:txBody>
          <a:bodyPr anchor="ctr">
            <a:noAutofit/>
          </a:bodyPr>
          <a:lstStyle/>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Rundown</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Ease of process: Easy</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Length of process: Average</a:t>
            </a:r>
          </a:p>
          <a:p>
            <a:r>
              <a:rPr lang="en-US" sz="1400" dirty="0" err="1">
                <a:effectLst/>
                <a:latin typeface="Calibri" panose="020F0502020204030204" pitchFamily="34" charset="0"/>
                <a:ea typeface="Calibri" panose="020F0502020204030204" pitchFamily="34" charset="0"/>
                <a:cs typeface="Times New Roman" panose="02020603050405020304" pitchFamily="18" charset="0"/>
              </a:rPr>
              <a:t>DataLucent</a:t>
            </a:r>
            <a:r>
              <a:rPr lang="en-US" sz="1400" dirty="0">
                <a:effectLst/>
                <a:latin typeface="Calibri" panose="020F0502020204030204" pitchFamily="34" charset="0"/>
                <a:ea typeface="Calibri" panose="020F0502020204030204" pitchFamily="34" charset="0"/>
                <a:cs typeface="Times New Roman" panose="02020603050405020304" pitchFamily="18" charset="0"/>
              </a:rPr>
              <a:t> system compatibility: Under development</a:t>
            </a:r>
          </a:p>
          <a:p>
            <a:r>
              <a:rPr lang="en-US" sz="1400" dirty="0">
                <a:latin typeface="Calibri" panose="020F0502020204030204" pitchFamily="34" charset="0"/>
                <a:ea typeface="Calibri" panose="020F0502020204030204" pitchFamily="34" charset="0"/>
                <a:cs typeface="Times New Roman" panose="02020603050405020304" pitchFamily="18" charset="0"/>
              </a:rPr>
              <a:t>Data </a:t>
            </a:r>
            <a:r>
              <a:rPr lang="en-US" sz="1400" dirty="0">
                <a:effectLst/>
                <a:latin typeface="Calibri" panose="020F0502020204030204" pitchFamily="34" charset="0"/>
                <a:ea typeface="Calibri" panose="020F0502020204030204" pitchFamily="34" charset="0"/>
                <a:cs typeface="Times New Roman" panose="02020603050405020304" pitchFamily="18" charset="0"/>
              </a:rPr>
              <a:t>organization: Highly organized</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Key Attributes</a:t>
            </a:r>
          </a:p>
          <a:p>
            <a:r>
              <a:rPr lang="en-US" sz="1400" dirty="0">
                <a:latin typeface="Calibri" panose="020F0502020204030204" pitchFamily="34" charset="0"/>
                <a:ea typeface="Calibri" panose="020F0502020204030204" pitchFamily="34" charset="0"/>
                <a:cs typeface="Times New Roman" panose="02020603050405020304" pitchFamily="18" charset="0"/>
              </a:rPr>
              <a:t>Location information</a:t>
            </a:r>
          </a:p>
          <a:p>
            <a:r>
              <a:rPr lang="en-US" sz="1400" dirty="0">
                <a:latin typeface="Calibri" panose="020F0502020204030204" pitchFamily="34" charset="0"/>
                <a:ea typeface="Calibri" panose="020F0502020204030204" pitchFamily="34" charset="0"/>
                <a:cs typeface="Times New Roman" panose="02020603050405020304" pitchFamily="18" charset="0"/>
              </a:rPr>
              <a:t>Shopping habits</a:t>
            </a:r>
          </a:p>
          <a:p>
            <a:r>
              <a:rPr lang="en-US" sz="1400" dirty="0">
                <a:latin typeface="Calibri" panose="020F0502020204030204" pitchFamily="34" charset="0"/>
                <a:ea typeface="Calibri" panose="020F0502020204030204" pitchFamily="34" charset="0"/>
                <a:cs typeface="Times New Roman" panose="02020603050405020304" pitchFamily="18" charset="0"/>
              </a:rPr>
              <a:t>Cultural preferences</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Summary</a:t>
            </a:r>
          </a:p>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Instagram data provides unique insights into an individual’s habits and preferences. The information lacks depth but can be useful for learning about cultural habits.</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E3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FA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0B15F706-DD4F-4B83-844E-E7AA6034B46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91" r="-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8" name="Arrow: Down 7">
            <a:extLst>
              <a:ext uri="{FF2B5EF4-FFF2-40B4-BE49-F238E27FC236}">
                <a16:creationId xmlns:a16="http://schemas.microsoft.com/office/drawing/2014/main" id="{F9CDF264-9A0E-4186-A246-830AE961F9CE}"/>
              </a:ext>
            </a:extLst>
          </p:cNvPr>
          <p:cNvSpPr/>
          <p:nvPr/>
        </p:nvSpPr>
        <p:spPr>
          <a:xfrm rot="10800000">
            <a:off x="11230802" y="4499083"/>
            <a:ext cx="697201" cy="1849404"/>
          </a:xfrm>
          <a:prstGeom prst="downArrow">
            <a:avLst/>
          </a:prstGeom>
          <a:gradFill>
            <a:gsLst>
              <a:gs pos="41500">
                <a:srgbClr val="FFFF00"/>
              </a:gs>
              <a:gs pos="0">
                <a:srgbClr val="FF0000"/>
              </a:gs>
              <a:gs pos="100000">
                <a:srgbClr val="00B050"/>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 name="TextBox 5">
            <a:extLst>
              <a:ext uri="{FF2B5EF4-FFF2-40B4-BE49-F238E27FC236}">
                <a16:creationId xmlns:a16="http://schemas.microsoft.com/office/drawing/2014/main" id="{20A36766-9362-4337-A7BE-05385958FD55}"/>
              </a:ext>
            </a:extLst>
          </p:cNvPr>
          <p:cNvSpPr txBox="1"/>
          <p:nvPr/>
        </p:nvSpPr>
        <p:spPr>
          <a:xfrm>
            <a:off x="9944601" y="5678364"/>
            <a:ext cx="135662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bg1"/>
                </a:solidFill>
              </a:rPr>
              <a:t>Mid affluent</a:t>
            </a:r>
          </a:p>
        </p:txBody>
      </p:sp>
    </p:spTree>
    <p:extLst>
      <p:ext uri="{BB962C8B-B14F-4D97-AF65-F5344CB8AC3E}">
        <p14:creationId xmlns:p14="http://schemas.microsoft.com/office/powerpoint/2010/main" val="256959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324-D0D7-4E4C-A267-F36638A48E35}"/>
              </a:ext>
            </a:extLst>
          </p:cNvPr>
          <p:cNvSpPr>
            <a:spLocks noGrp="1"/>
          </p:cNvSpPr>
          <p:nvPr>
            <p:ph type="title"/>
          </p:nvPr>
        </p:nvSpPr>
        <p:spPr>
          <a:xfrm>
            <a:off x="1136428" y="627564"/>
            <a:ext cx="7474172" cy="1325563"/>
          </a:xfrm>
        </p:spPr>
        <p:txBody>
          <a:bodyPr>
            <a:normAutofit/>
          </a:bodyPr>
          <a:lstStyle/>
          <a:p>
            <a:r>
              <a:rPr lang="en-US" dirty="0"/>
              <a:t>Apple</a:t>
            </a:r>
          </a:p>
        </p:txBody>
      </p:sp>
      <p:sp>
        <p:nvSpPr>
          <p:cNvPr id="3" name="Content Placeholder 2">
            <a:extLst>
              <a:ext uri="{FF2B5EF4-FFF2-40B4-BE49-F238E27FC236}">
                <a16:creationId xmlns:a16="http://schemas.microsoft.com/office/drawing/2014/main" id="{6D2B3B6F-9F38-409A-B127-FE86F76E8E4F}"/>
              </a:ext>
            </a:extLst>
          </p:cNvPr>
          <p:cNvSpPr>
            <a:spLocks noGrp="1"/>
          </p:cNvSpPr>
          <p:nvPr>
            <p:ph idx="1"/>
          </p:nvPr>
        </p:nvSpPr>
        <p:spPr>
          <a:xfrm>
            <a:off x="1136428" y="2358913"/>
            <a:ext cx="6467867" cy="3450613"/>
          </a:xfrm>
        </p:spPr>
        <p:txBody>
          <a:bodyPr anchor="ctr">
            <a:noAutofit/>
          </a:bodyPr>
          <a:lstStyle/>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Rundown</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Ease of process: Easy</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Length of process: Long</a:t>
            </a:r>
          </a:p>
          <a:p>
            <a:r>
              <a:rPr lang="en-US" sz="1400" dirty="0" err="1">
                <a:effectLst/>
                <a:latin typeface="Calibri" panose="020F0502020204030204" pitchFamily="34" charset="0"/>
                <a:ea typeface="Calibri" panose="020F0502020204030204" pitchFamily="34" charset="0"/>
                <a:cs typeface="Times New Roman" panose="02020603050405020304" pitchFamily="18" charset="0"/>
              </a:rPr>
              <a:t>DataLucent</a:t>
            </a:r>
            <a:r>
              <a:rPr lang="en-US" sz="1400" dirty="0">
                <a:effectLst/>
                <a:latin typeface="Calibri" panose="020F0502020204030204" pitchFamily="34" charset="0"/>
                <a:ea typeface="Calibri" panose="020F0502020204030204" pitchFamily="34" charset="0"/>
                <a:cs typeface="Times New Roman" panose="02020603050405020304" pitchFamily="18" charset="0"/>
              </a:rPr>
              <a:t> system compatibility: </a:t>
            </a:r>
            <a:r>
              <a:rPr lang="en-US" sz="1400" dirty="0">
                <a:latin typeface="Calibri" panose="020F0502020204030204" pitchFamily="34" charset="0"/>
                <a:ea typeface="Calibri" panose="020F0502020204030204" pitchFamily="34" charset="0"/>
                <a:cs typeface="Times New Roman" panose="02020603050405020304" pitchFamily="18" charset="0"/>
              </a:rPr>
              <a:t>Slated for Review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Calibri" panose="020F0502020204030204" pitchFamily="34" charset="0"/>
                <a:ea typeface="Calibri" panose="020F0502020204030204" pitchFamily="34" charset="0"/>
                <a:cs typeface="Times New Roman" panose="02020603050405020304" pitchFamily="18" charset="0"/>
              </a:rPr>
              <a:t>Data </a:t>
            </a:r>
            <a:r>
              <a:rPr lang="en-US" sz="1400" dirty="0">
                <a:effectLst/>
                <a:latin typeface="Calibri" panose="020F0502020204030204" pitchFamily="34" charset="0"/>
                <a:ea typeface="Calibri" panose="020F0502020204030204" pitchFamily="34" charset="0"/>
                <a:cs typeface="Times New Roman" panose="02020603050405020304" pitchFamily="18" charset="0"/>
              </a:rPr>
              <a:t>organization: Unknown</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Key Attributes</a:t>
            </a:r>
          </a:p>
          <a:p>
            <a:r>
              <a:rPr lang="en-US" sz="1400" dirty="0">
                <a:latin typeface="Calibri" panose="020F0502020204030204" pitchFamily="34" charset="0"/>
                <a:ea typeface="Calibri" panose="020F0502020204030204" pitchFamily="34" charset="0"/>
                <a:cs typeface="Times New Roman" panose="02020603050405020304" pitchFamily="18" charset="0"/>
              </a:rPr>
              <a:t>Apple ID account and device information</a:t>
            </a:r>
          </a:p>
          <a:p>
            <a:r>
              <a:rPr lang="en-US" sz="1400" dirty="0">
                <a:latin typeface="Calibri" panose="020F0502020204030204" pitchFamily="34" charset="0"/>
                <a:ea typeface="Calibri" panose="020F0502020204030204" pitchFamily="34" charset="0"/>
                <a:cs typeface="Times New Roman" panose="02020603050405020304" pitchFamily="18" charset="0"/>
              </a:rPr>
              <a:t>Apple Wallet Activity</a:t>
            </a:r>
          </a:p>
          <a:p>
            <a:r>
              <a:rPr lang="en-US" sz="1400" dirty="0">
                <a:latin typeface="Calibri" panose="020F0502020204030204" pitchFamily="34" charset="0"/>
                <a:ea typeface="Calibri" panose="020F0502020204030204" pitchFamily="34" charset="0"/>
                <a:cs typeface="Times New Roman" panose="02020603050405020304" pitchFamily="18" charset="0"/>
              </a:rPr>
              <a:t>App usage and activity information</a:t>
            </a: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Summary</a:t>
            </a:r>
          </a:p>
          <a:p>
            <a:pPr marL="0" indent="0">
              <a:buNone/>
            </a:pPr>
            <a:r>
              <a:rPr lang="en-US" sz="1400" dirty="0" err="1">
                <a:latin typeface="Calibri" panose="020F0502020204030204" pitchFamily="34" charset="0"/>
                <a:ea typeface="Calibri" panose="020F0502020204030204" pitchFamily="34" charset="0"/>
                <a:cs typeface="Times New Roman" panose="02020603050405020304" pitchFamily="18" charset="0"/>
              </a:rPr>
              <a:t>DataLucent</a:t>
            </a:r>
            <a:r>
              <a:rPr lang="en-US" sz="1400" dirty="0">
                <a:latin typeface="Calibri" panose="020F0502020204030204" pitchFamily="34" charset="0"/>
                <a:ea typeface="Calibri" panose="020F0502020204030204" pitchFamily="34" charset="0"/>
                <a:cs typeface="Times New Roman" panose="02020603050405020304" pitchFamily="18" charset="0"/>
              </a:rPr>
              <a:t> is still in the process of acquiring and analyzing Apple data, but preliminary investigations have shown that it could contain unique and valuable information. Apple has explicitly stated that it won’t provide data that Apps produce themselves, but it will provide data on app installation and usage.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1B3457B-F1A1-40C0-88D9-DA2C89F55A12}"/>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8" b="152"/>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8" name="Arrow: Down 7">
            <a:extLst>
              <a:ext uri="{FF2B5EF4-FFF2-40B4-BE49-F238E27FC236}">
                <a16:creationId xmlns:a16="http://schemas.microsoft.com/office/drawing/2014/main" id="{F9CDF264-9A0E-4186-A246-830AE961F9CE}"/>
              </a:ext>
            </a:extLst>
          </p:cNvPr>
          <p:cNvSpPr/>
          <p:nvPr/>
        </p:nvSpPr>
        <p:spPr>
          <a:xfrm rot="10800000">
            <a:off x="11230802" y="4499083"/>
            <a:ext cx="697201" cy="1849404"/>
          </a:xfrm>
          <a:prstGeom prst="downArrow">
            <a:avLst/>
          </a:prstGeom>
          <a:gradFill>
            <a:gsLst>
              <a:gs pos="41500">
                <a:srgbClr val="FFFF00"/>
              </a:gs>
              <a:gs pos="0">
                <a:srgbClr val="FF0000"/>
              </a:gs>
              <a:gs pos="100000">
                <a:srgbClr val="00B050"/>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TextBox 7">
            <a:extLst>
              <a:ext uri="{FF2B5EF4-FFF2-40B4-BE49-F238E27FC236}">
                <a16:creationId xmlns:a16="http://schemas.microsoft.com/office/drawing/2014/main" id="{90519D2E-DE14-4328-8A61-B39507E206D9}"/>
              </a:ext>
            </a:extLst>
          </p:cNvPr>
          <p:cNvSpPr txBox="1"/>
          <p:nvPr/>
        </p:nvSpPr>
        <p:spPr>
          <a:xfrm>
            <a:off x="9947666" y="4895149"/>
            <a:ext cx="135662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bg1"/>
                </a:solidFill>
              </a:rPr>
              <a:t>Highly affluent</a:t>
            </a:r>
          </a:p>
        </p:txBody>
      </p:sp>
      <p:sp>
        <p:nvSpPr>
          <p:cNvPr id="4" name="AutoShape 2">
            <a:extLst>
              <a:ext uri="{FF2B5EF4-FFF2-40B4-BE49-F238E27FC236}">
                <a16:creationId xmlns:a16="http://schemas.microsoft.com/office/drawing/2014/main" id="{5F992940-F4FE-46AD-90A1-192E0FCADB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655C6518-73C8-4F6A-BC7E-C6FC61F5A30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59343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545</Words>
  <Application>Microsoft Office PowerPoint</Application>
  <PresentationFormat>Widescreen</PresentationFormat>
  <Paragraphs>109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Source Rundowns</vt:lpstr>
      <vt:lpstr>Facebook</vt:lpstr>
      <vt:lpstr>Google MyActivity</vt:lpstr>
      <vt:lpstr>LinkedIn</vt:lpstr>
      <vt:lpstr>Amazon</vt:lpstr>
      <vt:lpstr>Twitter</vt:lpstr>
      <vt:lpstr>Instagram</vt:lpstr>
      <vt:lpstr>Apple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Source Rundowns</dc:title>
  <dc:creator>Jenny Garcia</dc:creator>
  <cp:lastModifiedBy>Jenny Garcia</cp:lastModifiedBy>
  <cp:revision>14</cp:revision>
  <dcterms:created xsi:type="dcterms:W3CDTF">2020-12-17T14:39:43Z</dcterms:created>
  <dcterms:modified xsi:type="dcterms:W3CDTF">2020-12-17T22:23:37Z</dcterms:modified>
</cp:coreProperties>
</file>