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B58F-2507-4C46-9CDF-CAB527D0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A16A-10F3-410F-AC38-3140B5305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C01AC-9E61-4FDD-A437-181F270D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0709-66A8-4DA2-8178-49F45079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A69A4-E343-4E62-A90D-2B196546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4B45-3B49-4F53-B9BA-908F3960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E09AF-CF6D-4675-8DB3-4A50EDF00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B408-BB7F-41AA-8C43-356DC6EB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E380-B3AE-4663-8730-53FCCD8F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F7CD-7B7C-4F9D-B638-9FC513E6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8FE9A-715D-48AB-91FE-1EC250B4A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DC318-0093-4127-A8B4-9F70ACEE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A25A-BA1C-4F05-99EA-02880A92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B8F7-5510-462F-AD59-2BEEEB5B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FA-DB1C-4676-8AE8-6A0C72B0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7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5142-D591-4934-9F9C-F0004A7E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11DD-5A8C-405C-B769-2F402548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EF30-8434-473F-B0BC-A61C90F1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9D44-356E-46A9-959C-9C45BCDC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A9B3-6176-46C4-AA12-1818D7A9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A618-DB75-4BFA-B71C-E5AE4B79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6A7B-6DB7-4000-B9EA-683238E5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FF504-F395-4F45-B2E5-6451208C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0D1FC-AD10-4154-AD9A-CFAE7F11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AC90-B710-41C5-9F2B-B4FF5040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EAA8-D1D8-47C1-8D02-36C5FCBE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63C6-73FD-48E8-883F-73DE1A133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EC9F-410B-4097-B48C-CDE9E7CEA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16DC9-31BF-4756-A7A3-F2366355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9A560-C7C3-43D8-A204-06033748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02F19-E12C-451C-82A5-03683B49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2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9641-DF66-4FC3-905B-CAE0EA4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6F69A-FD42-4E7B-9494-FD95BAE7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E564-2D02-4F3D-BF7E-3327C8E5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48503-46A0-4698-A6E2-3B3DEFE14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45A9F-B398-41F2-BE75-58416B604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651F7-579A-4BF2-AC90-D29DF4CA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32044-759F-439B-BCA5-5D2647B8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86167-EADD-4B73-9210-B7F614C7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1532-8145-41F2-843D-CFB563BB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9CD70-3C1C-4EC0-98CC-369F00D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1C268-DE14-4882-9824-56B80339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8D5FB-3A22-45CA-9703-43AE2FB0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9DA77-DCF3-4B69-8E43-1E977C4F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D878F-30EC-49C3-9BA2-678CE175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0CE1C-2C43-4CD7-871E-149D2B9F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A373-8717-48C6-8657-52475ECB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6DDF-2672-4D8F-B931-C8D02E9C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DC1D-6F93-40A4-8A7C-B76582CE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46FC1-C1C7-4780-BA74-9D13DCFF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5B59-7983-4134-9964-68B29E59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53274-637E-4BA0-8207-670CAE22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3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06DC-07B8-42B4-B635-EBC0F839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A966F-AA9D-4C03-A17C-5719EB1E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B14F6-5437-4722-B7FD-5420A6E5A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2A3F9-DDDC-435A-9735-370E6080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DE240-89B7-4733-995C-91E34A75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38ED7-C10F-4F0B-AA15-44F847A0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55C5A-441E-43E3-9730-BC26A6F7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1DE6C-D972-45E0-ACC2-155F3EBD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2032-2698-4273-A5C0-1AEE0BEA2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E8A7-2505-434E-BAF7-3E1AD23CCC1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8CA63-9095-45CE-B11F-C0ABB022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8232-F7C9-4C25-B9FD-DDC34AC07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02FF8-2D20-4F8F-9216-4700055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0BB-3067-472E-A650-5AC6CE524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Marketplace 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16CAE-4120-412C-A293-240F18766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Data is Exchanged Between Consumers and Businesses in the DataLucent Data Marketplace</a:t>
            </a:r>
          </a:p>
        </p:txBody>
      </p:sp>
    </p:spTree>
    <p:extLst>
      <p:ext uri="{BB962C8B-B14F-4D97-AF65-F5344CB8AC3E}">
        <p14:creationId xmlns:p14="http://schemas.microsoft.com/office/powerpoint/2010/main" val="89877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076F-6DC1-4433-9160-295193BA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B880-27E2-471C-BA31-7463DEE3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Coca-Cola wants a gen-Y panel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DataLucent composes a gen-Y panel of 10k people and presents license agreement to Coca-Cola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Coca-Cola agrees to license deal and provides payment and/or incentive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DataLucent presents license deal to the panelists</a:t>
            </a:r>
          </a:p>
          <a:p>
            <a:pPr lvl="1"/>
            <a:r>
              <a:rPr lang="en-US" sz="2000" dirty="0"/>
              <a:t>Some users will default to accept</a:t>
            </a:r>
          </a:p>
          <a:p>
            <a:pPr lvl="2"/>
            <a:r>
              <a:rPr lang="en-US" sz="1600" dirty="0"/>
              <a:t>We want most users here</a:t>
            </a:r>
          </a:p>
          <a:p>
            <a:pPr lvl="1"/>
            <a:r>
              <a:rPr lang="en-US" sz="2000" dirty="0"/>
              <a:t>Some users will default to ask user </a:t>
            </a:r>
          </a:p>
          <a:p>
            <a:pPr lvl="2"/>
            <a:r>
              <a:rPr lang="en-US" sz="1600" dirty="0"/>
              <a:t>Requires user input and is slow</a:t>
            </a:r>
          </a:p>
          <a:p>
            <a:pPr lvl="1"/>
            <a:r>
              <a:rPr lang="en-US" sz="2000" dirty="0"/>
              <a:t>Some users will default to no </a:t>
            </a:r>
          </a:p>
          <a:p>
            <a:pPr lvl="2"/>
            <a:r>
              <a:rPr lang="en-US" sz="1600" dirty="0"/>
              <a:t>We want to avoid this and with disincentivize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Users that accept license deal are provided a digital license into their inventory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Reward is distributed to the user via their profile and email</a:t>
            </a:r>
          </a:p>
        </p:txBody>
      </p:sp>
    </p:spTree>
    <p:extLst>
      <p:ext uri="{BB962C8B-B14F-4D97-AF65-F5344CB8AC3E}">
        <p14:creationId xmlns:p14="http://schemas.microsoft.com/office/powerpoint/2010/main" val="225243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B15F-E160-4CA2-8918-002E783D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F7C5-D82A-4839-A852-FF68DCD2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options do we want to provide to users for data selection?</a:t>
            </a:r>
          </a:p>
          <a:p>
            <a:pPr lvl="1"/>
            <a:r>
              <a:rPr lang="en-US" dirty="0"/>
              <a:t>How do they “opt-out”? By company? By product category?</a:t>
            </a:r>
          </a:p>
          <a:p>
            <a:r>
              <a:rPr lang="en-US" dirty="0"/>
              <a:t>How do we incentivize people to pick the best sharing options?</a:t>
            </a:r>
          </a:p>
          <a:p>
            <a:r>
              <a:rPr lang="en-US" dirty="0"/>
              <a:t>What attributes of a profile do we look at to assign a licensor?</a:t>
            </a:r>
          </a:p>
          <a:p>
            <a:r>
              <a:rPr lang="en-US" dirty="0"/>
              <a:t>What level of human interaction do we provide to consumers?</a:t>
            </a:r>
          </a:p>
          <a:p>
            <a:pPr lvl="1"/>
            <a:r>
              <a:rPr lang="en-US" dirty="0"/>
              <a:t>Chat bot? Forums? Discord server?</a:t>
            </a:r>
          </a:p>
        </p:txBody>
      </p:sp>
    </p:spTree>
    <p:extLst>
      <p:ext uri="{BB962C8B-B14F-4D97-AF65-F5344CB8AC3E}">
        <p14:creationId xmlns:p14="http://schemas.microsoft.com/office/powerpoint/2010/main" val="166832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A36574-07B7-415B-AD13-42E984041D80}"/>
              </a:ext>
            </a:extLst>
          </p:cNvPr>
          <p:cNvSpPr/>
          <p:nvPr/>
        </p:nvSpPr>
        <p:spPr>
          <a:xfrm>
            <a:off x="7422183" y="2320636"/>
            <a:ext cx="2216727" cy="2216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Marketplace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63BA65EC-3322-4297-ACB8-B0E25AA97120}"/>
              </a:ext>
            </a:extLst>
          </p:cNvPr>
          <p:cNvSpPr/>
          <p:nvPr/>
        </p:nvSpPr>
        <p:spPr>
          <a:xfrm>
            <a:off x="7846764" y="3827158"/>
            <a:ext cx="1440232" cy="482271"/>
          </a:xfrm>
          <a:prstGeom prst="curved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E4540F74-AFC8-416D-933F-4D19742BFFD0}"/>
              </a:ext>
            </a:extLst>
          </p:cNvPr>
          <p:cNvSpPr/>
          <p:nvPr/>
        </p:nvSpPr>
        <p:spPr>
          <a:xfrm rot="10800000">
            <a:off x="7774096" y="2597015"/>
            <a:ext cx="1440232" cy="482271"/>
          </a:xfrm>
          <a:prstGeom prst="curved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A6943-1937-4302-BE16-8F6DE6D6F870}"/>
              </a:ext>
            </a:extLst>
          </p:cNvPr>
          <p:cNvSpPr/>
          <p:nvPr/>
        </p:nvSpPr>
        <p:spPr>
          <a:xfrm>
            <a:off x="6600144" y="1786411"/>
            <a:ext cx="719769" cy="719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CA0244-CFB5-442A-94B5-EE32951335A7}"/>
              </a:ext>
            </a:extLst>
          </p:cNvPr>
          <p:cNvSpPr/>
          <p:nvPr/>
        </p:nvSpPr>
        <p:spPr>
          <a:xfrm>
            <a:off x="6793935" y="4414517"/>
            <a:ext cx="719769" cy="719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76A559-801C-464B-9CB5-5FFFB1C4CCBC}"/>
              </a:ext>
            </a:extLst>
          </p:cNvPr>
          <p:cNvSpPr/>
          <p:nvPr/>
        </p:nvSpPr>
        <p:spPr>
          <a:xfrm>
            <a:off x="9707896" y="4656883"/>
            <a:ext cx="719769" cy="719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34EDC-98F7-433A-83EC-BB12355F2D35}"/>
              </a:ext>
            </a:extLst>
          </p:cNvPr>
          <p:cNvSpPr/>
          <p:nvPr/>
        </p:nvSpPr>
        <p:spPr>
          <a:xfrm>
            <a:off x="8170662" y="5134286"/>
            <a:ext cx="719769" cy="7197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C602AB-CC58-4E50-A9D6-81EA1DCA9A6A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7408296" y="4212731"/>
            <a:ext cx="338519" cy="30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DAC4C3-3B59-4CAE-9C5D-D6B834EFACFB}"/>
              </a:ext>
            </a:extLst>
          </p:cNvPr>
          <p:cNvCxnSpPr>
            <a:stCxn id="11" idx="0"/>
            <a:endCxn id="4" idx="4"/>
          </p:cNvCxnSpPr>
          <p:nvPr/>
        </p:nvCxnSpPr>
        <p:spPr>
          <a:xfrm flipV="1">
            <a:off x="8530547" y="4537363"/>
            <a:ext cx="0" cy="59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17EF52-E59F-4918-92A5-08E9F1817A4E}"/>
              </a:ext>
            </a:extLst>
          </p:cNvPr>
          <p:cNvCxnSpPr>
            <a:stCxn id="10" idx="1"/>
            <a:endCxn id="4" idx="5"/>
          </p:cNvCxnSpPr>
          <p:nvPr/>
        </p:nvCxnSpPr>
        <p:spPr>
          <a:xfrm flipH="1" flipV="1">
            <a:off x="9314278" y="4212731"/>
            <a:ext cx="499026" cy="54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CD5A1D8-DC02-4E87-9236-1D3074589720}"/>
              </a:ext>
            </a:extLst>
          </p:cNvPr>
          <p:cNvSpPr/>
          <p:nvPr/>
        </p:nvSpPr>
        <p:spPr>
          <a:xfrm>
            <a:off x="9270922" y="1600867"/>
            <a:ext cx="719769" cy="7197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6282C-6CFF-4EAD-BDDF-CE4B4846470E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7214505" y="2400772"/>
            <a:ext cx="532310" cy="24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6FE422-157E-461B-8CB1-EACBA474BE98}"/>
              </a:ext>
            </a:extLst>
          </p:cNvPr>
          <p:cNvCxnSpPr>
            <a:stCxn id="24" idx="3"/>
            <a:endCxn id="4" idx="7"/>
          </p:cNvCxnSpPr>
          <p:nvPr/>
        </p:nvCxnSpPr>
        <p:spPr>
          <a:xfrm flipH="1">
            <a:off x="9314278" y="2215228"/>
            <a:ext cx="62052" cy="43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504E6CF-A90F-41EF-8C4E-F9C0F349D27B}"/>
              </a:ext>
            </a:extLst>
          </p:cNvPr>
          <p:cNvSpPr/>
          <p:nvPr/>
        </p:nvSpPr>
        <p:spPr>
          <a:xfrm>
            <a:off x="5940757" y="1356461"/>
            <a:ext cx="429950" cy="4299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31FE89-7111-4DEF-BE06-DA473E11BFF7}"/>
              </a:ext>
            </a:extLst>
          </p:cNvPr>
          <p:cNvSpPr/>
          <p:nvPr/>
        </p:nvSpPr>
        <p:spPr>
          <a:xfrm>
            <a:off x="6793935" y="1160540"/>
            <a:ext cx="429950" cy="4299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FFF318-468E-4AA9-8336-D4A345609907}"/>
              </a:ext>
            </a:extLst>
          </p:cNvPr>
          <p:cNvSpPr/>
          <p:nvPr/>
        </p:nvSpPr>
        <p:spPr>
          <a:xfrm>
            <a:off x="5863014" y="2076230"/>
            <a:ext cx="429950" cy="4299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9A695C-EB62-419B-BF44-D57CAC963C6C}"/>
              </a:ext>
            </a:extLst>
          </p:cNvPr>
          <p:cNvSpPr/>
          <p:nvPr/>
        </p:nvSpPr>
        <p:spPr>
          <a:xfrm>
            <a:off x="9423935" y="1042599"/>
            <a:ext cx="429950" cy="4299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8A2267-1E8B-46C1-945A-54170CEF46A6}"/>
              </a:ext>
            </a:extLst>
          </p:cNvPr>
          <p:cNvSpPr/>
          <p:nvPr/>
        </p:nvSpPr>
        <p:spPr>
          <a:xfrm>
            <a:off x="10270533" y="1745776"/>
            <a:ext cx="429950" cy="4299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6D806E-8391-46D8-9C9F-148E8C1B08E5}"/>
              </a:ext>
            </a:extLst>
          </p:cNvPr>
          <p:cNvCxnSpPr>
            <a:stCxn id="24" idx="0"/>
            <a:endCxn id="37" idx="4"/>
          </p:cNvCxnSpPr>
          <p:nvPr/>
        </p:nvCxnSpPr>
        <p:spPr>
          <a:xfrm flipV="1">
            <a:off x="9630807" y="1472549"/>
            <a:ext cx="8103" cy="12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E9A6E5-3BC0-422D-B9EA-4865CBD9161C}"/>
              </a:ext>
            </a:extLst>
          </p:cNvPr>
          <p:cNvCxnSpPr>
            <a:stCxn id="24" idx="6"/>
            <a:endCxn id="38" idx="2"/>
          </p:cNvCxnSpPr>
          <p:nvPr/>
        </p:nvCxnSpPr>
        <p:spPr>
          <a:xfrm flipV="1">
            <a:off x="9990691" y="1960751"/>
            <a:ext cx="2798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2CE248-5BE6-4C65-9D0B-C5079E99AD06}"/>
              </a:ext>
            </a:extLst>
          </p:cNvPr>
          <p:cNvCxnSpPr>
            <a:stCxn id="8" idx="0"/>
            <a:endCxn id="35" idx="4"/>
          </p:cNvCxnSpPr>
          <p:nvPr/>
        </p:nvCxnSpPr>
        <p:spPr>
          <a:xfrm flipV="1">
            <a:off x="6960029" y="1590490"/>
            <a:ext cx="48881" cy="19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223577-A5A0-47C4-B15F-6E262EB137F6}"/>
              </a:ext>
            </a:extLst>
          </p:cNvPr>
          <p:cNvCxnSpPr>
            <a:stCxn id="8" idx="1"/>
            <a:endCxn id="33" idx="5"/>
          </p:cNvCxnSpPr>
          <p:nvPr/>
        </p:nvCxnSpPr>
        <p:spPr>
          <a:xfrm flipH="1" flipV="1">
            <a:off x="6307742" y="1723446"/>
            <a:ext cx="397810" cy="16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327E7F-1AEE-4656-A9EB-2F40554AE85B}"/>
              </a:ext>
            </a:extLst>
          </p:cNvPr>
          <p:cNvCxnSpPr>
            <a:cxnSpLocks/>
            <a:stCxn id="8" idx="2"/>
            <a:endCxn id="36" idx="6"/>
          </p:cNvCxnSpPr>
          <p:nvPr/>
        </p:nvCxnSpPr>
        <p:spPr>
          <a:xfrm flipH="1">
            <a:off x="6292964" y="2146296"/>
            <a:ext cx="307180" cy="14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7B151AC-751C-4EC9-9456-3ECBEC104515}"/>
              </a:ext>
            </a:extLst>
          </p:cNvPr>
          <p:cNvSpPr/>
          <p:nvPr/>
        </p:nvSpPr>
        <p:spPr>
          <a:xfrm>
            <a:off x="6306921" y="3879479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B838329-8B52-421E-BB96-F61A8D7C3C05}"/>
              </a:ext>
            </a:extLst>
          </p:cNvPr>
          <p:cNvSpPr/>
          <p:nvPr/>
        </p:nvSpPr>
        <p:spPr>
          <a:xfrm>
            <a:off x="6264836" y="5061256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F1CCB39-CED5-4D4B-9EC9-1A197BC439FD}"/>
              </a:ext>
            </a:extLst>
          </p:cNvPr>
          <p:cNvSpPr/>
          <p:nvPr/>
        </p:nvSpPr>
        <p:spPr>
          <a:xfrm>
            <a:off x="6049861" y="4447923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A3C677-AEB1-4450-B123-629CBBEB8E68}"/>
              </a:ext>
            </a:extLst>
          </p:cNvPr>
          <p:cNvSpPr/>
          <p:nvPr/>
        </p:nvSpPr>
        <p:spPr>
          <a:xfrm>
            <a:off x="6921794" y="5276231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27EB6C-008F-4F86-88D0-4FAF46E743B1}"/>
              </a:ext>
            </a:extLst>
          </p:cNvPr>
          <p:cNvSpPr/>
          <p:nvPr/>
        </p:nvSpPr>
        <p:spPr>
          <a:xfrm>
            <a:off x="8127420" y="5958499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494755D-72E8-4AE3-8535-B4D49F9DB483}"/>
              </a:ext>
            </a:extLst>
          </p:cNvPr>
          <p:cNvSpPr/>
          <p:nvPr/>
        </p:nvSpPr>
        <p:spPr>
          <a:xfrm>
            <a:off x="8784378" y="5854055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53E045-4E3F-4E28-A6A6-8F413FC2C95D}"/>
              </a:ext>
            </a:extLst>
          </p:cNvPr>
          <p:cNvSpPr/>
          <p:nvPr/>
        </p:nvSpPr>
        <p:spPr>
          <a:xfrm>
            <a:off x="9012001" y="5285235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173F41D-30DF-4E54-9695-3CA6120C4B0E}"/>
              </a:ext>
            </a:extLst>
          </p:cNvPr>
          <p:cNvSpPr/>
          <p:nvPr/>
        </p:nvSpPr>
        <p:spPr>
          <a:xfrm>
            <a:off x="9826456" y="5475056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A8F159D-2EF1-4EC1-A6D3-9CBA20F4B91E}"/>
              </a:ext>
            </a:extLst>
          </p:cNvPr>
          <p:cNvSpPr/>
          <p:nvPr/>
        </p:nvSpPr>
        <p:spPr>
          <a:xfrm>
            <a:off x="10483414" y="5370612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4F830C-E651-476D-9A81-F874CE66EF6A}"/>
              </a:ext>
            </a:extLst>
          </p:cNvPr>
          <p:cNvSpPr/>
          <p:nvPr/>
        </p:nvSpPr>
        <p:spPr>
          <a:xfrm>
            <a:off x="10711037" y="4801792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50FF76E-6E0B-4628-931F-D33C929DC61A}"/>
              </a:ext>
            </a:extLst>
          </p:cNvPr>
          <p:cNvSpPr/>
          <p:nvPr/>
        </p:nvSpPr>
        <p:spPr>
          <a:xfrm>
            <a:off x="10456375" y="4232948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CA9B95C-C8D6-4FE5-9D4A-14B372D2AEF4}"/>
              </a:ext>
            </a:extLst>
          </p:cNvPr>
          <p:cNvSpPr/>
          <p:nvPr/>
        </p:nvSpPr>
        <p:spPr>
          <a:xfrm>
            <a:off x="9826456" y="4017412"/>
            <a:ext cx="429950" cy="429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F65E583-47B4-4073-A475-D9414D875FB0}"/>
              </a:ext>
            </a:extLst>
          </p:cNvPr>
          <p:cNvCxnSpPr>
            <a:cxnSpLocks/>
            <a:stCxn id="50" idx="5"/>
            <a:endCxn id="9" idx="1"/>
          </p:cNvCxnSpPr>
          <p:nvPr/>
        </p:nvCxnSpPr>
        <p:spPr>
          <a:xfrm>
            <a:off x="6673906" y="4246464"/>
            <a:ext cx="225437" cy="27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F118414-5621-4188-ACB6-9FACC275EAD2}"/>
              </a:ext>
            </a:extLst>
          </p:cNvPr>
          <p:cNvCxnSpPr>
            <a:stCxn id="52" idx="6"/>
            <a:endCxn id="9" idx="2"/>
          </p:cNvCxnSpPr>
          <p:nvPr/>
        </p:nvCxnSpPr>
        <p:spPr>
          <a:xfrm>
            <a:off x="6479811" y="4662898"/>
            <a:ext cx="314124" cy="11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792E88-854E-4B61-9D0C-49C338E14930}"/>
              </a:ext>
            </a:extLst>
          </p:cNvPr>
          <p:cNvCxnSpPr>
            <a:stCxn id="51" idx="7"/>
            <a:endCxn id="9" idx="3"/>
          </p:cNvCxnSpPr>
          <p:nvPr/>
        </p:nvCxnSpPr>
        <p:spPr>
          <a:xfrm flipV="1">
            <a:off x="6631821" y="5028878"/>
            <a:ext cx="267522" cy="95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142321-C61A-432F-A791-7803664476C7}"/>
              </a:ext>
            </a:extLst>
          </p:cNvPr>
          <p:cNvCxnSpPr>
            <a:stCxn id="53" idx="0"/>
            <a:endCxn id="9" idx="4"/>
          </p:cNvCxnSpPr>
          <p:nvPr/>
        </p:nvCxnSpPr>
        <p:spPr>
          <a:xfrm flipV="1">
            <a:off x="7136769" y="5134286"/>
            <a:ext cx="17051" cy="14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758215-B31C-49A3-81F1-2555DE170E3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342395" y="5800562"/>
            <a:ext cx="74998" cy="15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48FE87-D799-4A2E-9FF1-BA8D3242ED68}"/>
              </a:ext>
            </a:extLst>
          </p:cNvPr>
          <p:cNvCxnSpPr>
            <a:stCxn id="55" idx="1"/>
            <a:endCxn id="11" idx="5"/>
          </p:cNvCxnSpPr>
          <p:nvPr/>
        </p:nvCxnSpPr>
        <p:spPr>
          <a:xfrm flipH="1" flipV="1">
            <a:off x="8785023" y="5748647"/>
            <a:ext cx="62320" cy="16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661BC9-2319-4709-B998-4D84EA41C95A}"/>
              </a:ext>
            </a:extLst>
          </p:cNvPr>
          <p:cNvCxnSpPr>
            <a:stCxn id="56" idx="2"/>
            <a:endCxn id="11" idx="6"/>
          </p:cNvCxnSpPr>
          <p:nvPr/>
        </p:nvCxnSpPr>
        <p:spPr>
          <a:xfrm flipH="1" flipV="1">
            <a:off x="8890431" y="5494171"/>
            <a:ext cx="121570" cy="6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F9F5A16-EA26-4394-939E-0E401229DDCB}"/>
              </a:ext>
            </a:extLst>
          </p:cNvPr>
          <p:cNvCxnSpPr>
            <a:stCxn id="57" idx="0"/>
            <a:endCxn id="10" idx="4"/>
          </p:cNvCxnSpPr>
          <p:nvPr/>
        </p:nvCxnSpPr>
        <p:spPr>
          <a:xfrm flipV="1">
            <a:off x="10041431" y="5376652"/>
            <a:ext cx="26350" cy="9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EB132F8-F314-4E60-A698-0A94762419F8}"/>
              </a:ext>
            </a:extLst>
          </p:cNvPr>
          <p:cNvCxnSpPr>
            <a:stCxn id="58" idx="1"/>
            <a:endCxn id="10" idx="5"/>
          </p:cNvCxnSpPr>
          <p:nvPr/>
        </p:nvCxnSpPr>
        <p:spPr>
          <a:xfrm flipH="1" flipV="1">
            <a:off x="10322257" y="5271244"/>
            <a:ext cx="224122" cy="1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7BBE78-E843-4198-9C1F-EE9AD92E7C07}"/>
              </a:ext>
            </a:extLst>
          </p:cNvPr>
          <p:cNvCxnSpPr>
            <a:stCxn id="59" idx="2"/>
            <a:endCxn id="10" idx="6"/>
          </p:cNvCxnSpPr>
          <p:nvPr/>
        </p:nvCxnSpPr>
        <p:spPr>
          <a:xfrm flipH="1">
            <a:off x="10427665" y="5016767"/>
            <a:ext cx="2833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ACAF709-9F4A-4C67-8133-B12F833BEB21}"/>
              </a:ext>
            </a:extLst>
          </p:cNvPr>
          <p:cNvCxnSpPr>
            <a:stCxn id="60" idx="3"/>
            <a:endCxn id="10" idx="7"/>
          </p:cNvCxnSpPr>
          <p:nvPr/>
        </p:nvCxnSpPr>
        <p:spPr>
          <a:xfrm flipH="1">
            <a:off x="10322257" y="4599933"/>
            <a:ext cx="197083" cy="16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924C5DF-E69D-4019-8039-EE1AD6DE9C6A}"/>
              </a:ext>
            </a:extLst>
          </p:cNvPr>
          <p:cNvCxnSpPr>
            <a:stCxn id="61" idx="4"/>
            <a:endCxn id="10" idx="0"/>
          </p:cNvCxnSpPr>
          <p:nvPr/>
        </p:nvCxnSpPr>
        <p:spPr>
          <a:xfrm>
            <a:off x="10041431" y="4447362"/>
            <a:ext cx="26350" cy="209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D7A24517-1BBF-4427-9B7C-F0C101023042}"/>
              </a:ext>
            </a:extLst>
          </p:cNvPr>
          <p:cNvSpPr/>
          <p:nvPr/>
        </p:nvSpPr>
        <p:spPr>
          <a:xfrm>
            <a:off x="535110" y="3875723"/>
            <a:ext cx="485116" cy="4851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EFC6D5C-66D0-4ECF-AADC-7057F6DC5C66}"/>
              </a:ext>
            </a:extLst>
          </p:cNvPr>
          <p:cNvSpPr/>
          <p:nvPr/>
        </p:nvSpPr>
        <p:spPr>
          <a:xfrm>
            <a:off x="533661" y="4464061"/>
            <a:ext cx="483667" cy="4836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6E28787-B07E-4684-9F0C-2A30F46EE3B9}"/>
              </a:ext>
            </a:extLst>
          </p:cNvPr>
          <p:cNvSpPr/>
          <p:nvPr/>
        </p:nvSpPr>
        <p:spPr>
          <a:xfrm>
            <a:off x="535110" y="5088986"/>
            <a:ext cx="483667" cy="483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469DD8C-84A6-418A-BFB6-C5351E49DFC2}"/>
              </a:ext>
            </a:extLst>
          </p:cNvPr>
          <p:cNvSpPr/>
          <p:nvPr/>
        </p:nvSpPr>
        <p:spPr>
          <a:xfrm>
            <a:off x="535110" y="5693367"/>
            <a:ext cx="483668" cy="4836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75AA90-A530-46E8-88F5-95675E601B0A}"/>
              </a:ext>
            </a:extLst>
          </p:cNvPr>
          <p:cNvSpPr txBox="1"/>
          <p:nvPr/>
        </p:nvSpPr>
        <p:spPr>
          <a:xfrm>
            <a:off x="1135526" y="3933615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Client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8E7E6F-FD4E-42FB-AF50-07242BF75B7C}"/>
              </a:ext>
            </a:extLst>
          </p:cNvPr>
          <p:cNvSpPr txBox="1"/>
          <p:nvPr/>
        </p:nvSpPr>
        <p:spPr>
          <a:xfrm>
            <a:off x="1135526" y="4486399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8F0F1B-2BAC-4DA4-81C1-32B5B4418C10}"/>
              </a:ext>
            </a:extLst>
          </p:cNvPr>
          <p:cNvSpPr txBox="1"/>
          <p:nvPr/>
        </p:nvSpPr>
        <p:spPr>
          <a:xfrm>
            <a:off x="1135338" y="5146153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Licensor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AAB6EF-2A77-4B49-8570-571351DFB015}"/>
              </a:ext>
            </a:extLst>
          </p:cNvPr>
          <p:cNvSpPr txBox="1"/>
          <p:nvPr/>
        </p:nvSpPr>
        <p:spPr>
          <a:xfrm>
            <a:off x="1135338" y="5750535"/>
            <a:ext cx="199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Manager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CAA60-9449-4DDC-BE99-1A02AE9CFBD8}"/>
              </a:ext>
            </a:extLst>
          </p:cNvPr>
          <p:cNvSpPr txBox="1"/>
          <p:nvPr/>
        </p:nvSpPr>
        <p:spPr>
          <a:xfrm>
            <a:off x="533660" y="508672"/>
            <a:ext cx="417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Marketplace Relationships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DF138E-E233-4CA8-A95D-1DF86AFA0933}"/>
              </a:ext>
            </a:extLst>
          </p:cNvPr>
          <p:cNvSpPr txBox="1"/>
          <p:nvPr/>
        </p:nvSpPr>
        <p:spPr>
          <a:xfrm>
            <a:off x="545771" y="952982"/>
            <a:ext cx="1573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9933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1466B-D268-46A8-A738-CB887219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Licensing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9DBC2-23F5-4BCA-9FDE-0C53EC1311BE}"/>
              </a:ext>
            </a:extLst>
          </p:cNvPr>
          <p:cNvSpPr txBox="1"/>
          <p:nvPr/>
        </p:nvSpPr>
        <p:spPr>
          <a:xfrm>
            <a:off x="4387515" y="2022601"/>
            <a:ext cx="7161017" cy="41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From the consumer’s viewpoint, each time they approve a license agreement, they will receive a digital license that can be viewed in their profile.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This gives a tangible feeling of ownership to an otherwise abstract and intangible process.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Licensors issue a digital license directly to the user after they consent to a new license agreement.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A3EA90-EB45-49C4-B158-C71EC63E4F0E}"/>
              </a:ext>
            </a:extLst>
          </p:cNvPr>
          <p:cNvGrpSpPr/>
          <p:nvPr/>
        </p:nvGrpSpPr>
        <p:grpSpPr>
          <a:xfrm>
            <a:off x="480060" y="2439926"/>
            <a:ext cx="3425957" cy="1977666"/>
            <a:chOff x="4495210" y="2440427"/>
            <a:chExt cx="3267075" cy="188595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EC80C71-ADAE-44C3-87F9-C3B0966B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210" y="2440427"/>
              <a:ext cx="3267075" cy="1885950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48A15284-107D-4803-A4BE-5D80969F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7" y="3181350"/>
              <a:ext cx="1771650" cy="495300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42E5A615-F824-45C1-98E3-643A9C640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995" y="3167062"/>
              <a:ext cx="504825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423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43BB41A-BF2A-42B0-A73E-F671F59150C1}"/>
              </a:ext>
            </a:extLst>
          </p:cNvPr>
          <p:cNvGrpSpPr/>
          <p:nvPr/>
        </p:nvGrpSpPr>
        <p:grpSpPr>
          <a:xfrm>
            <a:off x="9206404" y="768205"/>
            <a:ext cx="1661772" cy="1661772"/>
            <a:chOff x="9137073" y="709284"/>
            <a:chExt cx="2216727" cy="22167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A08AF01-1175-478A-B88E-BE876EBE0925}"/>
                </a:ext>
              </a:extLst>
            </p:cNvPr>
            <p:cNvSpPr/>
            <p:nvPr/>
          </p:nvSpPr>
          <p:spPr>
            <a:xfrm>
              <a:off x="9137073" y="709284"/>
              <a:ext cx="2216727" cy="22167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  <a:r>
                <a:rPr lang="en-US" sz="1600" dirty="0"/>
                <a:t> </a:t>
              </a:r>
              <a:r>
                <a:rPr lang="en-US" sz="1200" dirty="0"/>
                <a:t>Marketplace</a:t>
              </a:r>
              <a:endParaRPr lang="en-US" sz="1600" dirty="0"/>
            </a:p>
          </p:txBody>
        </p:sp>
        <p:sp>
          <p:nvSpPr>
            <p:cNvPr id="5" name="Arrow: Curved Up 4">
              <a:extLst>
                <a:ext uri="{FF2B5EF4-FFF2-40B4-BE49-F238E27FC236}">
                  <a16:creationId xmlns:a16="http://schemas.microsoft.com/office/drawing/2014/main" id="{C6DFF883-E401-47F5-B532-475E0ADB8541}"/>
                </a:ext>
              </a:extLst>
            </p:cNvPr>
            <p:cNvSpPr/>
            <p:nvPr/>
          </p:nvSpPr>
          <p:spPr>
            <a:xfrm>
              <a:off x="9561654" y="2215806"/>
              <a:ext cx="1440232" cy="482271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Curved Up 5">
              <a:extLst>
                <a:ext uri="{FF2B5EF4-FFF2-40B4-BE49-F238E27FC236}">
                  <a16:creationId xmlns:a16="http://schemas.microsoft.com/office/drawing/2014/main" id="{194A13AE-5B28-4E55-A8C2-9D7A357621D6}"/>
                </a:ext>
              </a:extLst>
            </p:cNvPr>
            <p:cNvSpPr/>
            <p:nvPr/>
          </p:nvSpPr>
          <p:spPr>
            <a:xfrm rot="10800000">
              <a:off x="9488986" y="985663"/>
              <a:ext cx="1440232" cy="482271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9D06A78-78A0-48D0-815E-423C0610E4CD}"/>
              </a:ext>
            </a:extLst>
          </p:cNvPr>
          <p:cNvGrpSpPr/>
          <p:nvPr/>
        </p:nvGrpSpPr>
        <p:grpSpPr>
          <a:xfrm>
            <a:off x="7704981" y="2560216"/>
            <a:ext cx="2865525" cy="2733929"/>
            <a:chOff x="10472095" y="3429000"/>
            <a:chExt cx="1314531" cy="125416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E95FBA9-8210-4700-9699-7BAA0AF09A1D}"/>
                </a:ext>
              </a:extLst>
            </p:cNvPr>
            <p:cNvSpPr/>
            <p:nvPr/>
          </p:nvSpPr>
          <p:spPr>
            <a:xfrm>
              <a:off x="10515337" y="3429000"/>
              <a:ext cx="719769" cy="7197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8EAD30-19E7-4DEC-A05E-C00784AB6FFA}"/>
                </a:ext>
              </a:extLst>
            </p:cNvPr>
            <p:cNvSpPr/>
            <p:nvPr/>
          </p:nvSpPr>
          <p:spPr>
            <a:xfrm>
              <a:off x="10472095" y="4253213"/>
              <a:ext cx="429950" cy="4299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E5504AB-AC55-421C-B2F1-89D36099DDDD}"/>
                </a:ext>
              </a:extLst>
            </p:cNvPr>
            <p:cNvSpPr/>
            <p:nvPr/>
          </p:nvSpPr>
          <p:spPr>
            <a:xfrm>
              <a:off x="11129053" y="4148769"/>
              <a:ext cx="429950" cy="4299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4C7AFE-DD5B-42B5-8FD8-2676C14648CA}"/>
                </a:ext>
              </a:extLst>
            </p:cNvPr>
            <p:cNvSpPr/>
            <p:nvPr/>
          </p:nvSpPr>
          <p:spPr>
            <a:xfrm>
              <a:off x="11356676" y="3579949"/>
              <a:ext cx="429950" cy="42995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38FCED6-F763-4A54-8319-BBF176A9C1AD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10687070" y="4095276"/>
              <a:ext cx="74998" cy="157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F734BAF-FD74-40B3-A5B9-BE0F5B7B8B90}"/>
                </a:ext>
              </a:extLst>
            </p:cNvPr>
            <p:cNvCxnSpPr>
              <a:stCxn id="32" idx="1"/>
              <a:endCxn id="10" idx="5"/>
            </p:cNvCxnSpPr>
            <p:nvPr/>
          </p:nvCxnSpPr>
          <p:spPr>
            <a:xfrm flipH="1" flipV="1">
              <a:off x="11129698" y="4043361"/>
              <a:ext cx="62320" cy="16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8A61B3C-4044-44F6-83EA-AEDAF8A521EC}"/>
                </a:ext>
              </a:extLst>
            </p:cNvPr>
            <p:cNvCxnSpPr>
              <a:stCxn id="33" idx="2"/>
              <a:endCxn id="10" idx="6"/>
            </p:cNvCxnSpPr>
            <p:nvPr/>
          </p:nvCxnSpPr>
          <p:spPr>
            <a:xfrm flipH="1" flipV="1">
              <a:off x="11235106" y="3788885"/>
              <a:ext cx="121570" cy="6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A3ED051-B640-4AD7-AD4E-29680FBC3B1C}"/>
              </a:ext>
            </a:extLst>
          </p:cNvPr>
          <p:cNvSpPr txBox="1"/>
          <p:nvPr/>
        </p:nvSpPr>
        <p:spPr>
          <a:xfrm>
            <a:off x="533660" y="508672"/>
            <a:ext cx="8029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Licensor/Consumer Relationship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6DCD3F-5429-4A98-916C-CE4333E05101}"/>
              </a:ext>
            </a:extLst>
          </p:cNvPr>
          <p:cNvSpPr txBox="1"/>
          <p:nvPr/>
        </p:nvSpPr>
        <p:spPr>
          <a:xfrm>
            <a:off x="605445" y="1870349"/>
            <a:ext cx="56385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Licensors are digital representatives for consumers in the Data Marketplace.</a:t>
            </a:r>
          </a:p>
          <a:p>
            <a:endParaRPr lang="en-US" sz="2400" dirty="0"/>
          </a:p>
          <a:p>
            <a:r>
              <a:rPr lang="en-US" sz="2400" dirty="0"/>
              <a:t>All interactions between the consumer and the Data Marketplace are mediated by the Licensor.</a:t>
            </a:r>
          </a:p>
          <a:p>
            <a:endParaRPr lang="en-US" sz="2400" dirty="0"/>
          </a:p>
          <a:p>
            <a:r>
              <a:rPr lang="en-US" sz="2400" dirty="0"/>
              <a:t>A Licensor helps the user upload, manage, and license their data. They also provide a user-friendly and fun experience.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E3217E-FC7F-4632-9303-C79CF2D732E9}"/>
              </a:ext>
            </a:extLst>
          </p:cNvPr>
          <p:cNvGrpSpPr/>
          <p:nvPr/>
        </p:nvGrpSpPr>
        <p:grpSpPr>
          <a:xfrm>
            <a:off x="9706021" y="5656001"/>
            <a:ext cx="2246527" cy="910933"/>
            <a:chOff x="6002123" y="5613880"/>
            <a:chExt cx="2829277" cy="114723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2871E50-E09A-436E-895A-1F96E581483B}"/>
                </a:ext>
              </a:extLst>
            </p:cNvPr>
            <p:cNvSpPr/>
            <p:nvPr/>
          </p:nvSpPr>
          <p:spPr>
            <a:xfrm>
              <a:off x="6002123" y="5613880"/>
              <a:ext cx="483667" cy="483667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E6D5DB6-1A04-4F3E-8D2F-ABF6B19B0B83}"/>
                </a:ext>
              </a:extLst>
            </p:cNvPr>
            <p:cNvSpPr/>
            <p:nvPr/>
          </p:nvSpPr>
          <p:spPr>
            <a:xfrm>
              <a:off x="6003572" y="6238805"/>
              <a:ext cx="483667" cy="4836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DE3EF5-6DFF-468B-BD34-F0941F7AC16C}"/>
                </a:ext>
              </a:extLst>
            </p:cNvPr>
            <p:cNvSpPr txBox="1"/>
            <p:nvPr/>
          </p:nvSpPr>
          <p:spPr>
            <a:xfrm>
              <a:off x="6603988" y="5636218"/>
              <a:ext cx="1775534" cy="465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Consumer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1CB341-A291-46F0-B5F0-0D154A69DB04}"/>
                </a:ext>
              </a:extLst>
            </p:cNvPr>
            <p:cNvSpPr txBox="1"/>
            <p:nvPr/>
          </p:nvSpPr>
          <p:spPr>
            <a:xfrm>
              <a:off x="6603800" y="6295973"/>
              <a:ext cx="2227600" cy="465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Virtual Licensor</a:t>
              </a: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6FFDEAB-DF19-49DB-BFAB-A6D8E79796DF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9138480" y="2315089"/>
            <a:ext cx="467213" cy="474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111FC-D94B-4CDD-BA32-E53C738A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Licensor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DFEFA-10B3-4424-9524-07AC151D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10" y="1781672"/>
            <a:ext cx="675432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licensor is a digital manifestation of the user’s own data sharing preferences.</a:t>
            </a:r>
          </a:p>
          <a:p>
            <a:pPr marL="0" indent="0">
              <a:buNone/>
            </a:pPr>
            <a:r>
              <a:rPr lang="en-US" sz="2400" dirty="0"/>
              <a:t>After the consumer logs in to DataLucent the app reads some basic information from their profile and assigns them a licensor. This will also assess how comfortable the user is with sharing data and then provide the appropriate walkthroughs and data sharing settings.</a:t>
            </a:r>
          </a:p>
          <a:p>
            <a:pPr marL="0" indent="0">
              <a:buNone/>
            </a:pPr>
            <a:r>
              <a:rPr lang="en-US" sz="2400" dirty="0"/>
              <a:t>The consumer can select a different licensor later if they choose.</a:t>
            </a: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9" name="Picture 48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id="{67903B1D-E201-4B63-B8F0-92122D3444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21" t="-9941" r="-2718" b="-9542"/>
          <a:stretch/>
        </p:blipFill>
        <p:spPr>
          <a:xfrm>
            <a:off x="9344628" y="2873798"/>
            <a:ext cx="2198225" cy="2198225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pic>
        <p:nvPicPr>
          <p:cNvPr id="66" name="Picture 6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918B7E21-CF23-4857-A9C6-11CD8A05F2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997"/>
          <a:stretch/>
        </p:blipFill>
        <p:spPr>
          <a:xfrm>
            <a:off x="8251196" y="1779204"/>
            <a:ext cx="2198225" cy="2198225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FBB73A44-E132-421D-B815-111974C388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92" t="-18476" r="-10527" b="-7758"/>
          <a:stretch/>
        </p:blipFill>
        <p:spPr>
          <a:xfrm>
            <a:off x="8298387" y="3977429"/>
            <a:ext cx="2198225" cy="2198225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726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B69554A0-BCC5-4873-9AF1-79F673FC87DC}"/>
              </a:ext>
            </a:extLst>
          </p:cNvPr>
          <p:cNvSpPr/>
          <p:nvPr/>
        </p:nvSpPr>
        <p:spPr>
          <a:xfrm>
            <a:off x="7638774" y="2269891"/>
            <a:ext cx="1997936" cy="19979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6CEBA-90C5-4C1F-8F27-0804B449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Licensor Summary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F02F51-51E2-428F-BC0D-DD09A3C5F16F}"/>
              </a:ext>
            </a:extLst>
          </p:cNvPr>
          <p:cNvSpPr txBox="1"/>
          <p:nvPr/>
        </p:nvSpPr>
        <p:spPr>
          <a:xfrm>
            <a:off x="844040" y="1723437"/>
            <a:ext cx="6269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Licensors and digital licenses solve several problems together: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Onboards consumers in a user-friendly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Makes data more tangible to the consumer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Improves retention through customization and increased engagement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Explains to the consumer how their data is being licensed through the “consumer/licensor/data marketplace” narrative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300808-AC6D-4452-A578-F3ECF0271D10}"/>
              </a:ext>
            </a:extLst>
          </p:cNvPr>
          <p:cNvGrpSpPr/>
          <p:nvPr/>
        </p:nvGrpSpPr>
        <p:grpSpPr>
          <a:xfrm>
            <a:off x="9347149" y="5774165"/>
            <a:ext cx="830271" cy="479281"/>
            <a:chOff x="4495210" y="2440427"/>
            <a:chExt cx="3267075" cy="1885950"/>
          </a:xfrm>
        </p:grpSpPr>
        <p:pic>
          <p:nvPicPr>
            <p:cNvPr id="30" name="Picture 2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98DB621-2ECA-4CBA-BC00-AC3AA79C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210" y="2440427"/>
              <a:ext cx="3267075" cy="1885950"/>
            </a:xfrm>
            <a:prstGeom prst="rect">
              <a:avLst/>
            </a:prstGeom>
          </p:spPr>
        </p:pic>
        <p:pic>
          <p:nvPicPr>
            <p:cNvPr id="31" name="Picture 30" descr="Text&#10;&#10;Description automatically generated">
              <a:extLst>
                <a:ext uri="{FF2B5EF4-FFF2-40B4-BE49-F238E27FC236}">
                  <a16:creationId xmlns:a16="http://schemas.microsoft.com/office/drawing/2014/main" id="{393ACC0E-5193-4D75-A9BC-906E5EEB3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7" y="3181350"/>
              <a:ext cx="1771650" cy="495300"/>
            </a:xfrm>
            <a:prstGeom prst="rect">
              <a:avLst/>
            </a:prstGeom>
          </p:spPr>
        </p:pic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725478B0-DAE6-4353-B7AF-20E02FF18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995" y="3167062"/>
              <a:ext cx="504825" cy="523875"/>
            </a:xfrm>
            <a:prstGeom prst="rect">
              <a:avLst/>
            </a:prstGeom>
          </p:spPr>
        </p:pic>
      </p:grpSp>
      <p:pic>
        <p:nvPicPr>
          <p:cNvPr id="41" name="Picture 40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EF45B185-3ADB-4C8F-BDC0-44BFE0CB8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589" y="1963103"/>
            <a:ext cx="1997936" cy="219704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53E1F36-5AA4-436B-98DB-5987D3DA6460}"/>
              </a:ext>
            </a:extLst>
          </p:cNvPr>
          <p:cNvSpPr/>
          <p:nvPr/>
        </p:nvSpPr>
        <p:spPr>
          <a:xfrm>
            <a:off x="9321699" y="4485799"/>
            <a:ext cx="996092" cy="99609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23A636C-238D-4FCB-8112-505F37A8B091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9076273" y="4105385"/>
            <a:ext cx="391300" cy="5262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84459C6-AAB9-4D16-BBF8-15495A35BF0A}"/>
              </a:ext>
            </a:extLst>
          </p:cNvPr>
          <p:cNvGrpSpPr/>
          <p:nvPr/>
        </p:nvGrpSpPr>
        <p:grpSpPr>
          <a:xfrm>
            <a:off x="10608664" y="4669680"/>
            <a:ext cx="830271" cy="479281"/>
            <a:chOff x="4495210" y="2440427"/>
            <a:chExt cx="3267075" cy="1885950"/>
          </a:xfrm>
        </p:grpSpPr>
        <p:pic>
          <p:nvPicPr>
            <p:cNvPr id="62" name="Picture 6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E9E4E29-5C4F-4271-B41E-E9666FEA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210" y="2440427"/>
              <a:ext cx="3267075" cy="1885950"/>
            </a:xfrm>
            <a:prstGeom prst="rect">
              <a:avLst/>
            </a:prstGeom>
          </p:spPr>
        </p:pic>
        <p:pic>
          <p:nvPicPr>
            <p:cNvPr id="63" name="Picture 62" descr="Text&#10;&#10;Description automatically generated">
              <a:extLst>
                <a:ext uri="{FF2B5EF4-FFF2-40B4-BE49-F238E27FC236}">
                  <a16:creationId xmlns:a16="http://schemas.microsoft.com/office/drawing/2014/main" id="{5ADE1EA7-C086-427E-85FF-898BD61D4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7" y="3181350"/>
              <a:ext cx="1771650" cy="495300"/>
            </a:xfrm>
            <a:prstGeom prst="rect">
              <a:avLst/>
            </a:prstGeom>
          </p:spPr>
        </p:pic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EC1079F7-4E9E-440E-824A-9FA269FAE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995" y="3167062"/>
              <a:ext cx="504825" cy="523875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BA4011-A04F-48E4-B967-18EF271567EF}"/>
              </a:ext>
            </a:extLst>
          </p:cNvPr>
          <p:cNvGrpSpPr/>
          <p:nvPr/>
        </p:nvGrpSpPr>
        <p:grpSpPr>
          <a:xfrm>
            <a:off x="10485429" y="5494023"/>
            <a:ext cx="830271" cy="479281"/>
            <a:chOff x="4495210" y="2440427"/>
            <a:chExt cx="3267075" cy="1885950"/>
          </a:xfrm>
        </p:grpSpPr>
        <p:pic>
          <p:nvPicPr>
            <p:cNvPr id="66" name="Picture 6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0F96AAC4-D97F-407C-A148-057A85056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210" y="2440427"/>
              <a:ext cx="3267075" cy="1885950"/>
            </a:xfrm>
            <a:prstGeom prst="rect">
              <a:avLst/>
            </a:prstGeom>
          </p:spPr>
        </p:pic>
        <p:pic>
          <p:nvPicPr>
            <p:cNvPr id="67" name="Picture 66" descr="Text&#10;&#10;Description automatically generated">
              <a:extLst>
                <a:ext uri="{FF2B5EF4-FFF2-40B4-BE49-F238E27FC236}">
                  <a16:creationId xmlns:a16="http://schemas.microsoft.com/office/drawing/2014/main" id="{9214ED08-D486-4F63-9B1E-F77A9DA5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7" y="3181350"/>
              <a:ext cx="1771650" cy="495300"/>
            </a:xfrm>
            <a:prstGeom prst="rect">
              <a:avLst/>
            </a:prstGeom>
          </p:spPr>
        </p:pic>
        <p:pic>
          <p:nvPicPr>
            <p:cNvPr id="68" name="Picture 67" descr="Icon&#10;&#10;Description automatically generated">
              <a:extLst>
                <a:ext uri="{FF2B5EF4-FFF2-40B4-BE49-F238E27FC236}">
                  <a16:creationId xmlns:a16="http://schemas.microsoft.com/office/drawing/2014/main" id="{8E094002-03C2-4CD2-A159-59F74BE2C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995" y="3167062"/>
              <a:ext cx="504825" cy="523875"/>
            </a:xfrm>
            <a:prstGeom prst="rect">
              <a:avLst/>
            </a:prstGeom>
          </p:spPr>
        </p:pic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AB7EF7-FE45-423B-9E89-18F23C08984F}"/>
              </a:ext>
            </a:extLst>
          </p:cNvPr>
          <p:cNvCxnSpPr>
            <a:stCxn id="44" idx="4"/>
            <a:endCxn id="30" idx="0"/>
          </p:cNvCxnSpPr>
          <p:nvPr/>
        </p:nvCxnSpPr>
        <p:spPr>
          <a:xfrm flipH="1">
            <a:off x="9762285" y="5481891"/>
            <a:ext cx="57460" cy="2922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89C2718-CC6F-4969-8DF2-A595EBB1FF6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171917" y="5336017"/>
            <a:ext cx="313512" cy="15800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C5B1EC-DE5C-4295-90AC-28E55FA59238}"/>
              </a:ext>
            </a:extLst>
          </p:cNvPr>
          <p:cNvCxnSpPr>
            <a:stCxn id="44" idx="6"/>
            <a:endCxn id="62" idx="1"/>
          </p:cNvCxnSpPr>
          <p:nvPr/>
        </p:nvCxnSpPr>
        <p:spPr>
          <a:xfrm flipV="1">
            <a:off x="10317791" y="4909321"/>
            <a:ext cx="290873" cy="745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28D3574-ECEE-4C08-9788-0466D9606677}"/>
              </a:ext>
            </a:extLst>
          </p:cNvPr>
          <p:cNvGrpSpPr/>
          <p:nvPr/>
        </p:nvGrpSpPr>
        <p:grpSpPr>
          <a:xfrm>
            <a:off x="9531301" y="565327"/>
            <a:ext cx="1661772" cy="1661772"/>
            <a:chOff x="9137073" y="709284"/>
            <a:chExt cx="2216727" cy="221672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D6D850-743E-4AF0-8D68-25B2769764BF}"/>
                </a:ext>
              </a:extLst>
            </p:cNvPr>
            <p:cNvSpPr/>
            <p:nvPr/>
          </p:nvSpPr>
          <p:spPr>
            <a:xfrm>
              <a:off x="9137073" y="709284"/>
              <a:ext cx="2216727" cy="22167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</a:t>
              </a:r>
              <a:r>
                <a:rPr lang="en-US" dirty="0"/>
                <a:t> </a:t>
              </a:r>
              <a:r>
                <a:rPr lang="en-US" sz="1400" dirty="0"/>
                <a:t>Marketplace</a:t>
              </a:r>
              <a:endParaRPr lang="en-US" dirty="0"/>
            </a:p>
          </p:txBody>
        </p:sp>
        <p:sp>
          <p:nvSpPr>
            <p:cNvPr id="101" name="Arrow: Curved Up 100">
              <a:extLst>
                <a:ext uri="{FF2B5EF4-FFF2-40B4-BE49-F238E27FC236}">
                  <a16:creationId xmlns:a16="http://schemas.microsoft.com/office/drawing/2014/main" id="{D2E6BF3F-A4CF-4FBC-82F6-13DCD099E9E1}"/>
                </a:ext>
              </a:extLst>
            </p:cNvPr>
            <p:cNvSpPr/>
            <p:nvPr/>
          </p:nvSpPr>
          <p:spPr>
            <a:xfrm>
              <a:off x="9561654" y="2215806"/>
              <a:ext cx="1440232" cy="482271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Arrow: Curved Up 101">
              <a:extLst>
                <a:ext uri="{FF2B5EF4-FFF2-40B4-BE49-F238E27FC236}">
                  <a16:creationId xmlns:a16="http://schemas.microsoft.com/office/drawing/2014/main" id="{7049C1C4-EC3F-4140-9C2D-F5DA11A5E0F8}"/>
                </a:ext>
              </a:extLst>
            </p:cNvPr>
            <p:cNvSpPr/>
            <p:nvPr/>
          </p:nvSpPr>
          <p:spPr>
            <a:xfrm rot="10800000">
              <a:off x="9488986" y="985663"/>
              <a:ext cx="1440232" cy="482271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2719364-E496-490E-BD9E-7567FCF05558}"/>
              </a:ext>
            </a:extLst>
          </p:cNvPr>
          <p:cNvCxnSpPr>
            <a:cxnSpLocks/>
            <a:stCxn id="100" idx="3"/>
          </p:cNvCxnSpPr>
          <p:nvPr/>
        </p:nvCxnSpPr>
        <p:spPr>
          <a:xfrm flipH="1">
            <a:off x="9321699" y="1983738"/>
            <a:ext cx="452963" cy="57068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AAA9-1C6F-4F7B-8D2E-DD13B991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Business/Account Manager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213B-EB11-42BB-9D2F-21A52074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Account Managers are real life people that are responsible for understanding a client’s needs and finding the appropriate data in the marketplace.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Account Managers are responsible for handling all interactions between the client and the Data Marketplace, as well as any other client needs.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92641-90C9-44E3-A20E-636759325064}"/>
              </a:ext>
            </a:extLst>
          </p:cNvPr>
          <p:cNvGrpSpPr/>
          <p:nvPr/>
        </p:nvGrpSpPr>
        <p:grpSpPr>
          <a:xfrm>
            <a:off x="7071361" y="2002621"/>
            <a:ext cx="2674568" cy="2470319"/>
            <a:chOff x="5863014" y="1160540"/>
            <a:chExt cx="1456899" cy="13456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7EAE8E-1687-49F8-857A-40344EBC2A95}"/>
                </a:ext>
              </a:extLst>
            </p:cNvPr>
            <p:cNvSpPr/>
            <p:nvPr/>
          </p:nvSpPr>
          <p:spPr>
            <a:xfrm>
              <a:off x="6600144" y="1786411"/>
              <a:ext cx="719769" cy="7197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54CEE5-56AC-4B3E-BF31-0F829B50A717}"/>
                </a:ext>
              </a:extLst>
            </p:cNvPr>
            <p:cNvSpPr/>
            <p:nvPr/>
          </p:nvSpPr>
          <p:spPr>
            <a:xfrm>
              <a:off x="5940757" y="1356461"/>
              <a:ext cx="429950" cy="4299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FA792C-666C-4993-8028-68F1BDA7772C}"/>
                </a:ext>
              </a:extLst>
            </p:cNvPr>
            <p:cNvSpPr/>
            <p:nvPr/>
          </p:nvSpPr>
          <p:spPr>
            <a:xfrm>
              <a:off x="6793935" y="1160540"/>
              <a:ext cx="429950" cy="4299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00F75D-3C39-434C-BCB9-904BF86C108E}"/>
                </a:ext>
              </a:extLst>
            </p:cNvPr>
            <p:cNvSpPr/>
            <p:nvPr/>
          </p:nvSpPr>
          <p:spPr>
            <a:xfrm>
              <a:off x="5863014" y="2076230"/>
              <a:ext cx="429950" cy="4299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139A9E-B6B9-4FA3-B876-5132B2949CFA}"/>
                </a:ext>
              </a:extLst>
            </p:cNvPr>
            <p:cNvCxnSpPr>
              <a:cxnSpLocks/>
              <a:stCxn id="7" idx="0"/>
              <a:endCxn id="9" idx="4"/>
            </p:cNvCxnSpPr>
            <p:nvPr/>
          </p:nvCxnSpPr>
          <p:spPr>
            <a:xfrm flipV="1">
              <a:off x="6960029" y="1590490"/>
              <a:ext cx="48881" cy="195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E90B6B-AF1A-40A0-A6E3-06C962F2F401}"/>
                </a:ext>
              </a:extLst>
            </p:cNvPr>
            <p:cNvCxnSpPr>
              <a:cxnSpLocks/>
              <a:stCxn id="7" idx="1"/>
              <a:endCxn id="8" idx="5"/>
            </p:cNvCxnSpPr>
            <p:nvPr/>
          </p:nvCxnSpPr>
          <p:spPr>
            <a:xfrm flipH="1" flipV="1">
              <a:off x="6307742" y="1723446"/>
              <a:ext cx="397810" cy="168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58358-5610-457D-B5F9-812CE8806D64}"/>
                </a:ext>
              </a:extLst>
            </p:cNvPr>
            <p:cNvCxnSpPr>
              <a:cxnSpLocks/>
              <a:stCxn id="7" idx="2"/>
              <a:endCxn id="10" idx="6"/>
            </p:cNvCxnSpPr>
            <p:nvPr/>
          </p:nvCxnSpPr>
          <p:spPr>
            <a:xfrm flipH="1">
              <a:off x="6292964" y="2146296"/>
              <a:ext cx="307180" cy="144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9E995F-C545-459F-8EFD-243AE67FFB0D}"/>
              </a:ext>
            </a:extLst>
          </p:cNvPr>
          <p:cNvGrpSpPr/>
          <p:nvPr/>
        </p:nvGrpSpPr>
        <p:grpSpPr>
          <a:xfrm>
            <a:off x="9692028" y="4600686"/>
            <a:ext cx="1661772" cy="1661772"/>
            <a:chOff x="9137073" y="709284"/>
            <a:chExt cx="2216727" cy="221672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1670FC-E675-4E2D-B675-4C4DDDC28947}"/>
                </a:ext>
              </a:extLst>
            </p:cNvPr>
            <p:cNvSpPr/>
            <p:nvPr/>
          </p:nvSpPr>
          <p:spPr>
            <a:xfrm>
              <a:off x="9137073" y="709284"/>
              <a:ext cx="2216727" cy="22167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</a:t>
              </a:r>
              <a:r>
                <a:rPr lang="en-US" dirty="0"/>
                <a:t> </a:t>
              </a:r>
              <a:r>
                <a:rPr lang="en-US" sz="1400" dirty="0"/>
                <a:t>Marketplace</a:t>
              </a:r>
              <a:endParaRPr lang="en-US" dirty="0"/>
            </a:p>
          </p:txBody>
        </p:sp>
        <p:sp>
          <p:nvSpPr>
            <p:cNvPr id="16" name="Arrow: Curved Up 15">
              <a:extLst>
                <a:ext uri="{FF2B5EF4-FFF2-40B4-BE49-F238E27FC236}">
                  <a16:creationId xmlns:a16="http://schemas.microsoft.com/office/drawing/2014/main" id="{56D22CD9-DBA8-4B0E-B13F-5168EEFC4450}"/>
                </a:ext>
              </a:extLst>
            </p:cNvPr>
            <p:cNvSpPr/>
            <p:nvPr/>
          </p:nvSpPr>
          <p:spPr>
            <a:xfrm>
              <a:off x="9561654" y="2215806"/>
              <a:ext cx="1440232" cy="482271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Curved Up 16">
              <a:extLst>
                <a:ext uri="{FF2B5EF4-FFF2-40B4-BE49-F238E27FC236}">
                  <a16:creationId xmlns:a16="http://schemas.microsoft.com/office/drawing/2014/main" id="{AA82EE36-93D5-42B6-A708-55714BD01390}"/>
                </a:ext>
              </a:extLst>
            </p:cNvPr>
            <p:cNvSpPr/>
            <p:nvPr/>
          </p:nvSpPr>
          <p:spPr>
            <a:xfrm rot="10800000">
              <a:off x="9488986" y="985663"/>
              <a:ext cx="1440232" cy="482271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8689EE-83E7-402F-8E24-10036A411C72}"/>
              </a:ext>
            </a:extLst>
          </p:cNvPr>
          <p:cNvCxnSpPr>
            <a:stCxn id="7" idx="5"/>
            <a:endCxn id="15" idx="1"/>
          </p:cNvCxnSpPr>
          <p:nvPr/>
        </p:nvCxnSpPr>
        <p:spPr>
          <a:xfrm>
            <a:off x="9552422" y="4279433"/>
            <a:ext cx="382967" cy="5646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E9CE7AA-04FF-43F7-8EE6-08066786432B}"/>
              </a:ext>
            </a:extLst>
          </p:cNvPr>
          <p:cNvSpPr/>
          <p:nvPr/>
        </p:nvSpPr>
        <p:spPr>
          <a:xfrm>
            <a:off x="6728965" y="5254244"/>
            <a:ext cx="485116" cy="48511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640FEC-B00B-4DA5-A7A8-A0C80983CCC7}"/>
              </a:ext>
            </a:extLst>
          </p:cNvPr>
          <p:cNvSpPr/>
          <p:nvPr/>
        </p:nvSpPr>
        <p:spPr>
          <a:xfrm>
            <a:off x="6733904" y="5829865"/>
            <a:ext cx="483668" cy="4836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07005D-4C4D-4BA5-98B7-D34417F17604}"/>
              </a:ext>
            </a:extLst>
          </p:cNvPr>
          <p:cNvSpPr txBox="1"/>
          <p:nvPr/>
        </p:nvSpPr>
        <p:spPr>
          <a:xfrm>
            <a:off x="7329381" y="5312136"/>
            <a:ext cx="177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Business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617BA7-2C08-4105-8461-ABEAF26B144E}"/>
              </a:ext>
            </a:extLst>
          </p:cNvPr>
          <p:cNvSpPr txBox="1"/>
          <p:nvPr/>
        </p:nvSpPr>
        <p:spPr>
          <a:xfrm>
            <a:off x="7334132" y="5887033"/>
            <a:ext cx="1991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Account Manager</a:t>
            </a:r>
          </a:p>
        </p:txBody>
      </p:sp>
    </p:spTree>
    <p:extLst>
      <p:ext uri="{BB962C8B-B14F-4D97-AF65-F5344CB8AC3E}">
        <p14:creationId xmlns:p14="http://schemas.microsoft.com/office/powerpoint/2010/main" val="314906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0188E38-7AD0-47B1-AD21-3BB6C7CF5DE3}"/>
              </a:ext>
            </a:extLst>
          </p:cNvPr>
          <p:cNvGrpSpPr/>
          <p:nvPr/>
        </p:nvGrpSpPr>
        <p:grpSpPr>
          <a:xfrm>
            <a:off x="6545580" y="1178271"/>
            <a:ext cx="5044412" cy="5044412"/>
            <a:chOff x="6638334" y="1469462"/>
            <a:chExt cx="5020238" cy="502023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9194D5-76D7-43E1-BBBD-C2BAF29CC6D8}"/>
                </a:ext>
              </a:extLst>
            </p:cNvPr>
            <p:cNvSpPr/>
            <p:nvPr/>
          </p:nvSpPr>
          <p:spPr>
            <a:xfrm>
              <a:off x="6638334" y="1469462"/>
              <a:ext cx="5020238" cy="502023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 Marketplace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A8DBAD-202D-4707-8424-FFFD627A5781}"/>
                </a:ext>
              </a:extLst>
            </p:cNvPr>
            <p:cNvSpPr/>
            <p:nvPr/>
          </p:nvSpPr>
          <p:spPr>
            <a:xfrm>
              <a:off x="7755390" y="4420367"/>
              <a:ext cx="827836" cy="82783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picture containing toy, vector graphics&#10;&#10;Description automatically generated">
              <a:extLst>
                <a:ext uri="{FF2B5EF4-FFF2-40B4-BE49-F238E27FC236}">
                  <a16:creationId xmlns:a16="http://schemas.microsoft.com/office/drawing/2014/main" id="{71470277-3F85-4873-B8C0-7D41455A8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699" y="4295075"/>
              <a:ext cx="827836" cy="91033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37DEBB-BE34-4125-858F-CB113D825377}"/>
                </a:ext>
              </a:extLst>
            </p:cNvPr>
            <p:cNvSpPr/>
            <p:nvPr/>
          </p:nvSpPr>
          <p:spPr>
            <a:xfrm>
              <a:off x="8749775" y="4867914"/>
              <a:ext cx="827836" cy="82783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toy, vector graphics&#10;&#10;Description automatically generated">
              <a:extLst>
                <a:ext uri="{FF2B5EF4-FFF2-40B4-BE49-F238E27FC236}">
                  <a16:creationId xmlns:a16="http://schemas.microsoft.com/office/drawing/2014/main" id="{5642CE06-F7CE-4C3A-844B-17D1982AB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1084" y="4742622"/>
              <a:ext cx="827836" cy="910335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63C4A5-2307-4D8F-960D-E6C1F3E3B1C1}"/>
                </a:ext>
              </a:extLst>
            </p:cNvPr>
            <p:cNvSpPr/>
            <p:nvPr/>
          </p:nvSpPr>
          <p:spPr>
            <a:xfrm>
              <a:off x="9802895" y="4375886"/>
              <a:ext cx="827836" cy="82783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picture containing toy, vector graphics&#10;&#10;Description automatically generated">
              <a:extLst>
                <a:ext uri="{FF2B5EF4-FFF2-40B4-BE49-F238E27FC236}">
                  <a16:creationId xmlns:a16="http://schemas.microsoft.com/office/drawing/2014/main" id="{BC9F21D3-F1AD-4EB0-B4BC-A52AE32D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4204" y="4250594"/>
              <a:ext cx="827836" cy="910335"/>
            </a:xfrm>
            <a:prstGeom prst="rect">
              <a:avLst/>
            </a:prstGeom>
          </p:spPr>
        </p:pic>
        <p:sp>
          <p:nvSpPr>
            <p:cNvPr id="13" name="Arrow: Curved Up 12">
              <a:extLst>
                <a:ext uri="{FF2B5EF4-FFF2-40B4-BE49-F238E27FC236}">
                  <a16:creationId xmlns:a16="http://schemas.microsoft.com/office/drawing/2014/main" id="{9788A0EE-F3DC-4211-83FD-A5A8C49969EA}"/>
                </a:ext>
              </a:extLst>
            </p:cNvPr>
            <p:cNvSpPr/>
            <p:nvPr/>
          </p:nvSpPr>
          <p:spPr>
            <a:xfrm>
              <a:off x="7163201" y="4871709"/>
              <a:ext cx="4160527" cy="1381406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EDDE72-9021-4BDD-8E27-DDF12B438B5C}"/>
                </a:ext>
              </a:extLst>
            </p:cNvPr>
            <p:cNvGrpSpPr/>
            <p:nvPr/>
          </p:nvGrpSpPr>
          <p:grpSpPr>
            <a:xfrm>
              <a:off x="10518213" y="3712350"/>
              <a:ext cx="830271" cy="479281"/>
              <a:chOff x="4495210" y="2440427"/>
              <a:chExt cx="3267075" cy="1885950"/>
            </a:xfrm>
          </p:grpSpPr>
          <p:pic>
            <p:nvPicPr>
              <p:cNvPr id="15" name="Picture 14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21A1D1DB-16DC-4FE0-9114-2C4DB870F9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5210" y="2440427"/>
                <a:ext cx="3267075" cy="1885950"/>
              </a:xfrm>
              <a:prstGeom prst="rect">
                <a:avLst/>
              </a:prstGeom>
            </p:spPr>
          </p:pic>
          <p:pic>
            <p:nvPicPr>
              <p:cNvPr id="16" name="Picture 15" descr="Text&#10;&#10;Description automatically generated">
                <a:extLst>
                  <a:ext uri="{FF2B5EF4-FFF2-40B4-BE49-F238E27FC236}">
                    <a16:creationId xmlns:a16="http://schemas.microsoft.com/office/drawing/2014/main" id="{7658F621-C81F-4AA2-9449-1CDF5595EF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8107" y="3181350"/>
                <a:ext cx="1771650" cy="495300"/>
              </a:xfrm>
              <a:prstGeom prst="rect">
                <a:avLst/>
              </a:prstGeom>
            </p:spPr>
          </p:pic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03B2A402-6215-4027-A6BA-C3F2EF431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3995" y="3167062"/>
                <a:ext cx="504825" cy="523875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32675DF-0953-41BD-99B5-4FE0C284ED7D}"/>
                </a:ext>
              </a:extLst>
            </p:cNvPr>
            <p:cNvGrpSpPr/>
            <p:nvPr/>
          </p:nvGrpSpPr>
          <p:grpSpPr>
            <a:xfrm>
              <a:off x="10585604" y="3780740"/>
              <a:ext cx="830271" cy="479281"/>
              <a:chOff x="4495210" y="2440427"/>
              <a:chExt cx="3267075" cy="1885950"/>
            </a:xfrm>
          </p:grpSpPr>
          <p:pic>
            <p:nvPicPr>
              <p:cNvPr id="19" name="Picture 18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44C71698-F1FE-4BB6-BD38-86D9EBD5E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5210" y="2440427"/>
                <a:ext cx="3267075" cy="1885950"/>
              </a:xfrm>
              <a:prstGeom prst="rect">
                <a:avLst/>
              </a:prstGeom>
            </p:spPr>
          </p:pic>
          <p:pic>
            <p:nvPicPr>
              <p:cNvPr id="20" name="Picture 19" descr="Text&#10;&#10;Description automatically generated">
                <a:extLst>
                  <a:ext uri="{FF2B5EF4-FFF2-40B4-BE49-F238E27FC236}">
                    <a16:creationId xmlns:a16="http://schemas.microsoft.com/office/drawing/2014/main" id="{0E371114-B1CC-4244-902D-54F4EAE2C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8107" y="3181350"/>
                <a:ext cx="1771650" cy="495300"/>
              </a:xfrm>
              <a:prstGeom prst="rect">
                <a:avLst/>
              </a:prstGeom>
            </p:spPr>
          </p:pic>
          <p:pic>
            <p:nvPicPr>
              <p:cNvPr id="21" name="Picture 20" descr="Icon&#10;&#10;Description automatically generated">
                <a:extLst>
                  <a:ext uri="{FF2B5EF4-FFF2-40B4-BE49-F238E27FC236}">
                    <a16:creationId xmlns:a16="http://schemas.microsoft.com/office/drawing/2014/main" id="{339458C0-622D-4787-859E-81BB6A85F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3995" y="3167062"/>
                <a:ext cx="504825" cy="523875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FBA9AB-A9FD-4AD7-8F74-9469DD96B0EF}"/>
                </a:ext>
              </a:extLst>
            </p:cNvPr>
            <p:cNvGrpSpPr/>
            <p:nvPr/>
          </p:nvGrpSpPr>
          <p:grpSpPr>
            <a:xfrm>
              <a:off x="10661755" y="3887281"/>
              <a:ext cx="830271" cy="479281"/>
              <a:chOff x="4495210" y="2440427"/>
              <a:chExt cx="3267075" cy="1885950"/>
            </a:xfrm>
          </p:grpSpPr>
          <p:pic>
            <p:nvPicPr>
              <p:cNvPr id="23" name="Picture 22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70C9DD3D-42DF-4B75-8813-710F0DC91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5210" y="2440427"/>
                <a:ext cx="3267075" cy="1885950"/>
              </a:xfrm>
              <a:prstGeom prst="rect">
                <a:avLst/>
              </a:prstGeom>
            </p:spPr>
          </p:pic>
          <p:pic>
            <p:nvPicPr>
              <p:cNvPr id="24" name="Picture 23" descr="Text&#10;&#10;Description automatically generated">
                <a:extLst>
                  <a:ext uri="{FF2B5EF4-FFF2-40B4-BE49-F238E27FC236}">
                    <a16:creationId xmlns:a16="http://schemas.microsoft.com/office/drawing/2014/main" id="{1BAB9C11-4BE2-4D58-A465-84072D17D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8107" y="3181350"/>
                <a:ext cx="1771650" cy="495300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5F59BBA0-4577-40E3-AB12-610C47BCE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3995" y="3167062"/>
                <a:ext cx="504825" cy="523875"/>
              </a:xfrm>
              <a:prstGeom prst="rect">
                <a:avLst/>
              </a:prstGeom>
            </p:spPr>
          </p:pic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EF0316-01E6-4B1F-8DA7-D2CC8FC59913}"/>
                </a:ext>
              </a:extLst>
            </p:cNvPr>
            <p:cNvSpPr/>
            <p:nvPr/>
          </p:nvSpPr>
          <p:spPr>
            <a:xfrm>
              <a:off x="7816744" y="2856938"/>
              <a:ext cx="719769" cy="7197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20EA6E-C256-4E59-9A24-02515871CA3F}"/>
                </a:ext>
              </a:extLst>
            </p:cNvPr>
            <p:cNvSpPr/>
            <p:nvPr/>
          </p:nvSpPr>
          <p:spPr>
            <a:xfrm>
              <a:off x="8811129" y="2537458"/>
              <a:ext cx="719769" cy="7197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D738B9-882C-45C6-BF15-A32F72ECD94F}"/>
                </a:ext>
              </a:extLst>
            </p:cNvPr>
            <p:cNvSpPr/>
            <p:nvPr/>
          </p:nvSpPr>
          <p:spPr>
            <a:xfrm>
              <a:off x="9805514" y="2897342"/>
              <a:ext cx="719769" cy="71976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pic>
          <p:nvPicPr>
            <p:cNvPr id="35" name="Picture 34" descr="Logo&#10;&#10;Description automatically generated">
              <a:extLst>
                <a:ext uri="{FF2B5EF4-FFF2-40B4-BE49-F238E27FC236}">
                  <a16:creationId xmlns:a16="http://schemas.microsoft.com/office/drawing/2014/main" id="{3D5F4FC2-8C2F-4B27-BE16-14B51C5F8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630" y="3733835"/>
              <a:ext cx="728374" cy="460256"/>
            </a:xfrm>
            <a:prstGeom prst="rect">
              <a:avLst/>
            </a:prstGeom>
          </p:spPr>
        </p:pic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9CBC1352-A734-4C76-821C-05FFD5A67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670" y="3792371"/>
              <a:ext cx="728374" cy="460256"/>
            </a:xfrm>
            <a:prstGeom prst="rect">
              <a:avLst/>
            </a:prstGeom>
          </p:spPr>
        </p:pic>
        <p:pic>
          <p:nvPicPr>
            <p:cNvPr id="37" name="Picture 36" descr="Logo&#10;&#10;Description automatically generated">
              <a:extLst>
                <a:ext uri="{FF2B5EF4-FFF2-40B4-BE49-F238E27FC236}">
                  <a16:creationId xmlns:a16="http://schemas.microsoft.com/office/drawing/2014/main" id="{ECA45EE4-C1D8-4E3E-8FEA-7BC03147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984" y="3853513"/>
              <a:ext cx="728374" cy="460256"/>
            </a:xfrm>
            <a:prstGeom prst="rect">
              <a:avLst/>
            </a:prstGeom>
          </p:spPr>
        </p:pic>
        <p:sp>
          <p:nvSpPr>
            <p:cNvPr id="39" name="Arrow: Curved Up 38">
              <a:extLst>
                <a:ext uri="{FF2B5EF4-FFF2-40B4-BE49-F238E27FC236}">
                  <a16:creationId xmlns:a16="http://schemas.microsoft.com/office/drawing/2014/main" id="{C73BA651-8279-4E7E-AA65-91947050D45A}"/>
                </a:ext>
              </a:extLst>
            </p:cNvPr>
            <p:cNvSpPr/>
            <p:nvPr/>
          </p:nvSpPr>
          <p:spPr>
            <a:xfrm rot="10800000">
              <a:off x="6964984" y="1649625"/>
              <a:ext cx="4160527" cy="1381406"/>
            </a:xfrm>
            <a:prstGeom prst="curved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F37909-AD21-4B29-8B68-B9B112ABAFD5}"/>
              </a:ext>
            </a:extLst>
          </p:cNvPr>
          <p:cNvGrpSpPr/>
          <p:nvPr/>
        </p:nvGrpSpPr>
        <p:grpSpPr>
          <a:xfrm>
            <a:off x="975333" y="5234941"/>
            <a:ext cx="2162928" cy="1173480"/>
            <a:chOff x="762561" y="4420304"/>
            <a:chExt cx="3088044" cy="167539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6419EB1-67F2-427B-B088-513946237EED}"/>
                </a:ext>
              </a:extLst>
            </p:cNvPr>
            <p:cNvSpPr/>
            <p:nvPr/>
          </p:nvSpPr>
          <p:spPr>
            <a:xfrm>
              <a:off x="762561" y="5405951"/>
              <a:ext cx="689748" cy="68974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A picture containing toy, vector graphics&#10;&#10;Description automatically generated">
              <a:extLst>
                <a:ext uri="{FF2B5EF4-FFF2-40B4-BE49-F238E27FC236}">
                  <a16:creationId xmlns:a16="http://schemas.microsoft.com/office/drawing/2014/main" id="{29AEA35D-5DAB-4A5B-B502-7A56B4EB3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870" y="5280660"/>
              <a:ext cx="689748" cy="758486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21FD871-ECAE-4A71-9233-14A159BC245C}"/>
                </a:ext>
              </a:extLst>
            </p:cNvPr>
            <p:cNvSpPr/>
            <p:nvPr/>
          </p:nvSpPr>
          <p:spPr>
            <a:xfrm>
              <a:off x="762561" y="4420304"/>
              <a:ext cx="689748" cy="6897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3C9FC0-4FCD-4BB6-8B02-D1F403CA72F2}"/>
                </a:ext>
              </a:extLst>
            </p:cNvPr>
            <p:cNvSpPr txBox="1"/>
            <p:nvPr/>
          </p:nvSpPr>
          <p:spPr>
            <a:xfrm>
              <a:off x="1567242" y="5566159"/>
              <a:ext cx="2035295" cy="356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Virtual Licensor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8797D6-8E39-4E19-8509-AF72A9FD6D32}"/>
                </a:ext>
              </a:extLst>
            </p:cNvPr>
            <p:cNvSpPr txBox="1"/>
            <p:nvPr/>
          </p:nvSpPr>
          <p:spPr>
            <a:xfrm>
              <a:off x="1567240" y="4570112"/>
              <a:ext cx="2283365" cy="356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Account Manager</a:t>
              </a:r>
            </a:p>
          </p:txBody>
        </p:sp>
      </p:grpSp>
      <p:sp>
        <p:nvSpPr>
          <p:cNvPr id="48" name="Title 1">
            <a:extLst>
              <a:ext uri="{FF2B5EF4-FFF2-40B4-BE49-F238E27FC236}">
                <a16:creationId xmlns:a16="http://schemas.microsoft.com/office/drawing/2014/main" id="{8A9523CF-55CC-4910-9DA0-0DD711CD67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Data Exchange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6749E2B-9127-4838-8D2F-8CBC7260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94" y="1583488"/>
            <a:ext cx="4788254" cy="3391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Once the data is found, a license agreement is made between the account manager and virtual licensor. </a:t>
            </a:r>
          </a:p>
          <a:p>
            <a:pPr marL="0" indent="0">
              <a:buNone/>
            </a:pPr>
            <a:r>
              <a:rPr lang="en-US" sz="2400" dirty="0"/>
              <a:t>The virtual licensor submits the license agreement to the consumer for approval. </a:t>
            </a:r>
          </a:p>
          <a:p>
            <a:pPr marL="0" indent="0">
              <a:buNone/>
            </a:pPr>
            <a:r>
              <a:rPr lang="en-US" sz="2400" dirty="0"/>
              <a:t>Once approval is given, the license is created. The data is provided to the agent and the reward is provided to the licensor to return to their respective clients.</a:t>
            </a:r>
          </a:p>
        </p:txBody>
      </p:sp>
    </p:spTree>
    <p:extLst>
      <p:ext uri="{BB962C8B-B14F-4D97-AF65-F5344CB8AC3E}">
        <p14:creationId xmlns:p14="http://schemas.microsoft.com/office/powerpoint/2010/main" val="205500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5C3A-6834-4650-A0F4-F89FAD40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Summary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DFB510C-7493-4B46-8BE8-8B67AA91EF9F}"/>
              </a:ext>
            </a:extLst>
          </p:cNvPr>
          <p:cNvGrpSpPr/>
          <p:nvPr/>
        </p:nvGrpSpPr>
        <p:grpSpPr>
          <a:xfrm>
            <a:off x="6926580" y="365125"/>
            <a:ext cx="4056139" cy="6187024"/>
            <a:chOff x="5829955" y="616062"/>
            <a:chExt cx="3804024" cy="58024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85C746-3ECA-4170-A48E-C0C29617EE97}"/>
                </a:ext>
              </a:extLst>
            </p:cNvPr>
            <p:cNvGrpSpPr/>
            <p:nvPr/>
          </p:nvGrpSpPr>
          <p:grpSpPr>
            <a:xfrm>
              <a:off x="6022027" y="1673876"/>
              <a:ext cx="3247663" cy="3247663"/>
              <a:chOff x="6638333" y="1469462"/>
              <a:chExt cx="5020238" cy="502023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0FAD302-4D5D-4358-B910-B70398E3351D}"/>
                  </a:ext>
                </a:extLst>
              </p:cNvPr>
              <p:cNvSpPr/>
              <p:nvPr/>
            </p:nvSpPr>
            <p:spPr>
              <a:xfrm>
                <a:off x="6638333" y="1469462"/>
                <a:ext cx="5020238" cy="502023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Data Marketplace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7EB7957-D000-4D40-9D19-D4F2EA94DC34}"/>
                  </a:ext>
                </a:extLst>
              </p:cNvPr>
              <p:cNvSpPr/>
              <p:nvPr/>
            </p:nvSpPr>
            <p:spPr>
              <a:xfrm>
                <a:off x="7755390" y="4420367"/>
                <a:ext cx="827836" cy="82783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picture containing toy, vector graphics&#10;&#10;Description automatically generated">
                <a:extLst>
                  <a:ext uri="{FF2B5EF4-FFF2-40B4-BE49-F238E27FC236}">
                    <a16:creationId xmlns:a16="http://schemas.microsoft.com/office/drawing/2014/main" id="{0C42EB3E-1709-47B2-B50E-D8A4C107A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6699" y="4295075"/>
                <a:ext cx="827836" cy="910335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3997FC-C623-4D21-985D-B664E83CF8AB}"/>
                  </a:ext>
                </a:extLst>
              </p:cNvPr>
              <p:cNvSpPr/>
              <p:nvPr/>
            </p:nvSpPr>
            <p:spPr>
              <a:xfrm>
                <a:off x="8749775" y="4867914"/>
                <a:ext cx="827836" cy="82783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picture containing toy, vector graphics&#10;&#10;Description automatically generated">
                <a:extLst>
                  <a:ext uri="{FF2B5EF4-FFF2-40B4-BE49-F238E27FC236}">
                    <a16:creationId xmlns:a16="http://schemas.microsoft.com/office/drawing/2014/main" id="{BBD48145-CEC7-4D4C-915B-56806A09C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1084" y="4742622"/>
                <a:ext cx="827836" cy="910335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372E01E-4B12-4EF7-BB0F-3D6446AC34A4}"/>
                  </a:ext>
                </a:extLst>
              </p:cNvPr>
              <p:cNvSpPr/>
              <p:nvPr/>
            </p:nvSpPr>
            <p:spPr>
              <a:xfrm>
                <a:off x="9802895" y="4375886"/>
                <a:ext cx="827836" cy="82783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 descr="A picture containing toy, vector graphics&#10;&#10;Description automatically generated">
                <a:extLst>
                  <a:ext uri="{FF2B5EF4-FFF2-40B4-BE49-F238E27FC236}">
                    <a16:creationId xmlns:a16="http://schemas.microsoft.com/office/drawing/2014/main" id="{7B020253-9986-4BA6-983B-1C2995D2D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4204" y="4250594"/>
                <a:ext cx="827836" cy="910335"/>
              </a:xfrm>
              <a:prstGeom prst="rect">
                <a:avLst/>
              </a:prstGeom>
            </p:spPr>
          </p:pic>
          <p:sp>
            <p:nvSpPr>
              <p:cNvPr id="12" name="Arrow: Curved Up 11">
                <a:extLst>
                  <a:ext uri="{FF2B5EF4-FFF2-40B4-BE49-F238E27FC236}">
                    <a16:creationId xmlns:a16="http://schemas.microsoft.com/office/drawing/2014/main" id="{1675A819-9CB9-4BB4-8967-F1D2A9F048C9}"/>
                  </a:ext>
                </a:extLst>
              </p:cNvPr>
              <p:cNvSpPr/>
              <p:nvPr/>
            </p:nvSpPr>
            <p:spPr>
              <a:xfrm>
                <a:off x="7163201" y="4871709"/>
                <a:ext cx="4160527" cy="1381406"/>
              </a:xfrm>
              <a:prstGeom prst="curvedUp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90D4857-14F1-4225-9C5A-8C36F9691F83}"/>
                  </a:ext>
                </a:extLst>
              </p:cNvPr>
              <p:cNvGrpSpPr/>
              <p:nvPr/>
            </p:nvGrpSpPr>
            <p:grpSpPr>
              <a:xfrm>
                <a:off x="10518213" y="3712350"/>
                <a:ext cx="830271" cy="479281"/>
                <a:chOff x="4495210" y="2440427"/>
                <a:chExt cx="3267075" cy="1885950"/>
              </a:xfrm>
            </p:grpSpPr>
            <p:pic>
              <p:nvPicPr>
                <p:cNvPr id="29" name="Picture 28" descr="Graphical user interface, application&#10;&#10;Description automatically generated">
                  <a:extLst>
                    <a:ext uri="{FF2B5EF4-FFF2-40B4-BE49-F238E27FC236}">
                      <a16:creationId xmlns:a16="http://schemas.microsoft.com/office/drawing/2014/main" id="{0134AB47-38D8-47BF-8CF5-37A5194B1A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210" y="2440427"/>
                  <a:ext cx="3267075" cy="1885950"/>
                </a:xfrm>
                <a:prstGeom prst="rect">
                  <a:avLst/>
                </a:prstGeom>
              </p:spPr>
            </p:pic>
            <p:pic>
              <p:nvPicPr>
                <p:cNvPr id="30" name="Picture 29" descr="Text&#10;&#10;Description automatically generated">
                  <a:extLst>
                    <a:ext uri="{FF2B5EF4-FFF2-40B4-BE49-F238E27FC236}">
                      <a16:creationId xmlns:a16="http://schemas.microsoft.com/office/drawing/2014/main" id="{0032D9CC-C522-4C89-BE6B-7D2CF6AE3C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8107" y="3181350"/>
                  <a:ext cx="1771650" cy="495300"/>
                </a:xfrm>
                <a:prstGeom prst="rect">
                  <a:avLst/>
                </a:prstGeom>
              </p:spPr>
            </p:pic>
            <p:pic>
              <p:nvPicPr>
                <p:cNvPr id="31" name="Picture 30" descr="Icon&#10;&#10;Description automatically generated">
                  <a:extLst>
                    <a:ext uri="{FF2B5EF4-FFF2-40B4-BE49-F238E27FC236}">
                      <a16:creationId xmlns:a16="http://schemas.microsoft.com/office/drawing/2014/main" id="{C89D5C5A-6851-4DA9-8298-E7E6BADF89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3995" y="3167062"/>
                  <a:ext cx="504825" cy="523875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CBFBBC5-CA4E-42B8-8EC5-2D2501BAD4CB}"/>
                  </a:ext>
                </a:extLst>
              </p:cNvPr>
              <p:cNvGrpSpPr/>
              <p:nvPr/>
            </p:nvGrpSpPr>
            <p:grpSpPr>
              <a:xfrm>
                <a:off x="10585604" y="3780740"/>
                <a:ext cx="830271" cy="479281"/>
                <a:chOff x="4495210" y="2440427"/>
                <a:chExt cx="3267075" cy="1885950"/>
              </a:xfrm>
            </p:grpSpPr>
            <p:pic>
              <p:nvPicPr>
                <p:cNvPr id="26" name="Picture 25" descr="Graphical user interface, application&#10;&#10;Description automatically generated">
                  <a:extLst>
                    <a:ext uri="{FF2B5EF4-FFF2-40B4-BE49-F238E27FC236}">
                      <a16:creationId xmlns:a16="http://schemas.microsoft.com/office/drawing/2014/main" id="{BEBAE1A4-254E-4384-A988-E673E2663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210" y="2440427"/>
                  <a:ext cx="3267075" cy="1885950"/>
                </a:xfrm>
                <a:prstGeom prst="rect">
                  <a:avLst/>
                </a:prstGeom>
              </p:spPr>
            </p:pic>
            <p:pic>
              <p:nvPicPr>
                <p:cNvPr id="27" name="Picture 26" descr="Text&#10;&#10;Description automatically generated">
                  <a:extLst>
                    <a:ext uri="{FF2B5EF4-FFF2-40B4-BE49-F238E27FC236}">
                      <a16:creationId xmlns:a16="http://schemas.microsoft.com/office/drawing/2014/main" id="{5180C420-957C-4061-890E-542303B4EE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8107" y="3181350"/>
                  <a:ext cx="1771650" cy="49530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Icon&#10;&#10;Description automatically generated">
                  <a:extLst>
                    <a:ext uri="{FF2B5EF4-FFF2-40B4-BE49-F238E27FC236}">
                      <a16:creationId xmlns:a16="http://schemas.microsoft.com/office/drawing/2014/main" id="{34DE228C-E677-4122-908B-4FEE06E5C6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3995" y="3167062"/>
                  <a:ext cx="504825" cy="523875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1FC3540-3EB2-4104-B885-0C40541C12AD}"/>
                  </a:ext>
                </a:extLst>
              </p:cNvPr>
              <p:cNvGrpSpPr/>
              <p:nvPr/>
            </p:nvGrpSpPr>
            <p:grpSpPr>
              <a:xfrm>
                <a:off x="10661755" y="3853073"/>
                <a:ext cx="830271" cy="479281"/>
                <a:chOff x="4495210" y="2305823"/>
                <a:chExt cx="3267075" cy="1885950"/>
              </a:xfrm>
            </p:grpSpPr>
            <p:pic>
              <p:nvPicPr>
                <p:cNvPr id="23" name="Picture 22" descr="Graphical user interface, application&#10;&#10;Description automatically generated">
                  <a:extLst>
                    <a:ext uri="{FF2B5EF4-FFF2-40B4-BE49-F238E27FC236}">
                      <a16:creationId xmlns:a16="http://schemas.microsoft.com/office/drawing/2014/main" id="{1017A9EF-8D91-4212-AA42-2654E6560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210" y="2305823"/>
                  <a:ext cx="3267075" cy="1885950"/>
                </a:xfrm>
                <a:prstGeom prst="rect">
                  <a:avLst/>
                </a:prstGeom>
              </p:spPr>
            </p:pic>
            <p:pic>
              <p:nvPicPr>
                <p:cNvPr id="24" name="Picture 23" descr="Text&#10;&#10;Description automatically generated">
                  <a:extLst>
                    <a:ext uri="{FF2B5EF4-FFF2-40B4-BE49-F238E27FC236}">
                      <a16:creationId xmlns:a16="http://schemas.microsoft.com/office/drawing/2014/main" id="{95EE6C83-E097-4BD9-A38F-7D30594448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08107" y="3181350"/>
                  <a:ext cx="1771650" cy="495300"/>
                </a:xfrm>
                <a:prstGeom prst="rect">
                  <a:avLst/>
                </a:prstGeom>
              </p:spPr>
            </p:pic>
            <p:pic>
              <p:nvPicPr>
                <p:cNvPr id="25" name="Picture 24" descr="Icon&#10;&#10;Description automatically generated">
                  <a:extLst>
                    <a:ext uri="{FF2B5EF4-FFF2-40B4-BE49-F238E27FC236}">
                      <a16:creationId xmlns:a16="http://schemas.microsoft.com/office/drawing/2014/main" id="{3239AFCF-F5DE-4057-B77A-1D31066863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3995" y="3167062"/>
                  <a:ext cx="504825" cy="523875"/>
                </a:xfrm>
                <a:prstGeom prst="rect">
                  <a:avLst/>
                </a:prstGeom>
              </p:spPr>
            </p:pic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1FD541B-D225-450A-A0A5-EC5713982595}"/>
                  </a:ext>
                </a:extLst>
              </p:cNvPr>
              <p:cNvSpPr/>
              <p:nvPr/>
            </p:nvSpPr>
            <p:spPr>
              <a:xfrm>
                <a:off x="7816744" y="2856938"/>
                <a:ext cx="719769" cy="71976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8BAF2F0-6913-4F2D-B3D9-7122A83A6CA4}"/>
                  </a:ext>
                </a:extLst>
              </p:cNvPr>
              <p:cNvSpPr/>
              <p:nvPr/>
            </p:nvSpPr>
            <p:spPr>
              <a:xfrm>
                <a:off x="8811129" y="2537458"/>
                <a:ext cx="719769" cy="71976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A5FDE04-810F-477A-9781-6C151F9E6FA6}"/>
                  </a:ext>
                </a:extLst>
              </p:cNvPr>
              <p:cNvSpPr/>
              <p:nvPr/>
            </p:nvSpPr>
            <p:spPr>
              <a:xfrm>
                <a:off x="9805514" y="2897342"/>
                <a:ext cx="719769" cy="71976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pic>
            <p:nvPicPr>
              <p:cNvPr id="19" name="Picture 18" descr="Logo&#10;&#10;Description automatically generated">
                <a:extLst>
                  <a:ext uri="{FF2B5EF4-FFF2-40B4-BE49-F238E27FC236}">
                    <a16:creationId xmlns:a16="http://schemas.microsoft.com/office/drawing/2014/main" id="{D631A857-6291-4681-B74C-C4381956E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4630" y="3733835"/>
                <a:ext cx="728374" cy="460256"/>
              </a:xfrm>
              <a:prstGeom prst="rect">
                <a:avLst/>
              </a:prstGeom>
            </p:spPr>
          </p:pic>
          <p:pic>
            <p:nvPicPr>
              <p:cNvPr id="20" name="Picture 19" descr="Logo&#10;&#10;Description automatically generated">
                <a:extLst>
                  <a:ext uri="{FF2B5EF4-FFF2-40B4-BE49-F238E27FC236}">
                    <a16:creationId xmlns:a16="http://schemas.microsoft.com/office/drawing/2014/main" id="{F18E955B-E096-428D-94F6-2B174FF64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3670" y="3792371"/>
                <a:ext cx="728374" cy="460256"/>
              </a:xfrm>
              <a:prstGeom prst="rect">
                <a:avLst/>
              </a:prstGeom>
            </p:spPr>
          </p:pic>
          <p:pic>
            <p:nvPicPr>
              <p:cNvPr id="21" name="Picture 20" descr="Logo&#10;&#10;Description automatically generated">
                <a:extLst>
                  <a:ext uri="{FF2B5EF4-FFF2-40B4-BE49-F238E27FC236}">
                    <a16:creationId xmlns:a16="http://schemas.microsoft.com/office/drawing/2014/main" id="{8BABD8D5-0EE0-448C-9DAD-51E33222C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4984" y="3853513"/>
                <a:ext cx="728374" cy="460256"/>
              </a:xfrm>
              <a:prstGeom prst="rect">
                <a:avLst/>
              </a:prstGeom>
            </p:spPr>
          </p:pic>
          <p:sp>
            <p:nvSpPr>
              <p:cNvPr id="22" name="Arrow: Curved Up 21">
                <a:extLst>
                  <a:ext uri="{FF2B5EF4-FFF2-40B4-BE49-F238E27FC236}">
                    <a16:creationId xmlns:a16="http://schemas.microsoft.com/office/drawing/2014/main" id="{99E79827-6A16-4227-9B02-CC7A4AB84312}"/>
                  </a:ext>
                </a:extLst>
              </p:cNvPr>
              <p:cNvSpPr/>
              <p:nvPr/>
            </p:nvSpPr>
            <p:spPr>
              <a:xfrm rot="10800000">
                <a:off x="6964984" y="1649625"/>
                <a:ext cx="4160527" cy="1381406"/>
              </a:xfrm>
              <a:prstGeom prst="curvedUp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0E69244-43C0-4238-9C96-934A1DC2895C}"/>
                </a:ext>
              </a:extLst>
            </p:cNvPr>
            <p:cNvGrpSpPr/>
            <p:nvPr/>
          </p:nvGrpSpPr>
          <p:grpSpPr>
            <a:xfrm>
              <a:off x="5948910" y="616062"/>
              <a:ext cx="3188098" cy="1200180"/>
              <a:chOff x="1732040" y="1265328"/>
              <a:chExt cx="4837469" cy="1752836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E3CEBB5-4BC7-4D27-8DCE-7F533384CE3B}"/>
                  </a:ext>
                </a:extLst>
              </p:cNvPr>
              <p:cNvSpPr/>
              <p:nvPr/>
            </p:nvSpPr>
            <p:spPr>
              <a:xfrm>
                <a:off x="2469170" y="2009140"/>
                <a:ext cx="719769" cy="71976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962CB5B-4E28-42B6-85D9-C94AF463F7AA}"/>
                  </a:ext>
                </a:extLst>
              </p:cNvPr>
              <p:cNvSpPr/>
              <p:nvPr/>
            </p:nvSpPr>
            <p:spPr>
              <a:xfrm>
                <a:off x="5139948" y="1823596"/>
                <a:ext cx="719769" cy="71976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29883-2D22-45F8-9B22-A4A00D8BCBE2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3083531" y="2623502"/>
                <a:ext cx="306831" cy="3946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17FE1F8-4CA3-4679-990C-4DC581547BF2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4986701" y="2437957"/>
                <a:ext cx="258654" cy="447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5DEE485-42DD-4A41-A7F5-1E78DDF5F848}"/>
                  </a:ext>
                </a:extLst>
              </p:cNvPr>
              <p:cNvSpPr/>
              <p:nvPr/>
            </p:nvSpPr>
            <p:spPr>
              <a:xfrm>
                <a:off x="1809783" y="1579190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052840A-E50C-4FE8-AE87-F04120977EC1}"/>
                  </a:ext>
                </a:extLst>
              </p:cNvPr>
              <p:cNvSpPr/>
              <p:nvPr/>
            </p:nvSpPr>
            <p:spPr>
              <a:xfrm>
                <a:off x="2662961" y="1383269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CBAA7E2-10A9-4373-A74A-21814E5FFB48}"/>
                  </a:ext>
                </a:extLst>
              </p:cNvPr>
              <p:cNvSpPr/>
              <p:nvPr/>
            </p:nvSpPr>
            <p:spPr>
              <a:xfrm>
                <a:off x="1732040" y="2298959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16D867C-2402-4E98-BDFE-F21C0D89CD90}"/>
                  </a:ext>
                </a:extLst>
              </p:cNvPr>
              <p:cNvSpPr/>
              <p:nvPr/>
            </p:nvSpPr>
            <p:spPr>
              <a:xfrm>
                <a:off x="5292961" y="1265328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A121C68-B132-4ECF-B4AD-B9F12F8D4FA2}"/>
                  </a:ext>
                </a:extLst>
              </p:cNvPr>
              <p:cNvSpPr/>
              <p:nvPr/>
            </p:nvSpPr>
            <p:spPr>
              <a:xfrm>
                <a:off x="6139559" y="1968505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43EC865A-136D-4C9F-9D3B-C709B60E6A03}"/>
                  </a:ext>
                </a:extLst>
              </p:cNvPr>
              <p:cNvCxnSpPr>
                <a:stCxn id="50" idx="0"/>
                <a:endCxn id="56" idx="4"/>
              </p:cNvCxnSpPr>
              <p:nvPr/>
            </p:nvCxnSpPr>
            <p:spPr>
              <a:xfrm flipV="1">
                <a:off x="5499833" y="1695278"/>
                <a:ext cx="8103" cy="128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0DF2815-5B18-4D03-9524-E65305B2D17C}"/>
                  </a:ext>
                </a:extLst>
              </p:cNvPr>
              <p:cNvCxnSpPr>
                <a:stCxn id="50" idx="6"/>
                <a:endCxn id="57" idx="2"/>
              </p:cNvCxnSpPr>
              <p:nvPr/>
            </p:nvCxnSpPr>
            <p:spPr>
              <a:xfrm flipV="1">
                <a:off x="5859717" y="2183480"/>
                <a:ext cx="27984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BB64733-46EB-4B1C-AE5F-E98793214D5D}"/>
                  </a:ext>
                </a:extLst>
              </p:cNvPr>
              <p:cNvCxnSpPr>
                <a:stCxn id="43" idx="0"/>
                <a:endCxn id="54" idx="4"/>
              </p:cNvCxnSpPr>
              <p:nvPr/>
            </p:nvCxnSpPr>
            <p:spPr>
              <a:xfrm flipV="1">
                <a:off x="2829055" y="1813219"/>
                <a:ext cx="48881" cy="1959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FB4ECFF-071C-42C4-85CD-3AF744600679}"/>
                  </a:ext>
                </a:extLst>
              </p:cNvPr>
              <p:cNvCxnSpPr>
                <a:stCxn id="43" idx="1"/>
                <a:endCxn id="53" idx="5"/>
              </p:cNvCxnSpPr>
              <p:nvPr/>
            </p:nvCxnSpPr>
            <p:spPr>
              <a:xfrm flipH="1" flipV="1">
                <a:off x="2176768" y="1946175"/>
                <a:ext cx="397810" cy="1683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0AACE38-C76C-40E2-A957-764CCC5F4000}"/>
                  </a:ext>
                </a:extLst>
              </p:cNvPr>
              <p:cNvCxnSpPr>
                <a:cxnSpLocks/>
                <a:stCxn id="43" idx="2"/>
                <a:endCxn id="55" idx="6"/>
              </p:cNvCxnSpPr>
              <p:nvPr/>
            </p:nvCxnSpPr>
            <p:spPr>
              <a:xfrm flipH="1">
                <a:off x="2161990" y="2369025"/>
                <a:ext cx="307180" cy="144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D7CF8B3-498B-4D4E-8DFE-B6622F5EBD11}"/>
                </a:ext>
              </a:extLst>
            </p:cNvPr>
            <p:cNvGrpSpPr/>
            <p:nvPr/>
          </p:nvGrpSpPr>
          <p:grpSpPr>
            <a:xfrm>
              <a:off x="5829955" y="4543853"/>
              <a:ext cx="3804024" cy="1874670"/>
              <a:chOff x="1918887" y="4102208"/>
              <a:chExt cx="5091126" cy="250897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43F5E55-DE85-4512-9F63-00649D827EE1}"/>
                  </a:ext>
                </a:extLst>
              </p:cNvPr>
              <p:cNvSpPr/>
              <p:nvPr/>
            </p:nvSpPr>
            <p:spPr>
              <a:xfrm>
                <a:off x="2662961" y="4637246"/>
                <a:ext cx="719769" cy="7197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135D99A-1F9B-476D-8594-20575F1F2DCC}"/>
                  </a:ext>
                </a:extLst>
              </p:cNvPr>
              <p:cNvSpPr/>
              <p:nvPr/>
            </p:nvSpPr>
            <p:spPr>
              <a:xfrm>
                <a:off x="5576922" y="4879612"/>
                <a:ext cx="719769" cy="7197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535CDC0-85D7-46C0-BAD7-B0CEAD61C397}"/>
                  </a:ext>
                </a:extLst>
              </p:cNvPr>
              <p:cNvSpPr/>
              <p:nvPr/>
            </p:nvSpPr>
            <p:spPr>
              <a:xfrm>
                <a:off x="4039688" y="5357015"/>
                <a:ext cx="719769" cy="7197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7EDE9DB-8741-4D53-81B7-18D7230F730C}"/>
                  </a:ext>
                </a:extLst>
              </p:cNvPr>
              <p:cNvCxnSpPr>
                <a:cxnSpLocks/>
                <a:stCxn id="44" idx="7"/>
              </p:cNvCxnSpPr>
              <p:nvPr/>
            </p:nvCxnSpPr>
            <p:spPr>
              <a:xfrm flipV="1">
                <a:off x="3277323" y="4402850"/>
                <a:ext cx="105407" cy="339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9533D3E-4B40-4365-91E3-B57B8228CDA1}"/>
                  </a:ext>
                </a:extLst>
              </p:cNvPr>
              <p:cNvCxnSpPr>
                <a:cxnSpLocks/>
                <a:stCxn id="46" idx="0"/>
                <a:endCxn id="5" idx="4"/>
              </p:cNvCxnSpPr>
              <p:nvPr/>
            </p:nvCxnSpPr>
            <p:spPr>
              <a:xfrm flipH="1" flipV="1">
                <a:off x="4349207" y="4607686"/>
                <a:ext cx="50365" cy="7493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1A4DDA5-C0BA-4F18-AC55-3F34E49143F0}"/>
                  </a:ext>
                </a:extLst>
              </p:cNvPr>
              <p:cNvCxnSpPr>
                <a:cxnSpLocks/>
                <a:stCxn id="45" idx="1"/>
              </p:cNvCxnSpPr>
              <p:nvPr/>
            </p:nvCxnSpPr>
            <p:spPr>
              <a:xfrm flipH="1" flipV="1">
                <a:off x="5342148" y="4404997"/>
                <a:ext cx="340181" cy="5800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BF97A72-0242-493B-B248-6EA92B4E1983}"/>
                  </a:ext>
                </a:extLst>
              </p:cNvPr>
              <p:cNvSpPr/>
              <p:nvPr/>
            </p:nvSpPr>
            <p:spPr>
              <a:xfrm>
                <a:off x="2175947" y="4102208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C4EB9D2-7AEB-41A8-A18A-A7FB56D4A398}"/>
                  </a:ext>
                </a:extLst>
              </p:cNvPr>
              <p:cNvSpPr/>
              <p:nvPr/>
            </p:nvSpPr>
            <p:spPr>
              <a:xfrm>
                <a:off x="2133862" y="5283985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6733B29-2E1A-4165-B39D-A16FF400D708}"/>
                  </a:ext>
                </a:extLst>
              </p:cNvPr>
              <p:cNvSpPr/>
              <p:nvPr/>
            </p:nvSpPr>
            <p:spPr>
              <a:xfrm>
                <a:off x="1918887" y="4670652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085C115-AA4F-4C9D-8E2B-38E5B8D1114E}"/>
                  </a:ext>
                </a:extLst>
              </p:cNvPr>
              <p:cNvSpPr/>
              <p:nvPr/>
            </p:nvSpPr>
            <p:spPr>
              <a:xfrm>
                <a:off x="2790820" y="5498960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D87BE85-A1A0-441A-8557-5DBF6C1BE9E8}"/>
                  </a:ext>
                </a:extLst>
              </p:cNvPr>
              <p:cNvSpPr/>
              <p:nvPr/>
            </p:nvSpPr>
            <p:spPr>
              <a:xfrm>
                <a:off x="3996446" y="6181228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B2691A1-102F-4AFE-A713-EC5933A30F97}"/>
                  </a:ext>
                </a:extLst>
              </p:cNvPr>
              <p:cNvSpPr/>
              <p:nvPr/>
            </p:nvSpPr>
            <p:spPr>
              <a:xfrm>
                <a:off x="4653404" y="6076784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3B5CA7F-9DFF-4E2B-8958-25F7ABDC2FB4}"/>
                  </a:ext>
                </a:extLst>
              </p:cNvPr>
              <p:cNvSpPr/>
              <p:nvPr/>
            </p:nvSpPr>
            <p:spPr>
              <a:xfrm>
                <a:off x="4881027" y="5507964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C618A9E-0CDE-44ED-B0EB-B78B7F4D4BC0}"/>
                  </a:ext>
                </a:extLst>
              </p:cNvPr>
              <p:cNvSpPr/>
              <p:nvPr/>
            </p:nvSpPr>
            <p:spPr>
              <a:xfrm>
                <a:off x="5695482" y="5697785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192478D-84EB-41A7-A718-B2E2BD45FAE0}"/>
                  </a:ext>
                </a:extLst>
              </p:cNvPr>
              <p:cNvSpPr/>
              <p:nvPr/>
            </p:nvSpPr>
            <p:spPr>
              <a:xfrm>
                <a:off x="6352440" y="5593341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237F0D8-7177-46FA-927F-CEE86E8FCA0B}"/>
                  </a:ext>
                </a:extLst>
              </p:cNvPr>
              <p:cNvSpPr/>
              <p:nvPr/>
            </p:nvSpPr>
            <p:spPr>
              <a:xfrm>
                <a:off x="6580063" y="5024521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7222077-CF9C-4906-B8E4-E5E1F868E9E3}"/>
                  </a:ext>
                </a:extLst>
              </p:cNvPr>
              <p:cNvSpPr/>
              <p:nvPr/>
            </p:nvSpPr>
            <p:spPr>
              <a:xfrm>
                <a:off x="6325401" y="4455677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A766029-10F1-42E4-9D5E-1AA6D4B2F4D6}"/>
                  </a:ext>
                </a:extLst>
              </p:cNvPr>
              <p:cNvSpPr/>
              <p:nvPr/>
            </p:nvSpPr>
            <p:spPr>
              <a:xfrm>
                <a:off x="5695482" y="4240141"/>
                <a:ext cx="429950" cy="42995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4EB8E1E-9B48-4C4C-B7AD-21A620CEEC07}"/>
                  </a:ext>
                </a:extLst>
              </p:cNvPr>
              <p:cNvCxnSpPr>
                <a:cxnSpLocks/>
                <a:stCxn id="63" idx="5"/>
                <a:endCxn id="44" idx="1"/>
              </p:cNvCxnSpPr>
              <p:nvPr/>
            </p:nvCxnSpPr>
            <p:spPr>
              <a:xfrm>
                <a:off x="2542932" y="4469193"/>
                <a:ext cx="225437" cy="273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601AEC5-7467-4A9C-8B22-DE12946FCB1A}"/>
                  </a:ext>
                </a:extLst>
              </p:cNvPr>
              <p:cNvCxnSpPr>
                <a:stCxn id="65" idx="6"/>
                <a:endCxn id="44" idx="2"/>
              </p:cNvCxnSpPr>
              <p:nvPr/>
            </p:nvCxnSpPr>
            <p:spPr>
              <a:xfrm>
                <a:off x="2348837" y="4885627"/>
                <a:ext cx="314124" cy="1115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FD2AFA2-A7A9-4D44-ABC4-8422D3D3DB06}"/>
                  </a:ext>
                </a:extLst>
              </p:cNvPr>
              <p:cNvCxnSpPr>
                <a:stCxn id="64" idx="7"/>
                <a:endCxn id="44" idx="3"/>
              </p:cNvCxnSpPr>
              <p:nvPr/>
            </p:nvCxnSpPr>
            <p:spPr>
              <a:xfrm flipV="1">
                <a:off x="2500847" y="5251607"/>
                <a:ext cx="267522" cy="953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EBDB96F-05CB-427C-BD53-F6A85BF978AA}"/>
                  </a:ext>
                </a:extLst>
              </p:cNvPr>
              <p:cNvCxnSpPr>
                <a:stCxn id="66" idx="0"/>
                <a:endCxn id="44" idx="4"/>
              </p:cNvCxnSpPr>
              <p:nvPr/>
            </p:nvCxnSpPr>
            <p:spPr>
              <a:xfrm flipV="1">
                <a:off x="3005795" y="5357015"/>
                <a:ext cx="17051" cy="141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99BEE83-4C23-440B-B09B-0E255874AEA7}"/>
                  </a:ext>
                </a:extLst>
              </p:cNvPr>
              <p:cNvCxnSpPr>
                <a:cxnSpLocks/>
                <a:stCxn id="67" idx="0"/>
              </p:cNvCxnSpPr>
              <p:nvPr/>
            </p:nvCxnSpPr>
            <p:spPr>
              <a:xfrm flipV="1">
                <a:off x="4211421" y="6023291"/>
                <a:ext cx="74998" cy="1579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6AE4200-FCFB-4506-A17C-FB01BE848842}"/>
                  </a:ext>
                </a:extLst>
              </p:cNvPr>
              <p:cNvCxnSpPr>
                <a:stCxn id="68" idx="1"/>
                <a:endCxn id="46" idx="5"/>
              </p:cNvCxnSpPr>
              <p:nvPr/>
            </p:nvCxnSpPr>
            <p:spPr>
              <a:xfrm flipH="1" flipV="1">
                <a:off x="4654049" y="5971376"/>
                <a:ext cx="62320" cy="1683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580675D-2FE1-4059-BF1F-A4234CAEED25}"/>
                  </a:ext>
                </a:extLst>
              </p:cNvPr>
              <p:cNvCxnSpPr>
                <a:stCxn id="69" idx="2"/>
                <a:endCxn id="46" idx="6"/>
              </p:cNvCxnSpPr>
              <p:nvPr/>
            </p:nvCxnSpPr>
            <p:spPr>
              <a:xfrm flipH="1" flipV="1">
                <a:off x="4759457" y="5716900"/>
                <a:ext cx="121570" cy="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4EBAA21-BECF-445D-99C3-CF0F0AB9B160}"/>
                  </a:ext>
                </a:extLst>
              </p:cNvPr>
              <p:cNvCxnSpPr>
                <a:stCxn id="70" idx="0"/>
                <a:endCxn id="45" idx="4"/>
              </p:cNvCxnSpPr>
              <p:nvPr/>
            </p:nvCxnSpPr>
            <p:spPr>
              <a:xfrm flipV="1">
                <a:off x="5910457" y="5599381"/>
                <a:ext cx="26350" cy="98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8F7C6DC-8AD4-4058-B7FE-18839851F938}"/>
                  </a:ext>
                </a:extLst>
              </p:cNvPr>
              <p:cNvCxnSpPr>
                <a:stCxn id="71" idx="1"/>
                <a:endCxn id="45" idx="5"/>
              </p:cNvCxnSpPr>
              <p:nvPr/>
            </p:nvCxnSpPr>
            <p:spPr>
              <a:xfrm flipH="1" flipV="1">
                <a:off x="6191283" y="5493973"/>
                <a:ext cx="224122" cy="162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C99B153-D92E-4966-AEF2-8A1019833EE2}"/>
                  </a:ext>
                </a:extLst>
              </p:cNvPr>
              <p:cNvCxnSpPr>
                <a:stCxn id="72" idx="2"/>
                <a:endCxn id="45" idx="6"/>
              </p:cNvCxnSpPr>
              <p:nvPr/>
            </p:nvCxnSpPr>
            <p:spPr>
              <a:xfrm flipH="1">
                <a:off x="6296691" y="5239496"/>
                <a:ext cx="28337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A5380D9-BC62-45F8-B6D8-08184058ECF7}"/>
                  </a:ext>
                </a:extLst>
              </p:cNvPr>
              <p:cNvCxnSpPr>
                <a:stCxn id="73" idx="3"/>
                <a:endCxn id="45" idx="7"/>
              </p:cNvCxnSpPr>
              <p:nvPr/>
            </p:nvCxnSpPr>
            <p:spPr>
              <a:xfrm flipH="1">
                <a:off x="6191283" y="4822662"/>
                <a:ext cx="197083" cy="1623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91A434D-D280-4743-B49A-9B526CAF9796}"/>
                  </a:ext>
                </a:extLst>
              </p:cNvPr>
              <p:cNvCxnSpPr>
                <a:stCxn id="74" idx="4"/>
                <a:endCxn id="45" idx="0"/>
              </p:cNvCxnSpPr>
              <p:nvPr/>
            </p:nvCxnSpPr>
            <p:spPr>
              <a:xfrm>
                <a:off x="5910457" y="4670091"/>
                <a:ext cx="26350" cy="209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Content Placeholder 2">
            <a:extLst>
              <a:ext uri="{FF2B5EF4-FFF2-40B4-BE49-F238E27FC236}">
                <a16:creationId xmlns:a16="http://schemas.microsoft.com/office/drawing/2014/main" id="{316CBFA0-00FD-4F23-A29B-BB04E21D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194" y="1583488"/>
            <a:ext cx="4788254" cy="47182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The purpose of creating this system is to remove the burden of complexity of exchanging personal data for a reward for both the business client and the consumer.</a:t>
            </a:r>
          </a:p>
          <a:p>
            <a:pPr marL="0" indent="0">
              <a:buNone/>
            </a:pPr>
            <a:r>
              <a:rPr lang="en-US" sz="2400" dirty="0"/>
              <a:t>The structure of the relationship is not without precedent: many marketplaces, such as the stock market, are managed through a broker or agent system.</a:t>
            </a:r>
          </a:p>
          <a:p>
            <a:pPr marL="0" indent="0">
              <a:buNone/>
            </a:pPr>
            <a:r>
              <a:rPr lang="en-US" sz="2400" dirty="0"/>
              <a:t>By applying similar practices to a user-friendly environment, we can reduce the friction in the data exchange process and improve overall customer experience on both ends of the data exchange.</a:t>
            </a:r>
          </a:p>
        </p:txBody>
      </p:sp>
    </p:spTree>
    <p:extLst>
      <p:ext uri="{BB962C8B-B14F-4D97-AF65-F5344CB8AC3E}">
        <p14:creationId xmlns:p14="http://schemas.microsoft.com/office/powerpoint/2010/main" val="83898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741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Marketplace Relationships</vt:lpstr>
      <vt:lpstr>PowerPoint Presentation</vt:lpstr>
      <vt:lpstr>Data Licensing</vt:lpstr>
      <vt:lpstr>PowerPoint Presentation</vt:lpstr>
      <vt:lpstr>Licensor Customization</vt:lpstr>
      <vt:lpstr>Licensor Summary</vt:lpstr>
      <vt:lpstr>Business/Account Manager Relationship</vt:lpstr>
      <vt:lpstr>PowerPoint Presentation</vt:lpstr>
      <vt:lpstr>Final Summary</vt:lpstr>
      <vt:lpstr>Example</vt:lpstr>
      <vt:lpstr>Big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Garcia</dc:creator>
  <cp:lastModifiedBy>Sgt Kellogg</cp:lastModifiedBy>
  <cp:revision>39</cp:revision>
  <dcterms:created xsi:type="dcterms:W3CDTF">2021-02-24T13:37:48Z</dcterms:created>
  <dcterms:modified xsi:type="dcterms:W3CDTF">2021-05-04T15:07:58Z</dcterms:modified>
</cp:coreProperties>
</file>