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62" d="100"/>
          <a:sy n="162" d="100"/>
        </p:scale>
        <p:origin x="1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Distribution</a:t>
            </a:r>
            <a:r>
              <a:rPr lang="en-US" sz="1200" baseline="0" dirty="0"/>
              <a:t> of Fans Among Digital Entertainment</a:t>
            </a:r>
            <a:endParaRPr lang="en-US" sz="12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05C3-4576-AF5C-175FAA9FB2CA}"/>
              </c:ext>
            </c:extLst>
          </c:dPt>
          <c:dPt>
            <c:idx val="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1-05C3-4576-AF5C-175FAA9FB2CA}"/>
              </c:ext>
            </c:extLst>
          </c:dPt>
          <c:dPt>
            <c:idx val="2"/>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2-05C3-4576-AF5C-175FAA9FB2CA}"/>
              </c:ext>
            </c:extLst>
          </c:dPt>
          <c:dLbls>
            <c:dLbl>
              <c:idx val="0"/>
              <c:tx>
                <c:rich>
                  <a:bodyPr/>
                  <a:lstStyle/>
                  <a:p>
                    <a:fld id="{B4CE5783-647B-423A-87F2-BC576C0F9FF2}" type="PERCENTAGE">
                      <a:rPr lang="en-US" smtClean="0"/>
                      <a:pPr/>
                      <a:t>[PERCENTAGE]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5C3-4576-AF5C-175FAA9FB2CA}"/>
                </c:ext>
              </c:extLst>
            </c:dLbl>
            <c:dLbl>
              <c:idx val="1"/>
              <c:tx>
                <c:rich>
                  <a:bodyPr/>
                  <a:lstStyle/>
                  <a:p>
                    <a:fld id="{0594847A-776D-435E-A705-D6609BF3068B}" type="PERCENTAGE">
                      <a:rPr lang="en-US" smtClean="0"/>
                      <a:pPr/>
                      <a:t>[PERCENTAGE]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5C3-4576-AF5C-175FAA9FB2CA}"/>
                </c:ext>
              </c:extLst>
            </c:dLbl>
            <c:dLbl>
              <c:idx val="2"/>
              <c:tx>
                <c:rich>
                  <a:bodyPr/>
                  <a:lstStyle/>
                  <a:p>
                    <a:fld id="{48C7D211-3CA0-43D6-82CD-8EDEFCBFBD51}" type="PERCENTAGE">
                      <a:rPr lang="en-US" smtClean="0"/>
                      <a:pPr/>
                      <a:t>[PERCENTAGE]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05C3-4576-AF5C-175FAA9FB2C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Gamers</c:v>
                </c:pt>
                <c:pt idx="1">
                  <c:v>OTT</c:v>
                </c:pt>
                <c:pt idx="2">
                  <c:v>Both</c:v>
                </c:pt>
              </c:strCache>
            </c:strRef>
          </c:cat>
          <c:val>
            <c:numRef>
              <c:f>Sheet1!$B$2:$B$4</c:f>
              <c:numCache>
                <c:formatCode>General</c:formatCode>
                <c:ptCount val="3"/>
                <c:pt idx="0">
                  <c:v>35</c:v>
                </c:pt>
                <c:pt idx="1">
                  <c:v>40</c:v>
                </c:pt>
                <c:pt idx="2">
                  <c:v>25</c:v>
                </c:pt>
              </c:numCache>
            </c:numRef>
          </c:val>
          <c:extLst>
            <c:ext xmlns:c16="http://schemas.microsoft.com/office/drawing/2014/chart" uri="{C3380CC4-5D6E-409C-BE32-E72D297353CC}">
              <c16:uniqueId val="{00000000-05C3-4576-AF5C-175FAA9FB2C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4829-D392-4670-B3AF-184F68B18E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BA68E-8A11-4281-B1A9-D8FE30504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80EF3-5589-497A-A8F3-52B6E6462FA2}"/>
              </a:ext>
            </a:extLst>
          </p:cNvPr>
          <p:cNvSpPr>
            <a:spLocks noGrp="1"/>
          </p:cNvSpPr>
          <p:nvPr>
            <p:ph type="dt" sz="half" idx="10"/>
          </p:nvPr>
        </p:nvSpPr>
        <p:spPr/>
        <p:txBody>
          <a:bodyPr/>
          <a:lstStyle/>
          <a:p>
            <a:fld id="{EF3449A8-09B8-4479-B04F-2AFFCF3B33AA}" type="datetimeFigureOut">
              <a:rPr lang="en-US" smtClean="0"/>
              <a:t>5/14/2020</a:t>
            </a:fld>
            <a:endParaRPr lang="en-US"/>
          </a:p>
        </p:txBody>
      </p:sp>
      <p:sp>
        <p:nvSpPr>
          <p:cNvPr id="5" name="Footer Placeholder 4">
            <a:extLst>
              <a:ext uri="{FF2B5EF4-FFF2-40B4-BE49-F238E27FC236}">
                <a16:creationId xmlns:a16="http://schemas.microsoft.com/office/drawing/2014/main" id="{C98E277D-5C81-46E2-8F33-1E087B67F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89F7C-7AE8-4C7B-A759-1009B5E1D66F}"/>
              </a:ext>
            </a:extLst>
          </p:cNvPr>
          <p:cNvSpPr>
            <a:spLocks noGrp="1"/>
          </p:cNvSpPr>
          <p:nvPr>
            <p:ph type="sldNum" sz="quarter" idx="12"/>
          </p:nvPr>
        </p:nvSpPr>
        <p:spPr/>
        <p:txBody>
          <a:bodyPr/>
          <a:lstStyle/>
          <a:p>
            <a:fld id="{714681F6-C649-47F4-BCB9-74D4A1345632}" type="slidenum">
              <a:rPr lang="en-US" smtClean="0"/>
              <a:t>‹#›</a:t>
            </a:fld>
            <a:endParaRPr lang="en-US"/>
          </a:p>
        </p:txBody>
      </p:sp>
    </p:spTree>
    <p:extLst>
      <p:ext uri="{BB962C8B-B14F-4D97-AF65-F5344CB8AC3E}">
        <p14:creationId xmlns:p14="http://schemas.microsoft.com/office/powerpoint/2010/main" val="329767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17E1-8E04-45DD-8E6A-C84DE47D41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4C728-C51B-4B82-8461-B3BE103AE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D2268-3217-4841-B4E2-965544D8A2EB}"/>
              </a:ext>
            </a:extLst>
          </p:cNvPr>
          <p:cNvSpPr>
            <a:spLocks noGrp="1"/>
          </p:cNvSpPr>
          <p:nvPr>
            <p:ph type="dt" sz="half" idx="10"/>
          </p:nvPr>
        </p:nvSpPr>
        <p:spPr/>
        <p:txBody>
          <a:bodyPr/>
          <a:lstStyle/>
          <a:p>
            <a:fld id="{EF3449A8-09B8-4479-B04F-2AFFCF3B33AA}" type="datetimeFigureOut">
              <a:rPr lang="en-US" smtClean="0"/>
              <a:t>5/14/2020</a:t>
            </a:fld>
            <a:endParaRPr lang="en-US"/>
          </a:p>
        </p:txBody>
      </p:sp>
      <p:sp>
        <p:nvSpPr>
          <p:cNvPr id="5" name="Footer Placeholder 4">
            <a:extLst>
              <a:ext uri="{FF2B5EF4-FFF2-40B4-BE49-F238E27FC236}">
                <a16:creationId xmlns:a16="http://schemas.microsoft.com/office/drawing/2014/main" id="{69EF1974-2BD7-4779-9770-13F1AF6EE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F7F23-4FAB-4967-8A95-9CBF466FC01D}"/>
              </a:ext>
            </a:extLst>
          </p:cNvPr>
          <p:cNvSpPr>
            <a:spLocks noGrp="1"/>
          </p:cNvSpPr>
          <p:nvPr>
            <p:ph type="sldNum" sz="quarter" idx="12"/>
          </p:nvPr>
        </p:nvSpPr>
        <p:spPr/>
        <p:txBody>
          <a:bodyPr/>
          <a:lstStyle/>
          <a:p>
            <a:fld id="{714681F6-C649-47F4-BCB9-74D4A1345632}" type="slidenum">
              <a:rPr lang="en-US" smtClean="0"/>
              <a:t>‹#›</a:t>
            </a:fld>
            <a:endParaRPr lang="en-US"/>
          </a:p>
        </p:txBody>
      </p:sp>
    </p:spTree>
    <p:extLst>
      <p:ext uri="{BB962C8B-B14F-4D97-AF65-F5344CB8AC3E}">
        <p14:creationId xmlns:p14="http://schemas.microsoft.com/office/powerpoint/2010/main" val="83561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05C1B2-C2D6-4E0D-86F0-FA26F40D5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A73C0-FC1E-4BFC-BDA7-76677B3703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B74DA-F51A-4317-B1B3-0E2815BE55C6}"/>
              </a:ext>
            </a:extLst>
          </p:cNvPr>
          <p:cNvSpPr>
            <a:spLocks noGrp="1"/>
          </p:cNvSpPr>
          <p:nvPr>
            <p:ph type="dt" sz="half" idx="10"/>
          </p:nvPr>
        </p:nvSpPr>
        <p:spPr/>
        <p:txBody>
          <a:bodyPr/>
          <a:lstStyle/>
          <a:p>
            <a:fld id="{EF3449A8-09B8-4479-B04F-2AFFCF3B33AA}" type="datetimeFigureOut">
              <a:rPr lang="en-US" smtClean="0"/>
              <a:t>5/14/2020</a:t>
            </a:fld>
            <a:endParaRPr lang="en-US"/>
          </a:p>
        </p:txBody>
      </p:sp>
      <p:sp>
        <p:nvSpPr>
          <p:cNvPr id="5" name="Footer Placeholder 4">
            <a:extLst>
              <a:ext uri="{FF2B5EF4-FFF2-40B4-BE49-F238E27FC236}">
                <a16:creationId xmlns:a16="http://schemas.microsoft.com/office/drawing/2014/main" id="{3EEAD27B-2A71-4E62-9E2A-9EEF70F95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9E097-8B40-42B9-B7C9-FF28E3056F31}"/>
              </a:ext>
            </a:extLst>
          </p:cNvPr>
          <p:cNvSpPr>
            <a:spLocks noGrp="1"/>
          </p:cNvSpPr>
          <p:nvPr>
            <p:ph type="sldNum" sz="quarter" idx="12"/>
          </p:nvPr>
        </p:nvSpPr>
        <p:spPr/>
        <p:txBody>
          <a:bodyPr/>
          <a:lstStyle/>
          <a:p>
            <a:fld id="{714681F6-C649-47F4-BCB9-74D4A1345632}" type="slidenum">
              <a:rPr lang="en-US" smtClean="0"/>
              <a:t>‹#›</a:t>
            </a:fld>
            <a:endParaRPr lang="en-US"/>
          </a:p>
        </p:txBody>
      </p:sp>
    </p:spTree>
    <p:extLst>
      <p:ext uri="{BB962C8B-B14F-4D97-AF65-F5344CB8AC3E}">
        <p14:creationId xmlns:p14="http://schemas.microsoft.com/office/powerpoint/2010/main" val="157568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E2F0-2A9D-4A7D-BA71-02C8E260E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0AF4E-9767-4FC9-889C-01E151D919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5361E-DBF2-4B85-A3CD-74F245166BE5}"/>
              </a:ext>
            </a:extLst>
          </p:cNvPr>
          <p:cNvSpPr>
            <a:spLocks noGrp="1"/>
          </p:cNvSpPr>
          <p:nvPr>
            <p:ph type="dt" sz="half" idx="10"/>
          </p:nvPr>
        </p:nvSpPr>
        <p:spPr/>
        <p:txBody>
          <a:bodyPr/>
          <a:lstStyle/>
          <a:p>
            <a:fld id="{EF3449A8-09B8-4479-B04F-2AFFCF3B33AA}" type="datetimeFigureOut">
              <a:rPr lang="en-US" smtClean="0"/>
              <a:t>5/14/2020</a:t>
            </a:fld>
            <a:endParaRPr lang="en-US"/>
          </a:p>
        </p:txBody>
      </p:sp>
      <p:sp>
        <p:nvSpPr>
          <p:cNvPr id="5" name="Footer Placeholder 4">
            <a:extLst>
              <a:ext uri="{FF2B5EF4-FFF2-40B4-BE49-F238E27FC236}">
                <a16:creationId xmlns:a16="http://schemas.microsoft.com/office/drawing/2014/main" id="{0D695BCC-179B-4198-B8E0-7E642C280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7D988-5ADB-43AE-9A4C-7CBC662DA6AF}"/>
              </a:ext>
            </a:extLst>
          </p:cNvPr>
          <p:cNvSpPr>
            <a:spLocks noGrp="1"/>
          </p:cNvSpPr>
          <p:nvPr>
            <p:ph type="sldNum" sz="quarter" idx="12"/>
          </p:nvPr>
        </p:nvSpPr>
        <p:spPr/>
        <p:txBody>
          <a:bodyPr/>
          <a:lstStyle/>
          <a:p>
            <a:fld id="{714681F6-C649-47F4-BCB9-74D4A1345632}" type="slidenum">
              <a:rPr lang="en-US" smtClean="0"/>
              <a:t>‹#›</a:t>
            </a:fld>
            <a:endParaRPr lang="en-US"/>
          </a:p>
        </p:txBody>
      </p:sp>
    </p:spTree>
    <p:extLst>
      <p:ext uri="{BB962C8B-B14F-4D97-AF65-F5344CB8AC3E}">
        <p14:creationId xmlns:p14="http://schemas.microsoft.com/office/powerpoint/2010/main" val="368910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2452-A148-4DE2-A7FA-98B736363D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71DD14-085C-4979-B49E-7AFC55B2BA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21B71F-CF81-4DAC-8E8A-17ECB6741A59}"/>
              </a:ext>
            </a:extLst>
          </p:cNvPr>
          <p:cNvSpPr>
            <a:spLocks noGrp="1"/>
          </p:cNvSpPr>
          <p:nvPr>
            <p:ph type="dt" sz="half" idx="10"/>
          </p:nvPr>
        </p:nvSpPr>
        <p:spPr/>
        <p:txBody>
          <a:bodyPr/>
          <a:lstStyle/>
          <a:p>
            <a:fld id="{EF3449A8-09B8-4479-B04F-2AFFCF3B33AA}" type="datetimeFigureOut">
              <a:rPr lang="en-US" smtClean="0"/>
              <a:t>5/14/2020</a:t>
            </a:fld>
            <a:endParaRPr lang="en-US"/>
          </a:p>
        </p:txBody>
      </p:sp>
      <p:sp>
        <p:nvSpPr>
          <p:cNvPr id="5" name="Footer Placeholder 4">
            <a:extLst>
              <a:ext uri="{FF2B5EF4-FFF2-40B4-BE49-F238E27FC236}">
                <a16:creationId xmlns:a16="http://schemas.microsoft.com/office/drawing/2014/main" id="{504E1D1E-E9C2-48ED-BDDC-E8F7F1503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226D4-CA02-4CC2-8A2C-632281591A11}"/>
              </a:ext>
            </a:extLst>
          </p:cNvPr>
          <p:cNvSpPr>
            <a:spLocks noGrp="1"/>
          </p:cNvSpPr>
          <p:nvPr>
            <p:ph type="sldNum" sz="quarter" idx="12"/>
          </p:nvPr>
        </p:nvSpPr>
        <p:spPr/>
        <p:txBody>
          <a:bodyPr/>
          <a:lstStyle/>
          <a:p>
            <a:fld id="{714681F6-C649-47F4-BCB9-74D4A1345632}" type="slidenum">
              <a:rPr lang="en-US" smtClean="0"/>
              <a:t>‹#›</a:t>
            </a:fld>
            <a:endParaRPr lang="en-US"/>
          </a:p>
        </p:txBody>
      </p:sp>
    </p:spTree>
    <p:extLst>
      <p:ext uri="{BB962C8B-B14F-4D97-AF65-F5344CB8AC3E}">
        <p14:creationId xmlns:p14="http://schemas.microsoft.com/office/powerpoint/2010/main" val="79064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ECFF3-A4B8-4744-B76C-57FCEB12F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73E3F-6747-431A-A53C-3D6E34FCD8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BF31A8-8F59-4055-A4CA-AF0A294EC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2F892-8339-47E5-841A-CD19D0896D60}"/>
              </a:ext>
            </a:extLst>
          </p:cNvPr>
          <p:cNvSpPr>
            <a:spLocks noGrp="1"/>
          </p:cNvSpPr>
          <p:nvPr>
            <p:ph type="dt" sz="half" idx="10"/>
          </p:nvPr>
        </p:nvSpPr>
        <p:spPr/>
        <p:txBody>
          <a:bodyPr/>
          <a:lstStyle/>
          <a:p>
            <a:fld id="{EF3449A8-09B8-4479-B04F-2AFFCF3B33AA}" type="datetimeFigureOut">
              <a:rPr lang="en-US" smtClean="0"/>
              <a:t>5/14/2020</a:t>
            </a:fld>
            <a:endParaRPr lang="en-US"/>
          </a:p>
        </p:txBody>
      </p:sp>
      <p:sp>
        <p:nvSpPr>
          <p:cNvPr id="6" name="Footer Placeholder 5">
            <a:extLst>
              <a:ext uri="{FF2B5EF4-FFF2-40B4-BE49-F238E27FC236}">
                <a16:creationId xmlns:a16="http://schemas.microsoft.com/office/drawing/2014/main" id="{66B9871D-138B-4649-9122-5B08CF084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F900DB-3D61-429E-87D9-1E1E635B21DD}"/>
              </a:ext>
            </a:extLst>
          </p:cNvPr>
          <p:cNvSpPr>
            <a:spLocks noGrp="1"/>
          </p:cNvSpPr>
          <p:nvPr>
            <p:ph type="sldNum" sz="quarter" idx="12"/>
          </p:nvPr>
        </p:nvSpPr>
        <p:spPr/>
        <p:txBody>
          <a:bodyPr/>
          <a:lstStyle/>
          <a:p>
            <a:fld id="{714681F6-C649-47F4-BCB9-74D4A1345632}" type="slidenum">
              <a:rPr lang="en-US" smtClean="0"/>
              <a:t>‹#›</a:t>
            </a:fld>
            <a:endParaRPr lang="en-US"/>
          </a:p>
        </p:txBody>
      </p:sp>
    </p:spTree>
    <p:extLst>
      <p:ext uri="{BB962C8B-B14F-4D97-AF65-F5344CB8AC3E}">
        <p14:creationId xmlns:p14="http://schemas.microsoft.com/office/powerpoint/2010/main" val="117166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9D43-0AD7-42CC-B27C-21FDDED1EA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EF89C1-A429-462A-BD85-4088137BC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FBA5F-2DDE-4656-9701-BD3A037C19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0B80C3-1D6A-4FC5-BCDA-435DC2B5E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7A4079-E662-4F62-9133-5BFA2FFDE5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524C7E-15E5-463E-BB91-AB179C4F8026}"/>
              </a:ext>
            </a:extLst>
          </p:cNvPr>
          <p:cNvSpPr>
            <a:spLocks noGrp="1"/>
          </p:cNvSpPr>
          <p:nvPr>
            <p:ph type="dt" sz="half" idx="10"/>
          </p:nvPr>
        </p:nvSpPr>
        <p:spPr/>
        <p:txBody>
          <a:bodyPr/>
          <a:lstStyle/>
          <a:p>
            <a:fld id="{EF3449A8-09B8-4479-B04F-2AFFCF3B33AA}" type="datetimeFigureOut">
              <a:rPr lang="en-US" smtClean="0"/>
              <a:t>5/14/2020</a:t>
            </a:fld>
            <a:endParaRPr lang="en-US"/>
          </a:p>
        </p:txBody>
      </p:sp>
      <p:sp>
        <p:nvSpPr>
          <p:cNvPr id="8" name="Footer Placeholder 7">
            <a:extLst>
              <a:ext uri="{FF2B5EF4-FFF2-40B4-BE49-F238E27FC236}">
                <a16:creationId xmlns:a16="http://schemas.microsoft.com/office/drawing/2014/main" id="{D2661102-5343-40C3-B97D-AB52AEE28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626063-E374-4826-A9D0-E47720DA0F34}"/>
              </a:ext>
            </a:extLst>
          </p:cNvPr>
          <p:cNvSpPr>
            <a:spLocks noGrp="1"/>
          </p:cNvSpPr>
          <p:nvPr>
            <p:ph type="sldNum" sz="quarter" idx="12"/>
          </p:nvPr>
        </p:nvSpPr>
        <p:spPr/>
        <p:txBody>
          <a:bodyPr/>
          <a:lstStyle/>
          <a:p>
            <a:fld id="{714681F6-C649-47F4-BCB9-74D4A1345632}" type="slidenum">
              <a:rPr lang="en-US" smtClean="0"/>
              <a:t>‹#›</a:t>
            </a:fld>
            <a:endParaRPr lang="en-US"/>
          </a:p>
        </p:txBody>
      </p:sp>
    </p:spTree>
    <p:extLst>
      <p:ext uri="{BB962C8B-B14F-4D97-AF65-F5344CB8AC3E}">
        <p14:creationId xmlns:p14="http://schemas.microsoft.com/office/powerpoint/2010/main" val="141564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1B3A-C27A-45A1-BFBC-81048B0BBA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CF7BEC-EECF-4A15-9991-19D6FA282A1B}"/>
              </a:ext>
            </a:extLst>
          </p:cNvPr>
          <p:cNvSpPr>
            <a:spLocks noGrp="1"/>
          </p:cNvSpPr>
          <p:nvPr>
            <p:ph type="dt" sz="half" idx="10"/>
          </p:nvPr>
        </p:nvSpPr>
        <p:spPr/>
        <p:txBody>
          <a:bodyPr/>
          <a:lstStyle/>
          <a:p>
            <a:fld id="{EF3449A8-09B8-4479-B04F-2AFFCF3B33AA}" type="datetimeFigureOut">
              <a:rPr lang="en-US" smtClean="0"/>
              <a:t>5/14/2020</a:t>
            </a:fld>
            <a:endParaRPr lang="en-US"/>
          </a:p>
        </p:txBody>
      </p:sp>
      <p:sp>
        <p:nvSpPr>
          <p:cNvPr id="4" name="Footer Placeholder 3">
            <a:extLst>
              <a:ext uri="{FF2B5EF4-FFF2-40B4-BE49-F238E27FC236}">
                <a16:creationId xmlns:a16="http://schemas.microsoft.com/office/drawing/2014/main" id="{A5804A10-AAF3-4F71-BB69-3234945ECD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DAABF3-510A-4C78-8F0B-5EE7B7D178ED}"/>
              </a:ext>
            </a:extLst>
          </p:cNvPr>
          <p:cNvSpPr>
            <a:spLocks noGrp="1"/>
          </p:cNvSpPr>
          <p:nvPr>
            <p:ph type="sldNum" sz="quarter" idx="12"/>
          </p:nvPr>
        </p:nvSpPr>
        <p:spPr/>
        <p:txBody>
          <a:bodyPr/>
          <a:lstStyle/>
          <a:p>
            <a:fld id="{714681F6-C649-47F4-BCB9-74D4A1345632}" type="slidenum">
              <a:rPr lang="en-US" smtClean="0"/>
              <a:t>‹#›</a:t>
            </a:fld>
            <a:endParaRPr lang="en-US"/>
          </a:p>
        </p:txBody>
      </p:sp>
    </p:spTree>
    <p:extLst>
      <p:ext uri="{BB962C8B-B14F-4D97-AF65-F5344CB8AC3E}">
        <p14:creationId xmlns:p14="http://schemas.microsoft.com/office/powerpoint/2010/main" val="312582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49FCE-DC19-498F-86C3-A6F2F5FAAA74}"/>
              </a:ext>
            </a:extLst>
          </p:cNvPr>
          <p:cNvSpPr>
            <a:spLocks noGrp="1"/>
          </p:cNvSpPr>
          <p:nvPr>
            <p:ph type="dt" sz="half" idx="10"/>
          </p:nvPr>
        </p:nvSpPr>
        <p:spPr/>
        <p:txBody>
          <a:bodyPr/>
          <a:lstStyle/>
          <a:p>
            <a:fld id="{EF3449A8-09B8-4479-B04F-2AFFCF3B33AA}" type="datetimeFigureOut">
              <a:rPr lang="en-US" smtClean="0"/>
              <a:t>5/14/2020</a:t>
            </a:fld>
            <a:endParaRPr lang="en-US"/>
          </a:p>
        </p:txBody>
      </p:sp>
      <p:sp>
        <p:nvSpPr>
          <p:cNvPr id="3" name="Footer Placeholder 2">
            <a:extLst>
              <a:ext uri="{FF2B5EF4-FFF2-40B4-BE49-F238E27FC236}">
                <a16:creationId xmlns:a16="http://schemas.microsoft.com/office/drawing/2014/main" id="{463EC905-4B48-4EAE-849F-98E75405DF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26CA26-5C8B-4426-A20B-F9D9C698B085}"/>
              </a:ext>
            </a:extLst>
          </p:cNvPr>
          <p:cNvSpPr>
            <a:spLocks noGrp="1"/>
          </p:cNvSpPr>
          <p:nvPr>
            <p:ph type="sldNum" sz="quarter" idx="12"/>
          </p:nvPr>
        </p:nvSpPr>
        <p:spPr/>
        <p:txBody>
          <a:bodyPr/>
          <a:lstStyle/>
          <a:p>
            <a:fld id="{714681F6-C649-47F4-BCB9-74D4A1345632}" type="slidenum">
              <a:rPr lang="en-US" smtClean="0"/>
              <a:t>‹#›</a:t>
            </a:fld>
            <a:endParaRPr lang="en-US"/>
          </a:p>
        </p:txBody>
      </p:sp>
    </p:spTree>
    <p:extLst>
      <p:ext uri="{BB962C8B-B14F-4D97-AF65-F5344CB8AC3E}">
        <p14:creationId xmlns:p14="http://schemas.microsoft.com/office/powerpoint/2010/main" val="400464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5341-3398-405B-8D89-9AB301A63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E98A55-6D11-48F1-B2CF-0D0D49406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4098D2-6C6F-44E7-AF77-6879B2717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510E85-4EF1-4262-8A3F-DCD4D99FBC88}"/>
              </a:ext>
            </a:extLst>
          </p:cNvPr>
          <p:cNvSpPr>
            <a:spLocks noGrp="1"/>
          </p:cNvSpPr>
          <p:nvPr>
            <p:ph type="dt" sz="half" idx="10"/>
          </p:nvPr>
        </p:nvSpPr>
        <p:spPr/>
        <p:txBody>
          <a:bodyPr/>
          <a:lstStyle/>
          <a:p>
            <a:fld id="{EF3449A8-09B8-4479-B04F-2AFFCF3B33AA}" type="datetimeFigureOut">
              <a:rPr lang="en-US" smtClean="0"/>
              <a:t>5/14/2020</a:t>
            </a:fld>
            <a:endParaRPr lang="en-US"/>
          </a:p>
        </p:txBody>
      </p:sp>
      <p:sp>
        <p:nvSpPr>
          <p:cNvPr id="6" name="Footer Placeholder 5">
            <a:extLst>
              <a:ext uri="{FF2B5EF4-FFF2-40B4-BE49-F238E27FC236}">
                <a16:creationId xmlns:a16="http://schemas.microsoft.com/office/drawing/2014/main" id="{6E196484-80F5-4A77-8AE1-999C40A64E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6260F-11CB-4C8F-8B8A-A97C1612BC17}"/>
              </a:ext>
            </a:extLst>
          </p:cNvPr>
          <p:cNvSpPr>
            <a:spLocks noGrp="1"/>
          </p:cNvSpPr>
          <p:nvPr>
            <p:ph type="sldNum" sz="quarter" idx="12"/>
          </p:nvPr>
        </p:nvSpPr>
        <p:spPr/>
        <p:txBody>
          <a:bodyPr/>
          <a:lstStyle/>
          <a:p>
            <a:fld id="{714681F6-C649-47F4-BCB9-74D4A1345632}" type="slidenum">
              <a:rPr lang="en-US" smtClean="0"/>
              <a:t>‹#›</a:t>
            </a:fld>
            <a:endParaRPr lang="en-US"/>
          </a:p>
        </p:txBody>
      </p:sp>
    </p:spTree>
    <p:extLst>
      <p:ext uri="{BB962C8B-B14F-4D97-AF65-F5344CB8AC3E}">
        <p14:creationId xmlns:p14="http://schemas.microsoft.com/office/powerpoint/2010/main" val="3194091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484E-BA15-4102-91AF-7729B97BA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7A381A-EA18-4664-B56E-A6CA018B2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34CE4F-6028-4E80-BC71-DB4A63FE0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65B6F-BAAF-471F-990C-F151820C024C}"/>
              </a:ext>
            </a:extLst>
          </p:cNvPr>
          <p:cNvSpPr>
            <a:spLocks noGrp="1"/>
          </p:cNvSpPr>
          <p:nvPr>
            <p:ph type="dt" sz="half" idx="10"/>
          </p:nvPr>
        </p:nvSpPr>
        <p:spPr/>
        <p:txBody>
          <a:bodyPr/>
          <a:lstStyle/>
          <a:p>
            <a:fld id="{EF3449A8-09B8-4479-B04F-2AFFCF3B33AA}" type="datetimeFigureOut">
              <a:rPr lang="en-US" smtClean="0"/>
              <a:t>5/14/2020</a:t>
            </a:fld>
            <a:endParaRPr lang="en-US"/>
          </a:p>
        </p:txBody>
      </p:sp>
      <p:sp>
        <p:nvSpPr>
          <p:cNvPr id="6" name="Footer Placeholder 5">
            <a:extLst>
              <a:ext uri="{FF2B5EF4-FFF2-40B4-BE49-F238E27FC236}">
                <a16:creationId xmlns:a16="http://schemas.microsoft.com/office/drawing/2014/main" id="{F49B152E-F0C1-480A-B474-2D61D031CB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4AC9D-1958-48E6-8A40-2C54567E04CF}"/>
              </a:ext>
            </a:extLst>
          </p:cNvPr>
          <p:cNvSpPr>
            <a:spLocks noGrp="1"/>
          </p:cNvSpPr>
          <p:nvPr>
            <p:ph type="sldNum" sz="quarter" idx="12"/>
          </p:nvPr>
        </p:nvSpPr>
        <p:spPr/>
        <p:txBody>
          <a:bodyPr/>
          <a:lstStyle/>
          <a:p>
            <a:fld id="{714681F6-C649-47F4-BCB9-74D4A1345632}" type="slidenum">
              <a:rPr lang="en-US" smtClean="0"/>
              <a:t>‹#›</a:t>
            </a:fld>
            <a:endParaRPr lang="en-US"/>
          </a:p>
        </p:txBody>
      </p:sp>
    </p:spTree>
    <p:extLst>
      <p:ext uri="{BB962C8B-B14F-4D97-AF65-F5344CB8AC3E}">
        <p14:creationId xmlns:p14="http://schemas.microsoft.com/office/powerpoint/2010/main" val="189613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5A088-1962-4CBC-95D5-1D3CBE285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D18E8-37BF-4243-B6C3-8C8F894F1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3E0C4-E24F-4094-8EA7-ED22BD63B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449A8-09B8-4479-B04F-2AFFCF3B33AA}" type="datetimeFigureOut">
              <a:rPr lang="en-US" smtClean="0"/>
              <a:t>5/14/2020</a:t>
            </a:fld>
            <a:endParaRPr lang="en-US"/>
          </a:p>
        </p:txBody>
      </p:sp>
      <p:sp>
        <p:nvSpPr>
          <p:cNvPr id="5" name="Footer Placeholder 4">
            <a:extLst>
              <a:ext uri="{FF2B5EF4-FFF2-40B4-BE49-F238E27FC236}">
                <a16:creationId xmlns:a16="http://schemas.microsoft.com/office/drawing/2014/main" id="{34283482-FE4A-43F9-A2CA-036DB6CE7C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8B748-2454-4E0B-A5D3-A1F785F7A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681F6-C649-47F4-BCB9-74D4A1345632}" type="slidenum">
              <a:rPr lang="en-US" smtClean="0"/>
              <a:t>‹#›</a:t>
            </a:fld>
            <a:endParaRPr lang="en-US"/>
          </a:p>
        </p:txBody>
      </p:sp>
    </p:spTree>
    <p:extLst>
      <p:ext uri="{BB962C8B-B14F-4D97-AF65-F5344CB8AC3E}">
        <p14:creationId xmlns:p14="http://schemas.microsoft.com/office/powerpoint/2010/main" val="2420235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C6C9-F3BB-4342-B1FC-472427632E2F}"/>
              </a:ext>
            </a:extLst>
          </p:cNvPr>
          <p:cNvSpPr>
            <a:spLocks noGrp="1"/>
          </p:cNvSpPr>
          <p:nvPr>
            <p:ph type="ctrTitle"/>
          </p:nvPr>
        </p:nvSpPr>
        <p:spPr/>
        <p:txBody>
          <a:bodyPr/>
          <a:lstStyle/>
          <a:p>
            <a:r>
              <a:rPr lang="en-US" dirty="0"/>
              <a:t>Digital Rewards</a:t>
            </a:r>
          </a:p>
        </p:txBody>
      </p:sp>
      <p:sp>
        <p:nvSpPr>
          <p:cNvPr id="3" name="Subtitle 2">
            <a:extLst>
              <a:ext uri="{FF2B5EF4-FFF2-40B4-BE49-F238E27FC236}">
                <a16:creationId xmlns:a16="http://schemas.microsoft.com/office/drawing/2014/main" id="{5A44D01C-330C-4D79-A831-20FC9E83F535}"/>
              </a:ext>
            </a:extLst>
          </p:cNvPr>
          <p:cNvSpPr>
            <a:spLocks noGrp="1"/>
          </p:cNvSpPr>
          <p:nvPr>
            <p:ph type="subTitle" idx="1"/>
          </p:nvPr>
        </p:nvSpPr>
        <p:spPr/>
        <p:txBody>
          <a:bodyPr/>
          <a:lstStyle/>
          <a:p>
            <a:r>
              <a:rPr lang="en-US" dirty="0"/>
              <a:t>NASCAR, NHL, NFL</a:t>
            </a:r>
          </a:p>
        </p:txBody>
      </p:sp>
    </p:spTree>
    <p:extLst>
      <p:ext uri="{BB962C8B-B14F-4D97-AF65-F5344CB8AC3E}">
        <p14:creationId xmlns:p14="http://schemas.microsoft.com/office/powerpoint/2010/main" val="19410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B36F-CEBC-4E81-8912-7E08E1BFF669}"/>
              </a:ext>
            </a:extLst>
          </p:cNvPr>
          <p:cNvSpPr>
            <a:spLocks noGrp="1"/>
          </p:cNvSpPr>
          <p:nvPr>
            <p:ph type="title"/>
          </p:nvPr>
        </p:nvSpPr>
        <p:spPr/>
        <p:txBody>
          <a:bodyPr/>
          <a:lstStyle/>
          <a:p>
            <a:r>
              <a:rPr lang="en-US" dirty="0"/>
              <a:t>NASCAR Digital Rewards (Gaming)</a:t>
            </a:r>
          </a:p>
        </p:txBody>
      </p:sp>
      <p:sp>
        <p:nvSpPr>
          <p:cNvPr id="16" name="TextBox 15">
            <a:extLst>
              <a:ext uri="{FF2B5EF4-FFF2-40B4-BE49-F238E27FC236}">
                <a16:creationId xmlns:a16="http://schemas.microsoft.com/office/drawing/2014/main" id="{DAD8FF3B-3738-4D9F-8A0B-3E718FF2C875}"/>
              </a:ext>
            </a:extLst>
          </p:cNvPr>
          <p:cNvSpPr txBox="1"/>
          <p:nvPr/>
        </p:nvSpPr>
        <p:spPr>
          <a:xfrm>
            <a:off x="957275" y="1855304"/>
            <a:ext cx="5082367" cy="4801314"/>
          </a:xfrm>
          <a:prstGeom prst="rect">
            <a:avLst/>
          </a:prstGeom>
          <a:noFill/>
        </p:spPr>
        <p:txBody>
          <a:bodyPr wrap="square" rtlCol="0">
            <a:spAutoFit/>
          </a:bodyPr>
          <a:lstStyle/>
          <a:p>
            <a:r>
              <a:rPr lang="en-US" dirty="0"/>
              <a:t>There are two games that </a:t>
            </a:r>
            <a:r>
              <a:rPr lang="en-US" dirty="0" err="1"/>
              <a:t>eNASCAR</a:t>
            </a:r>
            <a:r>
              <a:rPr lang="en-US" dirty="0"/>
              <a:t> uses to simulate NASCAR racing: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NASCAR Heat 4 – Officially Licensed NASCAR game, available on Xbox, PS4, and PC (Steam)</a:t>
            </a:r>
          </a:p>
          <a:p>
            <a:endParaRPr lang="en-US" dirty="0"/>
          </a:p>
          <a:p>
            <a:pPr marL="285750" indent="-285750">
              <a:buFont typeface="Arial" panose="020B0604020202020204" pitchFamily="34" charset="0"/>
              <a:buChar char="•"/>
            </a:pPr>
            <a:r>
              <a:rPr lang="en-US" dirty="0" err="1"/>
              <a:t>iRacing</a:t>
            </a:r>
            <a:r>
              <a:rPr lang="en-US" dirty="0"/>
              <a:t> – Subscription based racing platform, not dedicated to NASCAR but much more popular among gamers than Heat 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Free subscriptions to </a:t>
            </a:r>
            <a:r>
              <a:rPr lang="en-US" dirty="0" err="1"/>
              <a:t>iRacing</a:t>
            </a:r>
            <a:r>
              <a:rPr lang="en-US" dirty="0"/>
              <a:t>, or free copies of Heat 4 (via digital download) would be great rewards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nice sweep could include a free PS4, Xbox, and/or high-end steering wheel controllers; many options here</a:t>
            </a:r>
          </a:p>
        </p:txBody>
      </p:sp>
      <p:pic>
        <p:nvPicPr>
          <p:cNvPr id="18" name="Picture 17" descr="A picture containing snow, red, man, small&#10;&#10;Description automatically generated">
            <a:extLst>
              <a:ext uri="{FF2B5EF4-FFF2-40B4-BE49-F238E27FC236}">
                <a16:creationId xmlns:a16="http://schemas.microsoft.com/office/drawing/2014/main" id="{2600EA34-2003-4785-A08E-81C8362E4E2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8514522" y="412389"/>
            <a:ext cx="3677479" cy="7354956"/>
          </a:xfrm>
          <a:prstGeom prst="rect">
            <a:avLst/>
          </a:prstGeom>
          <a:effectLst/>
        </p:spPr>
      </p:pic>
      <p:pic>
        <p:nvPicPr>
          <p:cNvPr id="7" name="Picture 6" descr="A black sign with white text&#10;&#10;Description automatically generated">
            <a:extLst>
              <a:ext uri="{FF2B5EF4-FFF2-40B4-BE49-F238E27FC236}">
                <a16:creationId xmlns:a16="http://schemas.microsoft.com/office/drawing/2014/main" id="{E0F265DB-14CA-4E63-A80E-63C9740FB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078" y="1235696"/>
            <a:ext cx="3150618" cy="1768847"/>
          </a:xfrm>
          <a:prstGeom prst="rect">
            <a:avLst/>
          </a:prstGeom>
        </p:spPr>
      </p:pic>
      <p:pic>
        <p:nvPicPr>
          <p:cNvPr id="9" name="Picture 8">
            <a:extLst>
              <a:ext uri="{FF2B5EF4-FFF2-40B4-BE49-F238E27FC236}">
                <a16:creationId xmlns:a16="http://schemas.microsoft.com/office/drawing/2014/main" id="{75593719-3FE8-496A-886D-94D6144B85A7}"/>
              </a:ext>
            </a:extLst>
          </p:cNvPr>
          <p:cNvPicPr>
            <a:picLocks noChangeAspect="1"/>
          </p:cNvPicPr>
          <p:nvPr/>
        </p:nvPicPr>
        <p:blipFill rotWithShape="1">
          <a:blip r:embed="rId4">
            <a:extLst>
              <a:ext uri="{28A0092B-C50C-407E-A947-70E740481C1C}">
                <a14:useLocalDpi xmlns:a14="http://schemas.microsoft.com/office/drawing/2010/main" val="0"/>
              </a:ext>
            </a:extLst>
          </a:blip>
          <a:srcRect l="1519" r="9593"/>
          <a:stretch/>
        </p:blipFill>
        <p:spPr>
          <a:xfrm>
            <a:off x="7508662" y="4127847"/>
            <a:ext cx="1463040" cy="1595967"/>
          </a:xfrm>
          <a:prstGeom prst="rect">
            <a:avLst/>
          </a:prstGeom>
        </p:spPr>
      </p:pic>
      <p:pic>
        <p:nvPicPr>
          <p:cNvPr id="11" name="Picture 10">
            <a:extLst>
              <a:ext uri="{FF2B5EF4-FFF2-40B4-BE49-F238E27FC236}">
                <a16:creationId xmlns:a16="http://schemas.microsoft.com/office/drawing/2014/main" id="{8CFC4B12-20EA-4318-997B-D73792041504}"/>
              </a:ext>
            </a:extLst>
          </p:cNvPr>
          <p:cNvPicPr>
            <a:picLocks noChangeAspect="1"/>
          </p:cNvPicPr>
          <p:nvPr/>
        </p:nvPicPr>
        <p:blipFill rotWithShape="1">
          <a:blip r:embed="rId5">
            <a:extLst>
              <a:ext uri="{28A0092B-C50C-407E-A947-70E740481C1C}">
                <a14:useLocalDpi xmlns:a14="http://schemas.microsoft.com/office/drawing/2010/main" val="0"/>
              </a:ext>
            </a:extLst>
          </a:blip>
          <a:srcRect l="13295" r="8927"/>
          <a:stretch/>
        </p:blipFill>
        <p:spPr>
          <a:xfrm>
            <a:off x="9326880" y="4127847"/>
            <a:ext cx="1280160" cy="1595967"/>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4AFECB4D-2FFD-4AB6-9501-D4E6AC697711}"/>
              </a:ext>
            </a:extLst>
          </p:cNvPr>
          <p:cNvPicPr>
            <a:picLocks noChangeAspect="1"/>
          </p:cNvPicPr>
          <p:nvPr/>
        </p:nvPicPr>
        <p:blipFill rotWithShape="1">
          <a:blip r:embed="rId6">
            <a:extLst>
              <a:ext uri="{28A0092B-C50C-407E-A947-70E740481C1C}">
                <a14:useLocalDpi xmlns:a14="http://schemas.microsoft.com/office/drawing/2010/main" val="0"/>
              </a:ext>
            </a:extLst>
          </a:blip>
          <a:srcRect l="1" t="17876" r="6798" b="-17876"/>
          <a:stretch/>
        </p:blipFill>
        <p:spPr>
          <a:xfrm>
            <a:off x="8165061" y="6035040"/>
            <a:ext cx="1645920" cy="882986"/>
          </a:xfrm>
          <a:prstGeom prst="rect">
            <a:avLst/>
          </a:prstGeom>
        </p:spPr>
      </p:pic>
      <p:pic>
        <p:nvPicPr>
          <p:cNvPr id="15" name="Picture 14" descr="A picture containing food&#10;&#10;Description automatically generated">
            <a:extLst>
              <a:ext uri="{FF2B5EF4-FFF2-40B4-BE49-F238E27FC236}">
                <a16:creationId xmlns:a16="http://schemas.microsoft.com/office/drawing/2014/main" id="{17351F17-3971-4B03-BB5E-B4860594CD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6275" y="2561259"/>
            <a:ext cx="2952224" cy="1661680"/>
          </a:xfrm>
          <a:prstGeom prst="rect">
            <a:avLst/>
          </a:prstGeom>
        </p:spPr>
      </p:pic>
    </p:spTree>
    <p:extLst>
      <p:ext uri="{BB962C8B-B14F-4D97-AF65-F5344CB8AC3E}">
        <p14:creationId xmlns:p14="http://schemas.microsoft.com/office/powerpoint/2010/main" val="7112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drawing&#10;&#10;Description automatically generated">
            <a:extLst>
              <a:ext uri="{FF2B5EF4-FFF2-40B4-BE49-F238E27FC236}">
                <a16:creationId xmlns:a16="http://schemas.microsoft.com/office/drawing/2014/main" id="{67A4ABCA-A54B-499D-A1AA-42F69AD44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1545908"/>
            <a:ext cx="4648200" cy="2905125"/>
          </a:xfrm>
          <a:prstGeom prst="rect">
            <a:avLst/>
          </a:prstGeom>
        </p:spPr>
      </p:pic>
      <p:sp>
        <p:nvSpPr>
          <p:cNvPr id="2" name="Title 1">
            <a:extLst>
              <a:ext uri="{FF2B5EF4-FFF2-40B4-BE49-F238E27FC236}">
                <a16:creationId xmlns:a16="http://schemas.microsoft.com/office/drawing/2014/main" id="{F7CDE106-CBF0-4E91-A265-7FE46CA30C41}"/>
              </a:ext>
            </a:extLst>
          </p:cNvPr>
          <p:cNvSpPr>
            <a:spLocks noGrp="1"/>
          </p:cNvSpPr>
          <p:nvPr>
            <p:ph type="title"/>
          </p:nvPr>
        </p:nvSpPr>
        <p:spPr/>
        <p:txBody>
          <a:bodyPr/>
          <a:lstStyle/>
          <a:p>
            <a:r>
              <a:rPr lang="en-US" dirty="0"/>
              <a:t>NASCAR Digital Rewards (OTT)</a:t>
            </a:r>
          </a:p>
        </p:txBody>
      </p:sp>
      <p:pic>
        <p:nvPicPr>
          <p:cNvPr id="11" name="Content Placeholder 10" descr="A picture containing drawing&#10;&#10;Description automatically generated">
            <a:extLst>
              <a:ext uri="{FF2B5EF4-FFF2-40B4-BE49-F238E27FC236}">
                <a16:creationId xmlns:a16="http://schemas.microsoft.com/office/drawing/2014/main" id="{08E981ED-8051-4CF1-A818-C4EB202E5F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454" y="3326295"/>
            <a:ext cx="4471363" cy="849212"/>
          </a:xfrm>
        </p:spPr>
      </p:pic>
      <p:pic>
        <p:nvPicPr>
          <p:cNvPr id="15" name="Picture 14" descr="A close up of a sign&#10;&#10;Description automatically generated">
            <a:extLst>
              <a:ext uri="{FF2B5EF4-FFF2-40B4-BE49-F238E27FC236}">
                <a16:creationId xmlns:a16="http://schemas.microsoft.com/office/drawing/2014/main" id="{325C92F8-70BA-4FED-90CE-62DE9E6E69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4743452"/>
            <a:ext cx="4648200" cy="699671"/>
          </a:xfrm>
          <a:prstGeom prst="rect">
            <a:avLst/>
          </a:prstGeom>
        </p:spPr>
      </p:pic>
      <p:sp>
        <p:nvSpPr>
          <p:cNvPr id="18" name="TextBox 17">
            <a:extLst>
              <a:ext uri="{FF2B5EF4-FFF2-40B4-BE49-F238E27FC236}">
                <a16:creationId xmlns:a16="http://schemas.microsoft.com/office/drawing/2014/main" id="{B2F20AC6-3D04-4EF3-BC96-97C124322C93}"/>
              </a:ext>
            </a:extLst>
          </p:cNvPr>
          <p:cNvSpPr txBox="1"/>
          <p:nvPr/>
        </p:nvSpPr>
        <p:spPr>
          <a:xfrm>
            <a:off x="957275" y="1855304"/>
            <a:ext cx="5082367" cy="4801314"/>
          </a:xfrm>
          <a:prstGeom prst="rect">
            <a:avLst/>
          </a:prstGeom>
          <a:noFill/>
        </p:spPr>
        <p:txBody>
          <a:bodyPr wrap="square" rtlCol="0">
            <a:spAutoFit/>
          </a:bodyPr>
          <a:lstStyle/>
          <a:p>
            <a:r>
              <a:rPr lang="en-US" dirty="0" err="1"/>
              <a:t>TrackPass</a:t>
            </a:r>
            <a:r>
              <a:rPr lang="en-US" dirty="0"/>
              <a:t> is NASCAR’s flagship OTT service and can be found on NBC Sports Gold. A free subscription to these services would be an easy sell to NASCAR fans.</a:t>
            </a:r>
          </a:p>
          <a:p>
            <a:endParaRPr lang="en-US" dirty="0"/>
          </a:p>
          <a:p>
            <a:r>
              <a:rPr lang="en-US" dirty="0"/>
              <a:t>We could also A/B split these digital rewards with gaming digital rewards to see which are more enticing, and also to better measure the relationships between </a:t>
            </a:r>
            <a:r>
              <a:rPr lang="en-US" dirty="0" err="1"/>
              <a:t>eNASCAR</a:t>
            </a:r>
            <a:r>
              <a:rPr lang="en-US" dirty="0"/>
              <a:t> and traditional NASCAR fans.</a:t>
            </a:r>
          </a:p>
          <a:p>
            <a:endParaRPr lang="en-US" dirty="0"/>
          </a:p>
          <a:p>
            <a:r>
              <a:rPr lang="en-US" dirty="0"/>
              <a:t>For example, if after watching an </a:t>
            </a:r>
            <a:r>
              <a:rPr lang="en-US" dirty="0" err="1"/>
              <a:t>eNASCAR</a:t>
            </a:r>
            <a:r>
              <a:rPr lang="en-US" dirty="0"/>
              <a:t> event a viewer is presented with the option to a) have a game for free or b) have a year of </a:t>
            </a:r>
            <a:r>
              <a:rPr lang="en-US" dirty="0" err="1"/>
              <a:t>TrackPass</a:t>
            </a:r>
            <a:r>
              <a:rPr lang="en-US" dirty="0"/>
              <a:t> for free, we could see which direction </a:t>
            </a:r>
            <a:r>
              <a:rPr lang="en-US" dirty="0" err="1"/>
              <a:t>eNASCAR</a:t>
            </a:r>
            <a:r>
              <a:rPr lang="en-US" dirty="0"/>
              <a:t> was driving fans, and by how much. Those who chose option B could be considered </a:t>
            </a:r>
            <a:r>
              <a:rPr lang="en-US" dirty="0" err="1"/>
              <a:t>eNASCAR</a:t>
            </a:r>
            <a:r>
              <a:rPr lang="en-US" dirty="0"/>
              <a:t> fans converted to traditional NASCAR fans.</a:t>
            </a:r>
          </a:p>
        </p:txBody>
      </p:sp>
    </p:spTree>
    <p:extLst>
      <p:ext uri="{BB962C8B-B14F-4D97-AF65-F5344CB8AC3E}">
        <p14:creationId xmlns:p14="http://schemas.microsoft.com/office/powerpoint/2010/main" val="356575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group of baseball players standing on top of a field&#10;&#10;Description automatically generated">
            <a:extLst>
              <a:ext uri="{FF2B5EF4-FFF2-40B4-BE49-F238E27FC236}">
                <a16:creationId xmlns:a16="http://schemas.microsoft.com/office/drawing/2014/main" id="{BF9C395F-00B6-4D70-95E0-D2F350EC018D}"/>
              </a:ext>
            </a:extLst>
          </p:cNvPr>
          <p:cNvPicPr>
            <a:picLocks noChangeAspect="1"/>
          </p:cNvPicPr>
          <p:nvPr/>
        </p:nvPicPr>
        <p:blipFill rotWithShape="1">
          <a:blip r:embed="rId2">
            <a:alphaModFix amt="10000"/>
            <a:extLst>
              <a:ext uri="{28A0092B-C50C-407E-A947-70E740481C1C}">
                <a14:useLocalDpi xmlns:a14="http://schemas.microsoft.com/office/drawing/2010/main" val="0"/>
              </a:ext>
            </a:extLst>
          </a:blip>
          <a:srcRect t="7685" r="23514" b="2679"/>
          <a:stretch/>
        </p:blipFill>
        <p:spPr>
          <a:xfrm>
            <a:off x="5519491" y="2470204"/>
            <a:ext cx="6675120" cy="4389120"/>
          </a:xfrm>
          <a:prstGeom prst="rect">
            <a:avLst/>
          </a:prstGeom>
        </p:spPr>
      </p:pic>
      <p:sp>
        <p:nvSpPr>
          <p:cNvPr id="2" name="Title 1">
            <a:extLst>
              <a:ext uri="{FF2B5EF4-FFF2-40B4-BE49-F238E27FC236}">
                <a16:creationId xmlns:a16="http://schemas.microsoft.com/office/drawing/2014/main" id="{92115608-5550-432D-93A0-7C6BC1CDB3B9}"/>
              </a:ext>
            </a:extLst>
          </p:cNvPr>
          <p:cNvSpPr>
            <a:spLocks noGrp="1"/>
          </p:cNvSpPr>
          <p:nvPr>
            <p:ph type="title"/>
          </p:nvPr>
        </p:nvSpPr>
        <p:spPr/>
        <p:txBody>
          <a:bodyPr/>
          <a:lstStyle/>
          <a:p>
            <a:r>
              <a:rPr lang="en-US" dirty="0"/>
              <a:t>NHL Digital Rewards</a:t>
            </a:r>
          </a:p>
        </p:txBody>
      </p:sp>
      <p:sp>
        <p:nvSpPr>
          <p:cNvPr id="3" name="Content Placeholder 2">
            <a:extLst>
              <a:ext uri="{FF2B5EF4-FFF2-40B4-BE49-F238E27FC236}">
                <a16:creationId xmlns:a16="http://schemas.microsoft.com/office/drawing/2014/main" id="{F70F31EF-340B-4B85-A8D7-6B52F22905C0}"/>
              </a:ext>
            </a:extLst>
          </p:cNvPr>
          <p:cNvSpPr>
            <a:spLocks noGrp="1"/>
          </p:cNvSpPr>
          <p:nvPr>
            <p:ph idx="1"/>
          </p:nvPr>
        </p:nvSpPr>
        <p:spPr>
          <a:xfrm>
            <a:off x="838200" y="1825624"/>
            <a:ext cx="5012635" cy="4727575"/>
          </a:xfrm>
        </p:spPr>
        <p:txBody>
          <a:bodyPr>
            <a:normAutofit/>
          </a:bodyPr>
          <a:lstStyle/>
          <a:p>
            <a:pPr marL="0" indent="0">
              <a:buNone/>
            </a:pPr>
            <a:r>
              <a:rPr lang="en-US" sz="2000" dirty="0"/>
              <a:t>Just like NASCAR, the NHL has a lineup of gaming and OTT options, each of which presents an opportunity to provide a digital reward. NHL games also feature microtransactions via EA’s Hockey Ultimate Team feature, allowing for a more diverse set of digital gaming rewards.</a:t>
            </a:r>
          </a:p>
          <a:p>
            <a:pPr marL="0" indent="0">
              <a:buNone/>
            </a:pPr>
            <a:endParaRPr lang="en-US" sz="2000" dirty="0"/>
          </a:p>
          <a:p>
            <a:pPr marL="0" indent="0">
              <a:buNone/>
            </a:pPr>
            <a:r>
              <a:rPr lang="en-US" sz="2000" dirty="0"/>
              <a:t>Some games feature paid upgrades that could be provided to individuals that own the game but may not have purchased any upgrades yet. These are known as “DLC,” or downloadable content, and are different than microtransactions.</a:t>
            </a:r>
          </a:p>
        </p:txBody>
      </p:sp>
      <p:pic>
        <p:nvPicPr>
          <p:cNvPr id="1026" name="Picture 2">
            <a:extLst>
              <a:ext uri="{FF2B5EF4-FFF2-40B4-BE49-F238E27FC236}">
                <a16:creationId xmlns:a16="http://schemas.microsoft.com/office/drawing/2014/main" id="{0FCD64EE-D05D-4069-9CDC-3F2AD8499B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41" r="11626"/>
          <a:stretch/>
        </p:blipFill>
        <p:spPr bwMode="auto">
          <a:xfrm>
            <a:off x="8105030" y="3577299"/>
            <a:ext cx="1116844" cy="14766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player, baseball, man&#10;&#10;Description automatically generated">
            <a:extLst>
              <a:ext uri="{FF2B5EF4-FFF2-40B4-BE49-F238E27FC236}">
                <a16:creationId xmlns:a16="http://schemas.microsoft.com/office/drawing/2014/main" id="{3B27824F-0BD2-4759-B17E-331F7CB1B15A}"/>
              </a:ext>
            </a:extLst>
          </p:cNvPr>
          <p:cNvPicPr>
            <a:picLocks noChangeAspect="1"/>
          </p:cNvPicPr>
          <p:nvPr/>
        </p:nvPicPr>
        <p:blipFill rotWithShape="1">
          <a:blip r:embed="rId4">
            <a:extLst>
              <a:ext uri="{28A0092B-C50C-407E-A947-70E740481C1C}">
                <a14:useLocalDpi xmlns:a14="http://schemas.microsoft.com/office/drawing/2010/main" val="0"/>
              </a:ext>
            </a:extLst>
          </a:blip>
          <a:srcRect l="10170" r="12409"/>
          <a:stretch/>
        </p:blipFill>
        <p:spPr>
          <a:xfrm>
            <a:off x="9489882" y="3570673"/>
            <a:ext cx="1143227" cy="1476628"/>
          </a:xfrm>
          <a:prstGeom prst="rect">
            <a:avLst/>
          </a:prstGeom>
        </p:spPr>
      </p:pic>
      <p:pic>
        <p:nvPicPr>
          <p:cNvPr id="7" name="Graphic 6">
            <a:extLst>
              <a:ext uri="{FF2B5EF4-FFF2-40B4-BE49-F238E27FC236}">
                <a16:creationId xmlns:a16="http://schemas.microsoft.com/office/drawing/2014/main" id="{3BDD0FEB-437B-433F-A4A2-49C6CBABDE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7902" y="5386511"/>
            <a:ext cx="3334411" cy="762151"/>
          </a:xfrm>
          <a:prstGeom prst="rect">
            <a:avLst/>
          </a:prstGeom>
        </p:spPr>
      </p:pic>
      <p:pic>
        <p:nvPicPr>
          <p:cNvPr id="17" name="Picture 16" descr="A close up of a logo&#10;&#10;Description automatically generated">
            <a:extLst>
              <a:ext uri="{FF2B5EF4-FFF2-40B4-BE49-F238E27FC236}">
                <a16:creationId xmlns:a16="http://schemas.microsoft.com/office/drawing/2014/main" id="{329315E7-3033-41D0-B232-F6D6477935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7786" y="517523"/>
            <a:ext cx="3353390" cy="3353390"/>
          </a:xfrm>
          <a:prstGeom prst="rect">
            <a:avLst/>
          </a:prstGeom>
        </p:spPr>
      </p:pic>
    </p:spTree>
    <p:extLst>
      <p:ext uri="{BB962C8B-B14F-4D97-AF65-F5344CB8AC3E}">
        <p14:creationId xmlns:p14="http://schemas.microsoft.com/office/powerpoint/2010/main" val="283799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group of people in uniform&#10;&#10;Description automatically generated">
            <a:extLst>
              <a:ext uri="{FF2B5EF4-FFF2-40B4-BE49-F238E27FC236}">
                <a16:creationId xmlns:a16="http://schemas.microsoft.com/office/drawing/2014/main" id="{51D66621-7253-4B03-ADF0-9A8B61EC5C22}"/>
              </a:ext>
            </a:extLst>
          </p:cNvPr>
          <p:cNvPicPr>
            <a:picLocks noChangeAspect="1"/>
          </p:cNvPicPr>
          <p:nvPr/>
        </p:nvPicPr>
        <p:blipFill rotWithShape="1">
          <a:blip r:embed="rId2">
            <a:alphaModFix amt="6000"/>
            <a:extLst>
              <a:ext uri="{28A0092B-C50C-407E-A947-70E740481C1C}">
                <a14:useLocalDpi xmlns:a14="http://schemas.microsoft.com/office/drawing/2010/main" val="0"/>
              </a:ext>
            </a:extLst>
          </a:blip>
          <a:srcRect r="12757" b="1575"/>
          <a:stretch/>
        </p:blipFill>
        <p:spPr>
          <a:xfrm>
            <a:off x="-1981864" y="2142320"/>
            <a:ext cx="14173200" cy="4602133"/>
          </a:xfrm>
          <a:prstGeom prst="rect">
            <a:avLst/>
          </a:prstGeom>
        </p:spPr>
      </p:pic>
      <p:sp>
        <p:nvSpPr>
          <p:cNvPr id="2" name="Title 1">
            <a:extLst>
              <a:ext uri="{FF2B5EF4-FFF2-40B4-BE49-F238E27FC236}">
                <a16:creationId xmlns:a16="http://schemas.microsoft.com/office/drawing/2014/main" id="{1A684A82-7CF0-499A-A559-70EDD74A0818}"/>
              </a:ext>
            </a:extLst>
          </p:cNvPr>
          <p:cNvSpPr>
            <a:spLocks noGrp="1"/>
          </p:cNvSpPr>
          <p:nvPr>
            <p:ph type="title"/>
          </p:nvPr>
        </p:nvSpPr>
        <p:spPr/>
        <p:txBody>
          <a:bodyPr/>
          <a:lstStyle/>
          <a:p>
            <a:r>
              <a:rPr lang="en-US" dirty="0"/>
              <a:t>NFL Digital Rewards</a:t>
            </a:r>
          </a:p>
        </p:txBody>
      </p:sp>
      <p:pic>
        <p:nvPicPr>
          <p:cNvPr id="7" name="Content Placeholder 6" descr="A picture containing drawing&#10;&#10;Description automatically generated">
            <a:extLst>
              <a:ext uri="{FF2B5EF4-FFF2-40B4-BE49-F238E27FC236}">
                <a16:creationId xmlns:a16="http://schemas.microsoft.com/office/drawing/2014/main" id="{934CB748-8D67-46EC-A700-CEC012773DE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42" b="20585"/>
          <a:stretch/>
        </p:blipFill>
        <p:spPr>
          <a:xfrm>
            <a:off x="7835552" y="682491"/>
            <a:ext cx="3591135" cy="1620741"/>
          </a:xfrm>
        </p:spPr>
      </p:pic>
      <p:pic>
        <p:nvPicPr>
          <p:cNvPr id="9" name="Picture 8" descr="A close up of a sign&#10;&#10;Description automatically generated">
            <a:extLst>
              <a:ext uri="{FF2B5EF4-FFF2-40B4-BE49-F238E27FC236}">
                <a16:creationId xmlns:a16="http://schemas.microsoft.com/office/drawing/2014/main" id="{43F76BE0-07A4-4FE0-B590-E2D9F6553E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8176" y="2106844"/>
            <a:ext cx="3985886" cy="2244480"/>
          </a:xfrm>
          <a:prstGeom prst="rect">
            <a:avLst/>
          </a:prstGeom>
          <a:effectLst>
            <a:outerShdw blurRad="50800" dist="38100" dir="2700000" algn="tl" rotWithShape="0">
              <a:prstClr val="black">
                <a:alpha val="40000"/>
              </a:prstClr>
            </a:outerShdw>
          </a:effectLst>
        </p:spPr>
      </p:pic>
      <p:sp>
        <p:nvSpPr>
          <p:cNvPr id="11" name="Content Placeholder 2">
            <a:extLst>
              <a:ext uri="{FF2B5EF4-FFF2-40B4-BE49-F238E27FC236}">
                <a16:creationId xmlns:a16="http://schemas.microsoft.com/office/drawing/2014/main" id="{FD73B933-3918-4DAE-AFF1-26158B36EF17}"/>
              </a:ext>
            </a:extLst>
          </p:cNvPr>
          <p:cNvSpPr txBox="1">
            <a:spLocks/>
          </p:cNvSpPr>
          <p:nvPr/>
        </p:nvSpPr>
        <p:spPr>
          <a:xfrm>
            <a:off x="838200" y="1825624"/>
            <a:ext cx="5012635" cy="4727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 NFL’s digital lineup is quite similar to the NHL’s, especially given that EA owns the rights to produce games for both leagues. Once again microtransactions are featured heavily as a mechanism to drive continued revenue after the game has been purchased via EA’s Madden Ultimate Team feature. Providing digital incentives through Ultimate Team would be very enticing to Madden fans.</a:t>
            </a:r>
          </a:p>
          <a:p>
            <a:pPr marL="0" indent="0">
              <a:buFont typeface="Arial" panose="020B0604020202020204" pitchFamily="34" charset="0"/>
              <a:buNone/>
            </a:pPr>
            <a:r>
              <a:rPr lang="en-US" sz="2000" dirty="0" err="1"/>
              <a:t>GamePass</a:t>
            </a:r>
            <a:r>
              <a:rPr lang="en-US" sz="2000" dirty="0"/>
              <a:t> would also be an excellent option as a reward and we could A/B its success as an incentive against video games to learn additional insights about our users’ preferences.</a:t>
            </a:r>
          </a:p>
        </p:txBody>
      </p:sp>
      <p:pic>
        <p:nvPicPr>
          <p:cNvPr id="13" name="Picture 12" descr="A close up of a sign&#10;&#10;Description automatically generated">
            <a:extLst>
              <a:ext uri="{FF2B5EF4-FFF2-40B4-BE49-F238E27FC236}">
                <a16:creationId xmlns:a16="http://schemas.microsoft.com/office/drawing/2014/main" id="{9BEEBE70-0477-4FB4-9382-2DE757B0E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0194" y="4260921"/>
            <a:ext cx="2461849" cy="1642237"/>
          </a:xfrm>
          <a:prstGeom prst="rect">
            <a:avLst/>
          </a:prstGeom>
        </p:spPr>
      </p:pic>
      <p:sp>
        <p:nvSpPr>
          <p:cNvPr id="18" name="TextBox 17">
            <a:extLst>
              <a:ext uri="{FF2B5EF4-FFF2-40B4-BE49-F238E27FC236}">
                <a16:creationId xmlns:a16="http://schemas.microsoft.com/office/drawing/2014/main" id="{7CC4E3C1-66D6-4144-9667-81F4821C9FCD}"/>
              </a:ext>
            </a:extLst>
          </p:cNvPr>
          <p:cNvSpPr txBox="1"/>
          <p:nvPr/>
        </p:nvSpPr>
        <p:spPr>
          <a:xfrm>
            <a:off x="8521148" y="6036367"/>
            <a:ext cx="2743200" cy="369332"/>
          </a:xfrm>
          <a:prstGeom prst="rect">
            <a:avLst/>
          </a:prstGeom>
          <a:noFill/>
        </p:spPr>
        <p:txBody>
          <a:bodyPr wrap="square" rtlCol="0">
            <a:spAutoFit/>
          </a:bodyPr>
          <a:lstStyle/>
          <a:p>
            <a:r>
              <a:rPr lang="en-US" dirty="0"/>
              <a:t>(Madden Ultimate Team)</a:t>
            </a:r>
          </a:p>
        </p:txBody>
      </p:sp>
    </p:spTree>
    <p:extLst>
      <p:ext uri="{BB962C8B-B14F-4D97-AF65-F5344CB8AC3E}">
        <p14:creationId xmlns:p14="http://schemas.microsoft.com/office/powerpoint/2010/main" val="246994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0A08-E821-4ED4-9BB7-4C1E11E33939}"/>
              </a:ext>
            </a:extLst>
          </p:cNvPr>
          <p:cNvSpPr>
            <a:spLocks noGrp="1"/>
          </p:cNvSpPr>
          <p:nvPr>
            <p:ph type="title"/>
          </p:nvPr>
        </p:nvSpPr>
        <p:spPr/>
        <p:txBody>
          <a:bodyPr/>
          <a:lstStyle/>
          <a:p>
            <a:r>
              <a:rPr lang="en-US" dirty="0"/>
              <a:t>Mix &amp; Match for Testing</a:t>
            </a:r>
          </a:p>
        </p:txBody>
      </p:sp>
      <p:sp>
        <p:nvSpPr>
          <p:cNvPr id="3" name="Content Placeholder 2">
            <a:extLst>
              <a:ext uri="{FF2B5EF4-FFF2-40B4-BE49-F238E27FC236}">
                <a16:creationId xmlns:a16="http://schemas.microsoft.com/office/drawing/2014/main" id="{24123564-9E43-4CEA-ADA4-A0F9F6407167}"/>
              </a:ext>
            </a:extLst>
          </p:cNvPr>
          <p:cNvSpPr>
            <a:spLocks noGrp="1"/>
          </p:cNvSpPr>
          <p:nvPr>
            <p:ph idx="1"/>
          </p:nvPr>
        </p:nvSpPr>
        <p:spPr>
          <a:xfrm>
            <a:off x="785108" y="1825625"/>
            <a:ext cx="5468210" cy="4404094"/>
          </a:xfrm>
        </p:spPr>
        <p:txBody>
          <a:bodyPr>
            <a:normAutofit lnSpcReduction="10000"/>
          </a:bodyPr>
          <a:lstStyle/>
          <a:p>
            <a:pPr marL="0" indent="0">
              <a:buNone/>
            </a:pPr>
            <a:r>
              <a:rPr lang="en-US" sz="1800" dirty="0"/>
              <a:t>Provide a selection of incentives to see which are most likely to succeed and also track what </a:t>
            </a:r>
            <a:r>
              <a:rPr lang="en-US" sz="1800"/>
              <a:t>individuals decide </a:t>
            </a:r>
            <a:r>
              <a:rPr lang="en-US" sz="1800" dirty="0"/>
              <a:t>to choose to learn more about their digital habits. For example:</a:t>
            </a:r>
          </a:p>
          <a:p>
            <a:pPr marL="0" indent="0">
              <a:buNone/>
            </a:pPr>
            <a:endParaRPr lang="en-US" sz="1800" dirty="0"/>
          </a:p>
          <a:p>
            <a:r>
              <a:rPr lang="en-US" sz="1800" dirty="0"/>
              <a:t>Game reward only: NHL 20 download code for Xbox, PS4, or PC</a:t>
            </a:r>
          </a:p>
          <a:p>
            <a:r>
              <a:rPr lang="en-US" sz="1800" dirty="0"/>
              <a:t>OTT reward only: 6 Months free subscription to NHL Live</a:t>
            </a:r>
          </a:p>
          <a:p>
            <a:r>
              <a:rPr lang="en-US" sz="1800" dirty="0"/>
              <a:t>OTT/Game mix: $10 of in-game currency for NHL 20 Hockey Ultimate Team, and 3 months of NHL Live</a:t>
            </a:r>
          </a:p>
          <a:p>
            <a:endParaRPr lang="en-US" sz="1800" dirty="0"/>
          </a:p>
          <a:p>
            <a:pPr marL="0" indent="0">
              <a:buNone/>
            </a:pPr>
            <a:r>
              <a:rPr lang="en-US" sz="1800" dirty="0"/>
              <a:t>Since all goods are digital, there shouldn’t be a very high cost associated with delivery. Ensuring that each reward was roughly of equal monetary value would increase the validity of any analysis we perform on incentive choice.</a:t>
            </a:r>
          </a:p>
        </p:txBody>
      </p:sp>
      <p:sp>
        <p:nvSpPr>
          <p:cNvPr id="4" name="Oval 3">
            <a:extLst>
              <a:ext uri="{FF2B5EF4-FFF2-40B4-BE49-F238E27FC236}">
                <a16:creationId xmlns:a16="http://schemas.microsoft.com/office/drawing/2014/main" id="{F9AC502B-E459-434F-A9CD-782F2248DB6D}"/>
              </a:ext>
            </a:extLst>
          </p:cNvPr>
          <p:cNvSpPr/>
          <p:nvPr/>
        </p:nvSpPr>
        <p:spPr>
          <a:xfrm>
            <a:off x="7828449" y="1699013"/>
            <a:ext cx="1209368" cy="1209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a:t>
            </a:r>
          </a:p>
          <a:p>
            <a:pPr algn="ctr"/>
            <a:r>
              <a:rPr lang="en-US" dirty="0"/>
              <a:t>32yrs</a:t>
            </a:r>
          </a:p>
        </p:txBody>
      </p:sp>
      <p:sp>
        <p:nvSpPr>
          <p:cNvPr id="5" name="Oval 4">
            <a:extLst>
              <a:ext uri="{FF2B5EF4-FFF2-40B4-BE49-F238E27FC236}">
                <a16:creationId xmlns:a16="http://schemas.microsoft.com/office/drawing/2014/main" id="{557E85D3-1426-4431-910A-4EF039DE8D33}"/>
              </a:ext>
            </a:extLst>
          </p:cNvPr>
          <p:cNvSpPr/>
          <p:nvPr/>
        </p:nvSpPr>
        <p:spPr>
          <a:xfrm>
            <a:off x="7822554" y="3237759"/>
            <a:ext cx="1209368" cy="120936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Joe</a:t>
            </a:r>
          </a:p>
          <a:p>
            <a:pPr algn="ctr"/>
            <a:r>
              <a:rPr lang="en-US" dirty="0"/>
              <a:t>58yrs</a:t>
            </a:r>
          </a:p>
        </p:txBody>
      </p:sp>
      <p:sp>
        <p:nvSpPr>
          <p:cNvPr id="6" name="Oval 5">
            <a:extLst>
              <a:ext uri="{FF2B5EF4-FFF2-40B4-BE49-F238E27FC236}">
                <a16:creationId xmlns:a16="http://schemas.microsoft.com/office/drawing/2014/main" id="{7361A81C-9E52-4E08-AD43-517084D10C06}"/>
              </a:ext>
            </a:extLst>
          </p:cNvPr>
          <p:cNvSpPr/>
          <p:nvPr/>
        </p:nvSpPr>
        <p:spPr>
          <a:xfrm>
            <a:off x="7822554" y="4788306"/>
            <a:ext cx="1209368" cy="120936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Paula</a:t>
            </a:r>
          </a:p>
          <a:p>
            <a:pPr algn="ctr"/>
            <a:r>
              <a:rPr lang="en-US" dirty="0"/>
              <a:t>19yrs</a:t>
            </a:r>
          </a:p>
        </p:txBody>
      </p:sp>
      <p:cxnSp>
        <p:nvCxnSpPr>
          <p:cNvPr id="8" name="Connector: Elbow 7">
            <a:extLst>
              <a:ext uri="{FF2B5EF4-FFF2-40B4-BE49-F238E27FC236}">
                <a16:creationId xmlns:a16="http://schemas.microsoft.com/office/drawing/2014/main" id="{94C7B9B6-AA86-451A-8517-65EF1EC23591}"/>
              </a:ext>
            </a:extLst>
          </p:cNvPr>
          <p:cNvCxnSpPr>
            <a:cxnSpLocks/>
          </p:cNvCxnSpPr>
          <p:nvPr/>
        </p:nvCxnSpPr>
        <p:spPr>
          <a:xfrm rot="10800000" flipV="1">
            <a:off x="6141238" y="2291895"/>
            <a:ext cx="1681316" cy="127131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70A70E0E-53B6-4F50-82C6-6E958EFC902C}"/>
              </a:ext>
            </a:extLst>
          </p:cNvPr>
          <p:cNvCxnSpPr>
            <a:stCxn id="6" idx="2"/>
          </p:cNvCxnSpPr>
          <p:nvPr/>
        </p:nvCxnSpPr>
        <p:spPr>
          <a:xfrm rot="10800000">
            <a:off x="6141238" y="4682118"/>
            <a:ext cx="1681316" cy="71087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ECF700A-DF4D-42B0-872A-42B513F09E75}"/>
              </a:ext>
            </a:extLst>
          </p:cNvPr>
          <p:cNvCxnSpPr>
            <a:cxnSpLocks/>
          </p:cNvCxnSpPr>
          <p:nvPr/>
        </p:nvCxnSpPr>
        <p:spPr>
          <a:xfrm flipH="1">
            <a:off x="6147135" y="4086662"/>
            <a:ext cx="173441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Chart 17">
            <a:extLst>
              <a:ext uri="{FF2B5EF4-FFF2-40B4-BE49-F238E27FC236}">
                <a16:creationId xmlns:a16="http://schemas.microsoft.com/office/drawing/2014/main" id="{F52F4CF0-E28C-42F5-A672-0081B1F28EA4}"/>
              </a:ext>
            </a:extLst>
          </p:cNvPr>
          <p:cNvGraphicFramePr/>
          <p:nvPr>
            <p:extLst>
              <p:ext uri="{D42A27DB-BD31-4B8C-83A1-F6EECF244321}">
                <p14:modId xmlns:p14="http://schemas.microsoft.com/office/powerpoint/2010/main" val="126765253"/>
              </p:ext>
            </p:extLst>
          </p:nvPr>
        </p:nvGraphicFramePr>
        <p:xfrm>
          <a:off x="8817636" y="2463201"/>
          <a:ext cx="3567043" cy="25180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9178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586</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Digital Rewards</vt:lpstr>
      <vt:lpstr>NASCAR Digital Rewards (Gaming)</vt:lpstr>
      <vt:lpstr>NASCAR Digital Rewards (OTT)</vt:lpstr>
      <vt:lpstr>NHL Digital Rewards</vt:lpstr>
      <vt:lpstr>NFL Digital Rewards</vt:lpstr>
      <vt:lpstr>Mix &amp; Match for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Garcia</dc:creator>
  <cp:lastModifiedBy>Jenny Garcia</cp:lastModifiedBy>
  <cp:revision>21</cp:revision>
  <dcterms:created xsi:type="dcterms:W3CDTF">2020-05-14T12:36:11Z</dcterms:created>
  <dcterms:modified xsi:type="dcterms:W3CDTF">2020-05-14T17:34:19Z</dcterms:modified>
</cp:coreProperties>
</file>