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26" r:id="rId2"/>
    <p:sldId id="339" r:id="rId3"/>
    <p:sldId id="327" r:id="rId4"/>
    <p:sldId id="328" r:id="rId5"/>
    <p:sldId id="329" r:id="rId6"/>
    <p:sldId id="333" r:id="rId7"/>
    <p:sldId id="330" r:id="rId8"/>
    <p:sldId id="332" r:id="rId9"/>
    <p:sldId id="331" r:id="rId10"/>
    <p:sldId id="335" r:id="rId11"/>
    <p:sldId id="340" r:id="rId12"/>
    <p:sldId id="341" r:id="rId13"/>
    <p:sldId id="33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404" autoAdjust="0"/>
  </p:normalViewPr>
  <p:slideViewPr>
    <p:cSldViewPr snapToGrid="0">
      <p:cViewPr varScale="1">
        <p:scale>
          <a:sx n="113" d="100"/>
          <a:sy n="113" d="100"/>
        </p:scale>
        <p:origin x="1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D0828-FD5B-47D1-8690-E178D5B99DFD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9EC2-D47D-460E-8CA6-1062CD67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44DE0-E16D-4D6B-946A-2DBDDB7A85A2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9A399-60CC-4C1D-A03E-33763C70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9A399-60CC-4C1D-A03E-33763C7027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65F0-FEC4-4D59-96C5-A2430B013695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7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EFA-DD80-4972-A052-B895AD8D22BC}" type="datetime1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‹#›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50B6-4FD2-49D5-A0B0-87EBAFB73909}" type="datetime1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‹#›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698D-01B9-4BB1-94FC-318F2C0FA4BE}" type="datetime1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‹#›</a:t>
            </a:fld>
            <a:r>
              <a:rPr lang="en-US" smtClean="0"/>
              <a:t>/20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D509-C2D5-4312-97B9-11B3ACC763EB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0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4F78-56CD-4735-8240-B27DDF8566B1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9EF7-FDFA-4EBA-ADD3-C18EBAED56CF}" type="datetime1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52E8-D170-414C-93E5-162C28FE1127}" type="datetime1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0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4DD2-7736-48B4-B658-1AAA1C02E524}" type="datetime1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‹#›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8E4-E9FC-471C-8A21-2490624D362D}" type="datetime1">
              <a:rPr lang="en-US" smtClean="0"/>
              <a:t>7/26/2018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‹#›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53E8-A7C2-46CC-B355-D96097BB36BF}" type="datetime1">
              <a:rPr lang="en-US" smtClean="0"/>
              <a:t>7/26/2018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‹#›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0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F9DF-2062-4A8F-9245-D55A299FA274}" type="datetime1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7FF6-B97B-4E2D-8712-39758AEED08A}" type="slidenum">
              <a:rPr lang="en-US" smtClean="0"/>
              <a:pPr/>
              <a:t>‹#›</a:t>
            </a:fld>
            <a:r>
              <a:rPr lang="en-US" dirty="0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cidaim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rutzman@np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3d.org/x3d/tooltips/X3dTooltips.html#LocalF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web3d.org/x3d/content/examples/Vrml2Sourcebook/Chapter23Fog/Figure23_2bLinearFogVisibility40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4462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Study of </a:t>
            </a:r>
            <a:r>
              <a:rPr lang="en-US" dirty="0" smtClean="0"/>
              <a:t>X3D </a:t>
            </a:r>
            <a:r>
              <a:rPr lang="en-US" dirty="0" smtClean="0"/>
              <a:t>LocalFog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8220"/>
            <a:ext cx="6858000" cy="1886980"/>
          </a:xfrm>
        </p:spPr>
        <p:txBody>
          <a:bodyPr>
            <a:normAutofit/>
          </a:bodyPr>
          <a:lstStyle/>
          <a:p>
            <a:r>
              <a:rPr lang="en-US" dirty="0" smtClean="0"/>
              <a:t>Sungmin Kwon </a:t>
            </a:r>
            <a:r>
              <a:rPr lang="en-US" dirty="0" smtClean="0">
                <a:hlinkClick r:id="rId3"/>
              </a:rPr>
              <a:t>lucidaim@gmail.com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Don </a:t>
            </a:r>
            <a:r>
              <a:rPr lang="en-US" dirty="0" smtClean="0"/>
              <a:t>Brutzman </a:t>
            </a:r>
            <a:r>
              <a:rPr lang="en-US" dirty="0" smtClean="0">
                <a:hlinkClick r:id="rId4"/>
              </a:rPr>
              <a:t>brutzman@nps.edu</a:t>
            </a:r>
            <a:r>
              <a:rPr lang="en-US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26 </a:t>
            </a:r>
            <a:r>
              <a:rPr lang="en-US" altLang="ko-KR" dirty="0"/>
              <a:t>JUL </a:t>
            </a:r>
            <a:r>
              <a:rPr lang="en-US" altLang="ko-KR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631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279"/>
          <a:stretch/>
        </p:blipFill>
        <p:spPr>
          <a:xfrm>
            <a:off x="3187045" y="4060571"/>
            <a:ext cx="2759557" cy="27506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10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LocalFogEffectsTest.x3d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28650" y="1446956"/>
            <a:ext cx="835859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Test Scene of LocalFog </a:t>
            </a:r>
            <a:r>
              <a:rPr lang="en-US" dirty="0" smtClean="0"/>
              <a:t>node includes animation</a:t>
            </a:r>
            <a:endParaRPr lang="en-US" dirty="0" smtClean="0"/>
          </a:p>
          <a:p>
            <a:pPr lvl="1"/>
            <a:r>
              <a:rPr lang="en-US" sz="2200" dirty="0" smtClean="0"/>
              <a:t>Moving </a:t>
            </a:r>
            <a:r>
              <a:rPr lang="en-US" sz="2200" dirty="0" smtClean="0"/>
              <a:t>LocalFog: </a:t>
            </a:r>
            <a:r>
              <a:rPr lang="en-US" altLang="ko-KR" sz="2200" dirty="0" err="1" smtClean="0"/>
              <a:t>fogType</a:t>
            </a:r>
            <a:r>
              <a:rPr lang="en-US" altLang="ko-KR" sz="2200" dirty="0" smtClean="0"/>
              <a:t> = </a:t>
            </a:r>
            <a:r>
              <a:rPr lang="en-US" altLang="ko-KR" sz="2200" dirty="0" smtClean="0"/>
              <a:t>Linear and </a:t>
            </a:r>
            <a:r>
              <a:rPr lang="en-US" sz="2200" dirty="0" err="1" smtClean="0"/>
              <a:t>visibilityRange</a:t>
            </a:r>
            <a:r>
              <a:rPr lang="en-US" sz="2200" dirty="0" smtClean="0"/>
              <a:t> = 40m</a:t>
            </a:r>
          </a:p>
          <a:p>
            <a:pPr lvl="1"/>
            <a:r>
              <a:rPr lang="en-US" sz="2200" dirty="0" smtClean="0">
                <a:solidFill>
                  <a:srgbClr val="00B050"/>
                </a:solidFill>
              </a:rPr>
              <a:t>Fog attenuation </a:t>
            </a:r>
            <a:r>
              <a:rPr lang="en-US" altLang="ko-KR" sz="2200" dirty="0">
                <a:solidFill>
                  <a:srgbClr val="00B050"/>
                </a:solidFill>
              </a:rPr>
              <a:t>correctly </a:t>
            </a:r>
            <a:r>
              <a:rPr lang="en-US" sz="2200" dirty="0" smtClean="0">
                <a:solidFill>
                  <a:srgbClr val="00B050"/>
                </a:solidFill>
              </a:rPr>
              <a:t>varies depending </a:t>
            </a:r>
            <a:r>
              <a:rPr lang="en-US" sz="2200" dirty="0" smtClean="0">
                <a:solidFill>
                  <a:srgbClr val="00B050"/>
                </a:solidFill>
              </a:rPr>
              <a:t>on </a:t>
            </a:r>
            <a:r>
              <a:rPr lang="en-US" sz="2200" dirty="0" smtClean="0">
                <a:solidFill>
                  <a:srgbClr val="00B050"/>
                </a:solidFill>
              </a:rPr>
              <a:t>transformation position </a:t>
            </a:r>
            <a:r>
              <a:rPr lang="en-US" sz="2200" dirty="0" smtClean="0">
                <a:solidFill>
                  <a:srgbClr val="00B050"/>
                </a:solidFill>
              </a:rPr>
              <a:t>of </a:t>
            </a:r>
            <a:r>
              <a:rPr lang="en-US" sz="2200" dirty="0" smtClean="0">
                <a:solidFill>
                  <a:srgbClr val="00B050"/>
                </a:solidFill>
              </a:rPr>
              <a:t>LocalFog, not </a:t>
            </a:r>
            <a:r>
              <a:rPr lang="en-US" sz="2200" dirty="0" smtClean="0">
                <a:solidFill>
                  <a:srgbClr val="00B050"/>
                </a:solidFill>
              </a:rPr>
              <a:t>current </a:t>
            </a:r>
            <a:r>
              <a:rPr lang="en-US" sz="2200" dirty="0" smtClean="0">
                <a:solidFill>
                  <a:srgbClr val="00B050"/>
                </a:solidFill>
              </a:rPr>
              <a:t>view.</a:t>
            </a:r>
          </a:p>
          <a:p>
            <a:pPr lvl="1"/>
            <a:r>
              <a:rPr lang="en-US" sz="2200" dirty="0" smtClean="0">
                <a:solidFill>
                  <a:srgbClr val="00B050"/>
                </a:solidFill>
              </a:rPr>
              <a:t>Columns on right side are outside of the LocalFog scene subgraph and correctly remain unaffected, thus helping scalability.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However, parent Transform animation results are inconsistent.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9187"/>
          <a:stretch/>
        </p:blipFill>
        <p:spPr>
          <a:xfrm>
            <a:off x="267164" y="4060571"/>
            <a:ext cx="2787742" cy="2781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9443"/>
          <a:stretch/>
        </p:blipFill>
        <p:spPr>
          <a:xfrm>
            <a:off x="6078741" y="4046913"/>
            <a:ext cx="2764572" cy="27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616617"/>
            <a:ext cx="8244418" cy="4351338"/>
          </a:xfrm>
        </p:spPr>
        <p:txBody>
          <a:bodyPr/>
          <a:lstStyle/>
          <a:p>
            <a:r>
              <a:rPr lang="en-US" altLang="ko-KR" dirty="0" smtClean="0"/>
              <a:t>LocalFog initially works, but effect doesn’t move when the parent transformation hierarchy is animating.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Effects on left columns should vary when center moves.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11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Browser test: Instant Player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9493" y="6402642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&lt;Close LocalFog&gt;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7875" y="640264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&lt;Far LocalFog&gt;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9540"/>
          <a:stretch/>
        </p:blipFill>
        <p:spPr>
          <a:xfrm>
            <a:off x="4912072" y="2852996"/>
            <a:ext cx="3596933" cy="3570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9514"/>
          <a:stretch/>
        </p:blipFill>
        <p:spPr>
          <a:xfrm>
            <a:off x="992597" y="2853086"/>
            <a:ext cx="3596933" cy="35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687" t="26256" r="23652" b="11294"/>
          <a:stretch/>
        </p:blipFill>
        <p:spPr>
          <a:xfrm>
            <a:off x="4636137" y="2528678"/>
            <a:ext cx="4011339" cy="3873964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72678"/>
            <a:ext cx="7886700" cy="4351338"/>
          </a:xfrm>
        </p:spPr>
        <p:txBody>
          <a:bodyPr/>
          <a:lstStyle/>
          <a:p>
            <a:r>
              <a:rPr lang="en-US" altLang="ko-KR" dirty="0" smtClean="0"/>
              <a:t>Similar to Instant Player: renders but no animation.</a:t>
            </a:r>
            <a:endParaRPr lang="en-US" altLang="ko-KR" dirty="0"/>
          </a:p>
          <a:p>
            <a:r>
              <a:rPr lang="en-US" altLang="ko-KR" dirty="0" smtClean="0"/>
              <a:t>(Other browser tests didn’t work with X_ITE Player.)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12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02083" cy="1325563"/>
          </a:xfrm>
        </p:spPr>
        <p:txBody>
          <a:bodyPr/>
          <a:lstStyle/>
          <a:p>
            <a:r>
              <a:rPr lang="en-US" altLang="ko-KR" dirty="0" smtClean="0"/>
              <a:t>Browser test: Firefox + </a:t>
            </a:r>
            <a:r>
              <a:rPr lang="en-US" altLang="ko-KR" dirty="0" smtClean="0"/>
              <a:t>X_ITE Player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0090" y="6402642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&lt;Close LocalFog&gt;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6208" y="640264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&lt;Far LocalFog&gt;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1188" t="26019" r="23425" b="10937"/>
          <a:stretch/>
        </p:blipFill>
        <p:spPr>
          <a:xfrm>
            <a:off x="483077" y="2515423"/>
            <a:ext cx="4054566" cy="39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664755"/>
            <a:ext cx="8176683" cy="4351338"/>
          </a:xfrm>
        </p:spPr>
        <p:txBody>
          <a:bodyPr/>
          <a:lstStyle/>
          <a:p>
            <a:r>
              <a:rPr lang="en-US" dirty="0" smtClean="0"/>
              <a:t>Implementations of </a:t>
            </a:r>
            <a:r>
              <a:rPr lang="en-US" dirty="0" smtClean="0"/>
              <a:t>X_ITE and Instant Player are </a:t>
            </a:r>
            <a:r>
              <a:rPr lang="en-US" dirty="0" smtClean="0"/>
              <a:t>both good, but still need animation support.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Other browsers need to implement LocalFog.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13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LocalFog Test Conclusions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354035"/>
              </p:ext>
            </p:extLst>
          </p:nvPr>
        </p:nvGraphicFramePr>
        <p:xfrm>
          <a:off x="488892" y="3205126"/>
          <a:ext cx="8166216" cy="266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190">
                  <a:extLst>
                    <a:ext uri="{9D8B030D-6E8A-4147-A177-3AD203B41FA5}">
                      <a16:colId xmlns:a16="http://schemas.microsoft.com/office/drawing/2014/main" val="950318648"/>
                    </a:ext>
                  </a:extLst>
                </a:gridCol>
                <a:gridCol w="1419918">
                  <a:extLst>
                    <a:ext uri="{9D8B030D-6E8A-4147-A177-3AD203B41FA5}">
                      <a16:colId xmlns:a16="http://schemas.microsoft.com/office/drawing/2014/main" val="201991057"/>
                    </a:ext>
                  </a:extLst>
                </a:gridCol>
                <a:gridCol w="2041554">
                  <a:extLst>
                    <a:ext uri="{9D8B030D-6E8A-4147-A177-3AD203B41FA5}">
                      <a16:colId xmlns:a16="http://schemas.microsoft.com/office/drawing/2014/main" val="1098056960"/>
                    </a:ext>
                  </a:extLst>
                </a:gridCol>
                <a:gridCol w="2041554">
                  <a:extLst>
                    <a:ext uri="{9D8B030D-6E8A-4147-A177-3AD203B41FA5}">
                      <a16:colId xmlns:a16="http://schemas.microsoft.com/office/drawing/2014/main" val="266672726"/>
                    </a:ext>
                  </a:extLst>
                </a:gridCol>
              </a:tblGrid>
              <a:tr h="8115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Fog node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LocalFog node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Transformation </a:t>
                      </a:r>
                      <a:r>
                        <a:rPr lang="en-US" dirty="0" smtClean="0"/>
                        <a:t>of LocalFog node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055062"/>
                  </a:ext>
                </a:extLst>
              </a:tr>
              <a:tr h="463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Firefox + </a:t>
                      </a:r>
                      <a:r>
                        <a:rPr lang="en-US" dirty="0" smtClean="0"/>
                        <a:t>X_ITE Player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Partial</a:t>
                      </a:r>
                      <a:r>
                        <a:rPr lang="en-US" altLang="ko-KR" sz="18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support</a:t>
                      </a:r>
                      <a:endParaRPr lang="en-US" altLang="ko-KR" sz="18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Not supported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132561"/>
                  </a:ext>
                </a:extLst>
              </a:tr>
              <a:tr h="463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Instant</a:t>
                      </a:r>
                      <a:r>
                        <a:rPr lang="en-US" baseline="0" dirty="0" smtClean="0"/>
                        <a:t> Player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OK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Partial</a:t>
                      </a:r>
                      <a:r>
                        <a:rPr lang="en-US" altLang="ko-KR" sz="18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support</a:t>
                      </a:r>
                      <a:endParaRPr lang="en-US" altLang="ko-KR" sz="18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Not supported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21526"/>
                  </a:ext>
                </a:extLst>
              </a:tr>
              <a:tr h="463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Firefox + X3DOM Player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OK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rendering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rendering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35114"/>
                  </a:ext>
                </a:extLst>
              </a:tr>
              <a:tr h="463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Xj3D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OK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Fails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Fails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9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9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318402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Misconception: LocalFog </a:t>
            </a:r>
            <a:r>
              <a:rPr lang="en-US" altLang="ko-KR" dirty="0" smtClean="0"/>
              <a:t>is viewpoint centric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      </a:t>
            </a:r>
            <a:r>
              <a:rPr lang="en-US" altLang="ko-KR" sz="2400" dirty="0" smtClean="0">
                <a:sym typeface="Wingdings" panose="05000000000000000000" pitchFamily="2" charset="2"/>
              </a:rPr>
              <a:t>No. Position of LocalFog can be decided </a:t>
            </a:r>
            <a:r>
              <a:rPr lang="en-US" altLang="ko-KR" sz="2400" dirty="0" smtClean="0">
                <a:sym typeface="Wingdings" panose="05000000000000000000" pitchFamily="2" charset="2"/>
              </a:rPr>
              <a:t>separately</a:t>
            </a: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           from viewpoint.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Actually LocalFog is located in the scene, and not bound.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    </a:t>
            </a:r>
            <a:r>
              <a:rPr lang="en-US" altLang="ko-KR" sz="2400" dirty="0">
                <a:sym typeface="Wingdings" panose="05000000000000000000" pitchFamily="2" charset="2"/>
              </a:rPr>
              <a:t> LocalFog effects occur around the </a:t>
            </a:r>
            <a:r>
              <a:rPr lang="en-US" altLang="ko-KR" sz="2400" dirty="0" smtClean="0">
                <a:sym typeface="Wingdings" panose="05000000000000000000" pitchFamily="2" charset="2"/>
              </a:rPr>
              <a:t>local </a:t>
            </a:r>
            <a:r>
              <a:rPr lang="en-US" altLang="ko-KR" sz="2400" dirty="0" smtClean="0">
                <a:sym typeface="Wingdings" panose="05000000000000000000" pitchFamily="2" charset="2"/>
              </a:rPr>
              <a:t>transformation 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         </a:t>
            </a:r>
            <a:r>
              <a:rPr lang="en-US" altLang="ko-KR" sz="2400" dirty="0" smtClean="0">
                <a:sym typeface="Wingdings" panose="05000000000000000000" pitchFamily="2" charset="2"/>
              </a:rPr>
              <a:t>center</a:t>
            </a:r>
            <a:r>
              <a:rPr lang="en-US" altLang="ko-KR" sz="2400" dirty="0">
                <a:sym typeface="Wingdings" panose="05000000000000000000" pitchFamily="2" charset="2"/>
              </a:rPr>
              <a:t>, rather than bound </a:t>
            </a:r>
            <a:r>
              <a:rPr lang="en-US" altLang="ko-KR" sz="2400" dirty="0" smtClean="0">
                <a:sym typeface="Wingdings" panose="05000000000000000000" pitchFamily="2" charset="2"/>
              </a:rPr>
              <a:t> to </a:t>
            </a:r>
            <a:r>
              <a:rPr lang="en-US" altLang="ko-KR" sz="2400" dirty="0">
                <a:sym typeface="Wingdings" panose="05000000000000000000" pitchFamily="2" charset="2"/>
              </a:rPr>
              <a:t>the viewer. </a:t>
            </a:r>
            <a:r>
              <a:rPr lang="en-US" altLang="ko-KR" sz="2400" dirty="0" smtClean="0">
                <a:sym typeface="Wingdings" panose="05000000000000000000" pitchFamily="2" charset="2"/>
              </a:rPr>
              <a:t>      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             </a:t>
            </a:r>
            <a:r>
              <a:rPr lang="en-US" altLang="ko-KR" sz="1800" dirty="0" smtClean="0">
                <a:sym typeface="Wingdings" panose="05000000000000000000" pitchFamily="2" charset="2"/>
                <a:hlinkClick r:id="rId2"/>
              </a:rPr>
              <a:t>http://www.web3d.org/x3d/tooltips/X3dTooltips.html#LocalFog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2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Common </a:t>
            </a:r>
            <a:r>
              <a:rPr lang="en-US" altLang="ko-KR" dirty="0" smtClean="0"/>
              <a:t>Misconception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3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512113"/>
            <a:ext cx="8384721" cy="4351338"/>
          </a:xfrm>
        </p:spPr>
        <p:txBody>
          <a:bodyPr/>
          <a:lstStyle/>
          <a:p>
            <a:r>
              <a:rPr lang="en-US" dirty="0" smtClean="0"/>
              <a:t>Figure23_2bLinearFogVisibility40.x3d</a:t>
            </a:r>
          </a:p>
          <a:p>
            <a:pPr lvl="1"/>
            <a:r>
              <a:rPr lang="en-US" sz="1400" dirty="0" smtClean="0">
                <a:hlinkClick r:id="rId2"/>
              </a:rPr>
              <a:t>http://www.web3d.org/x3d/content/examples/Vrml2Sourcebook/Chapter23Fog/Figure23_2bLinearFogVisibility40Index.html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 smtClean="0"/>
              <a:t>Example: Fog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3878"/>
          <a:stretch/>
        </p:blipFill>
        <p:spPr>
          <a:xfrm>
            <a:off x="1246684" y="2508068"/>
            <a:ext cx="6329773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13" y="3832335"/>
            <a:ext cx="2692718" cy="295465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463040" y="3161213"/>
            <a:ext cx="2116183" cy="130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734184"/>
            <a:ext cx="7886700" cy="4351338"/>
          </a:xfrm>
        </p:spPr>
        <p:txBody>
          <a:bodyPr/>
          <a:lstStyle/>
          <a:p>
            <a:r>
              <a:rPr lang="en-US" dirty="0" smtClean="0"/>
              <a:t>Let’s change </a:t>
            </a:r>
            <a:r>
              <a:rPr lang="en-US" altLang="ko-KR" dirty="0"/>
              <a:t>slightly </a:t>
            </a:r>
            <a:r>
              <a:rPr lang="en-US" altLang="ko-KR" dirty="0" smtClean="0">
                <a:solidFill>
                  <a:srgbClr val="00B050"/>
                </a:solidFill>
              </a:rPr>
              <a:t>Fog </a:t>
            </a:r>
            <a:r>
              <a:rPr lang="en-US" altLang="ko-KR" dirty="0" smtClean="0"/>
              <a:t>node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/>
              <a:t>into </a:t>
            </a:r>
            <a:r>
              <a:rPr lang="en-US" altLang="ko-KR" dirty="0" smtClean="0">
                <a:solidFill>
                  <a:srgbClr val="00B050"/>
                </a:solidFill>
              </a:rPr>
              <a:t>LocalFog</a:t>
            </a:r>
            <a:r>
              <a:rPr lang="en-US" altLang="ko-KR" dirty="0" smtClean="0"/>
              <a:t> </a:t>
            </a:r>
            <a:r>
              <a:rPr lang="en-US" altLang="ko-KR" dirty="0" smtClean="0"/>
              <a:t>node…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4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LocalFog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90" y="2506869"/>
            <a:ext cx="6181725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711" y="3828893"/>
            <a:ext cx="2692718" cy="29546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63040" y="3161213"/>
            <a:ext cx="25080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5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717824"/>
            <a:ext cx="6464482" cy="1325563"/>
          </a:xfrm>
        </p:spPr>
        <p:txBody>
          <a:bodyPr/>
          <a:lstStyle/>
          <a:p>
            <a:r>
              <a:rPr lang="en-US" dirty="0" smtClean="0"/>
              <a:t>Test Results of X3D </a:t>
            </a:r>
            <a:r>
              <a:rPr lang="en-US" dirty="0" smtClean="0"/>
              <a:t>Viewers </a:t>
            </a:r>
            <a:r>
              <a:rPr lang="en-US" dirty="0" smtClean="0"/>
              <a:t>for LocalFog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703154"/>
              </p:ext>
            </p:extLst>
          </p:nvPr>
        </p:nvGraphicFramePr>
        <p:xfrm>
          <a:off x="628650" y="2486525"/>
          <a:ext cx="7561761" cy="332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0">
                  <a:extLst>
                    <a:ext uri="{9D8B030D-6E8A-4147-A177-3AD203B41FA5}">
                      <a16:colId xmlns:a16="http://schemas.microsoft.com/office/drawing/2014/main" val="950318648"/>
                    </a:ext>
                  </a:extLst>
                </a:gridCol>
                <a:gridCol w="1910624">
                  <a:extLst>
                    <a:ext uri="{9D8B030D-6E8A-4147-A177-3AD203B41FA5}">
                      <a16:colId xmlns:a16="http://schemas.microsoft.com/office/drawing/2014/main" val="201991057"/>
                    </a:ext>
                  </a:extLst>
                </a:gridCol>
                <a:gridCol w="2520587">
                  <a:extLst>
                    <a:ext uri="{9D8B030D-6E8A-4147-A177-3AD203B41FA5}">
                      <a16:colId xmlns:a16="http://schemas.microsoft.com/office/drawing/2014/main" val="1098056960"/>
                    </a:ext>
                  </a:extLst>
                </a:gridCol>
              </a:tblGrid>
              <a:tr h="66528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Fog node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LocalFog </a:t>
                      </a:r>
                      <a:r>
                        <a:rPr lang="en-US" sz="2000" dirty="0" smtClean="0"/>
                        <a:t>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055062"/>
                  </a:ext>
                </a:extLst>
              </a:tr>
              <a:tr h="6652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Firefox + </a:t>
                      </a:r>
                      <a:r>
                        <a:rPr lang="en-US" sz="2000" dirty="0" smtClean="0"/>
                        <a:t>X_ITE Player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Partial</a:t>
                      </a:r>
                      <a:r>
                        <a:rPr lang="en-US" sz="20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support</a:t>
                      </a:r>
                      <a:endParaRPr lang="en-US" sz="20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132561"/>
                  </a:ext>
                </a:extLst>
              </a:tr>
              <a:tr h="6652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Instant</a:t>
                      </a:r>
                      <a:r>
                        <a:rPr lang="en-US" sz="2000" baseline="0" dirty="0" smtClean="0"/>
                        <a:t> Player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/>
                        <a:t>OK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Partial</a:t>
                      </a:r>
                      <a:r>
                        <a:rPr lang="en-US" altLang="ko-KR" sz="20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support</a:t>
                      </a:r>
                      <a:endParaRPr lang="en-US" altLang="ko-KR" sz="20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21526"/>
                  </a:ext>
                </a:extLst>
              </a:tr>
              <a:tr h="6652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Firefox + X3DOM Player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/>
                        <a:t>OK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rendering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35114"/>
                  </a:ext>
                </a:extLst>
              </a:tr>
              <a:tr h="6652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Xj3D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/>
                        <a:t>OK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Fails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9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4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6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+ </a:t>
            </a:r>
            <a:r>
              <a:rPr lang="en-US" dirty="0" smtClean="0"/>
              <a:t>X_ITE Player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0" y="2768929"/>
            <a:ext cx="4071332" cy="2469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13" y="2787221"/>
            <a:ext cx="4057433" cy="2464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8210" y="5925314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&lt;Fog node&gt;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886" y="5924579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&lt;LocalFog node&gt;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628650" y="1734184"/>
            <a:ext cx="7886700" cy="4351338"/>
          </a:xfrm>
        </p:spPr>
        <p:txBody>
          <a:bodyPr/>
          <a:lstStyle/>
          <a:p>
            <a:r>
              <a:rPr lang="en-US" dirty="0" smtClean="0"/>
              <a:t>LocalFog node </a:t>
            </a:r>
            <a:r>
              <a:rPr lang="en-US" dirty="0" smtClean="0"/>
              <a:t>works, </a:t>
            </a:r>
            <a:r>
              <a:rPr lang="en-US" altLang="ko-KR" dirty="0"/>
              <a:t>initially</a:t>
            </a:r>
            <a:r>
              <a:rPr lang="en-US" dirty="0" smtClean="0"/>
              <a:t>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4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7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 Player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6" t="9064"/>
          <a:stretch/>
        </p:blipFill>
        <p:spPr>
          <a:xfrm>
            <a:off x="666206" y="2037806"/>
            <a:ext cx="7849144" cy="3914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210" y="5925314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&lt;Fog node&gt;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4886" y="5924579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&lt;LocalFog node&gt;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628650" y="1734184"/>
            <a:ext cx="7886700" cy="4351338"/>
          </a:xfrm>
        </p:spPr>
        <p:txBody>
          <a:bodyPr/>
          <a:lstStyle/>
          <a:p>
            <a:r>
              <a:rPr lang="en-US" dirty="0" smtClean="0"/>
              <a:t>LocalFog node </a:t>
            </a:r>
            <a:r>
              <a:rPr lang="en-US" dirty="0" smtClean="0"/>
              <a:t>works</a:t>
            </a:r>
            <a:r>
              <a:rPr lang="en-US" altLang="ko-KR" dirty="0" smtClean="0"/>
              <a:t>, initially...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2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8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+ X3DOM Player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70" y="2863086"/>
            <a:ext cx="4034313" cy="2264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41" y="2867126"/>
            <a:ext cx="4014268" cy="22602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8210" y="5925314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&lt;Fog node&gt;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886" y="5924579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&lt;LocalFog node&gt;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628650" y="1734184"/>
            <a:ext cx="7886700" cy="4351338"/>
          </a:xfrm>
        </p:spPr>
        <p:txBody>
          <a:bodyPr/>
          <a:lstStyle/>
          <a:p>
            <a:r>
              <a:rPr lang="en-US" dirty="0" smtClean="0"/>
              <a:t>LocalFog node </a:t>
            </a:r>
            <a:r>
              <a:rPr lang="en-US" dirty="0" smtClean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 smtClean="0"/>
              <a:t>render.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7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7FF6-B97B-4E2D-8712-39758AEED08A}" type="slidenum">
              <a:rPr lang="en-US" smtClean="0"/>
              <a:pPr/>
              <a:t>9</a:t>
            </a:fld>
            <a:r>
              <a:rPr lang="en-US" dirty="0" smtClean="0"/>
              <a:t>/13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Xj3D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1" y="2670048"/>
            <a:ext cx="3590758" cy="2620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89319" y="2593571"/>
            <a:ext cx="2867891" cy="2696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26667" y="3757157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18210" y="5925314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&lt;Fog node&gt;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886" y="5924579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&lt;LocalFog node&gt;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628650" y="1734184"/>
            <a:ext cx="7886700" cy="1120091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 smtClean="0"/>
              <a:t>fails on scene </a:t>
            </a:r>
            <a:r>
              <a:rPr lang="en-US" dirty="0" smtClean="0"/>
              <a:t>having LocalFog node.</a:t>
            </a:r>
          </a:p>
        </p:txBody>
      </p:sp>
    </p:spTree>
    <p:extLst>
      <p:ext uri="{BB962C8B-B14F-4D97-AF65-F5344CB8AC3E}">
        <p14:creationId xmlns:p14="http://schemas.microsoft.com/office/powerpoint/2010/main" val="22890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69636</TotalTime>
  <Words>407</Words>
  <Application>Microsoft Office PowerPoint</Application>
  <PresentationFormat>On-screen Show (4:3)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Theme</vt:lpstr>
      <vt:lpstr>A Study of X3D LocalFog</vt:lpstr>
      <vt:lpstr>Common Misconception</vt:lpstr>
      <vt:lpstr>Base Example: Fog</vt:lpstr>
      <vt:lpstr>LocalFog Example</vt:lpstr>
      <vt:lpstr>Test Results of X3D Viewers for LocalFog</vt:lpstr>
      <vt:lpstr>Firefox + X_ITE Player</vt:lpstr>
      <vt:lpstr>Instant Player</vt:lpstr>
      <vt:lpstr>Firefox + X3DOM Player</vt:lpstr>
      <vt:lpstr>Xj3D</vt:lpstr>
      <vt:lpstr>LocalFogEffectsTest.x3d</vt:lpstr>
      <vt:lpstr>Browser test: Instant Player</vt:lpstr>
      <vt:lpstr>Browser test: Firefox + X_ITE Player</vt:lpstr>
      <vt:lpstr>LocalFog Test Conclusions</vt:lpstr>
    </vt:vector>
  </TitlesOfParts>
  <Company>Naval Postgraduate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visualization for long range radar</dc:title>
  <dc:creator>Windows User</dc:creator>
  <cp:lastModifiedBy>Sungmin Kwon</cp:lastModifiedBy>
  <cp:revision>398</cp:revision>
  <dcterms:created xsi:type="dcterms:W3CDTF">2018-01-09T22:17:12Z</dcterms:created>
  <dcterms:modified xsi:type="dcterms:W3CDTF">2018-07-26T19:30:42Z</dcterms:modified>
</cp:coreProperties>
</file>