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0" r:id="rId3"/>
    <p:sldId id="261" r:id="rId4"/>
    <p:sldId id="262" r:id="rId5"/>
    <p:sldId id="263" r:id="rId6"/>
    <p:sldId id="265" r:id="rId7"/>
    <p:sldId id="272" r:id="rId8"/>
    <p:sldId id="270" r:id="rId9"/>
    <p:sldId id="269" r:id="rId10"/>
    <p:sldId id="273" r:id="rId11"/>
    <p:sldId id="271" r:id="rId12"/>
    <p:sldId id="280" r:id="rId13"/>
    <p:sldId id="266" r:id="rId14"/>
    <p:sldId id="274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9B4A-2F37-4160-90E2-1268AD38807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8AE0-CFED-41E0-AD5D-7589378C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7163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5400" b="1" dirty="0" err="1" smtClean="0"/>
              <a:t>BugFix</a:t>
            </a:r>
            <a:r>
              <a:rPr lang="en-US" sz="5400" b="1" dirty="0" smtClean="0"/>
              <a:t> for </a:t>
            </a:r>
            <a:r>
              <a:rPr lang="en-US" altLang="ko-KR" sz="5400" b="1" dirty="0"/>
              <a:t>Extrusion </a:t>
            </a:r>
            <a:r>
              <a:rPr lang="en-US" altLang="ko-KR" sz="5400" b="1" dirty="0" smtClean="0"/>
              <a:t>Node at</a:t>
            </a:r>
            <a:r>
              <a:rPr lang="en-US" sz="5400" b="1" dirty="0" smtClean="0"/>
              <a:t> Xj3D Viewer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7838"/>
            <a:ext cx="6858000" cy="1655762"/>
          </a:xfrm>
        </p:spPr>
        <p:txBody>
          <a:bodyPr/>
          <a:lstStyle/>
          <a:p>
            <a:r>
              <a:rPr lang="en-US" sz="3600" dirty="0" err="1" smtClean="0"/>
              <a:t>Sungmin</a:t>
            </a:r>
            <a:r>
              <a:rPr lang="en-US" sz="3600" dirty="0" smtClean="0"/>
              <a:t> Kwon</a:t>
            </a:r>
          </a:p>
          <a:p>
            <a:r>
              <a:rPr lang="en-US" dirty="0" smtClean="0"/>
              <a:t>Oct. 31 ~ Nov.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62" y="2666524"/>
            <a:ext cx="845404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Bug #5 – Add normalization of z axis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in case of closed </a:t>
            </a:r>
            <a:r>
              <a:rPr lang="en-US" dirty="0"/>
              <a:t>spine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Solution : </a:t>
            </a:r>
            <a:r>
              <a:rPr lang="en-US" dirty="0" smtClean="0"/>
              <a:t>  add norm(z[0]);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b="1" dirty="0"/>
              <a:t>  OGLExtrusion.java</a:t>
            </a:r>
            <a:br>
              <a:rPr lang="en-US" sz="3600" b="1" dirty="0"/>
            </a:br>
            <a:r>
              <a:rPr lang="en-US" sz="3600" b="1" dirty="0"/>
              <a:t>	      </a:t>
            </a:r>
            <a:r>
              <a:rPr lang="en-US" sz="3600" b="1" dirty="0" err="1"/>
              <a:t>calculateSCP</a:t>
            </a:r>
            <a:r>
              <a:rPr lang="en-US" sz="3600" b="1" dirty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48" t="22479" r="31791" b="12766"/>
          <a:stretch/>
        </p:blipFill>
        <p:spPr>
          <a:xfrm>
            <a:off x="41557" y="1993062"/>
            <a:ext cx="2984269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382" t="22479" r="31801" b="12765"/>
          <a:stretch/>
        </p:blipFill>
        <p:spPr>
          <a:xfrm>
            <a:off x="6115572" y="1993063"/>
            <a:ext cx="2980944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797" y="1372576"/>
            <a:ext cx="2311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Old Xj3D Viewer </a:t>
            </a:r>
            <a:r>
              <a:rPr lang="en-US" altLang="ko-KR" sz="2000" b="1" dirty="0" smtClean="0"/>
              <a:t>2.1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38262" y="1372576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New one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629" t="16960" r="17332" b="5846"/>
          <a:stretch/>
        </p:blipFill>
        <p:spPr>
          <a:xfrm>
            <a:off x="3061938" y="1995055"/>
            <a:ext cx="3017520" cy="36492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5686" y="1372576"/>
            <a:ext cx="15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Instant</a:t>
            </a:r>
            <a:r>
              <a:rPr lang="en-US" sz="2000" b="1" dirty="0" smtClean="0"/>
              <a:t>reality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5706" y="170936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4674" y="361363"/>
            <a:ext cx="2168434" cy="6155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Bug #6</a:t>
            </a:r>
            <a:r>
              <a:rPr lang="en-US" sz="1400" b="1" dirty="0" smtClean="0"/>
              <a:t> – </a:t>
            </a:r>
          </a:p>
          <a:p>
            <a:r>
              <a:rPr lang="en-US" sz="1400" b="1" dirty="0" smtClean="0"/>
              <a:t>Incorrect shading of seam</a:t>
            </a:r>
            <a:endParaRPr lang="en-US" sz="1400" b="1" dirty="0"/>
          </a:p>
        </p:txBody>
      </p:sp>
      <p:sp>
        <p:nvSpPr>
          <p:cNvPr id="4" name="Oval 3"/>
          <p:cNvSpPr/>
          <p:nvPr/>
        </p:nvSpPr>
        <p:spPr>
          <a:xfrm>
            <a:off x="7900442" y="3480063"/>
            <a:ext cx="773295" cy="1340131"/>
          </a:xfrm>
          <a:prstGeom prst="ellipse">
            <a:avLst/>
          </a:prstGeom>
          <a:ln w="34925">
            <a:solidFill>
              <a:srgbClr val="FFC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err="1" smtClean="0"/>
          </a:p>
        </p:txBody>
      </p:sp>
      <p:cxnSp>
        <p:nvCxnSpPr>
          <p:cNvPr id="11" name="Curved Connector 10"/>
          <p:cNvCxnSpPr>
            <a:stCxn id="9" idx="3"/>
            <a:endCxn id="4" idx="0"/>
          </p:cNvCxnSpPr>
          <p:nvPr/>
        </p:nvCxnSpPr>
        <p:spPr>
          <a:xfrm flipH="1">
            <a:off x="8287090" y="669140"/>
            <a:ext cx="256018" cy="2810923"/>
          </a:xfrm>
          <a:prstGeom prst="curvedConnector4">
            <a:avLst>
              <a:gd name="adj1" fmla="val -89291"/>
              <a:gd name="adj2" fmla="val 55475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9" y="2626188"/>
            <a:ext cx="865941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Bug #6 – Combined normal for Closed Spine to avoid incorrect shading of seam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Solution :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Coordinate Index of last cross section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 Coordinate index of 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 cross section when computing combined normals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</a:t>
            </a:r>
            <a:r>
              <a:rPr lang="en-US" sz="3600" b="1" dirty="0" smtClean="0"/>
              <a:t>  OGLExtrusion.java</a:t>
            </a:r>
            <a:br>
              <a:rPr lang="en-US" sz="3600" b="1" dirty="0" smtClean="0"/>
            </a:br>
            <a:r>
              <a:rPr lang="en-US" sz="3600" b="1" dirty="0" smtClean="0"/>
              <a:t>	</a:t>
            </a:r>
            <a:r>
              <a:rPr lang="en-US" sz="3600" b="1" dirty="0"/>
              <a:t>      </a:t>
            </a:r>
            <a:r>
              <a:rPr lang="en-US" sz="3600" b="1" dirty="0" err="1"/>
              <a:t>createIndicesTriangleArray</a:t>
            </a:r>
            <a:r>
              <a:rPr lang="en-US" sz="3600" b="1" dirty="0"/>
              <a:t> </a:t>
            </a:r>
            <a:r>
              <a:rPr lang="en-US" sz="3600" b="1" dirty="0" smtClean="0"/>
              <a:t>()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582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577" t="28811" r="32578" b="22385"/>
          <a:stretch/>
        </p:blipFill>
        <p:spPr>
          <a:xfrm>
            <a:off x="6266329" y="1929651"/>
            <a:ext cx="2608729" cy="2756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94" t="24969" r="20886" b="16708"/>
          <a:stretch/>
        </p:blipFill>
        <p:spPr>
          <a:xfrm>
            <a:off x="3222259" y="1898047"/>
            <a:ext cx="2856141" cy="2819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1320" t="28336" r="31859" b="22384"/>
          <a:stretch/>
        </p:blipFill>
        <p:spPr>
          <a:xfrm>
            <a:off x="277684" y="1916205"/>
            <a:ext cx="2756647" cy="2783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706" y="170936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797" y="1372576"/>
            <a:ext cx="2311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Old Xj3D Viewer </a:t>
            </a:r>
            <a:r>
              <a:rPr lang="en-US" altLang="ko-KR" sz="2000" b="1" dirty="0" smtClean="0"/>
              <a:t>2.1</a:t>
            </a:r>
            <a:endParaRPr lang="en-US" altLang="ko-KR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38262" y="1372576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New one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75686" y="1372576"/>
            <a:ext cx="15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Instant</a:t>
            </a:r>
            <a:r>
              <a:rPr lang="en-US" sz="2000" b="1" dirty="0" smtClean="0"/>
              <a:t>reality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85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2626188"/>
            <a:ext cx="845404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Bug #7 – Shading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Solution : Split Wall Face / Cap Face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from calculating normal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vector average</a:t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</a:t>
            </a:r>
            <a:r>
              <a:rPr lang="en-US" sz="3600" b="1" dirty="0" smtClean="0"/>
              <a:t>  GeometryUtils.java</a:t>
            </a:r>
            <a:br>
              <a:rPr lang="en-US" sz="3600" b="1" dirty="0" smtClean="0"/>
            </a:br>
            <a:r>
              <a:rPr lang="en-US" sz="3600" b="1" dirty="0" smtClean="0"/>
              <a:t>	      </a:t>
            </a:r>
            <a:r>
              <a:rPr lang="en-US" sz="3600" b="1" dirty="0" err="1" smtClean="0"/>
              <a:t>buildConvexPolygons</a:t>
            </a:r>
            <a:r>
              <a:rPr lang="en-US" sz="3600" b="1" dirty="0" smtClean="0"/>
              <a:t>() : </a:t>
            </a:r>
            <a:br>
              <a:rPr lang="en-US" sz="3600" b="1" dirty="0" smtClean="0"/>
            </a:br>
            <a:r>
              <a:rPr lang="en-US" sz="3600" b="1" dirty="0" smtClean="0"/>
              <a:t>	      </a:t>
            </a:r>
            <a:r>
              <a:rPr lang="en-US" sz="3600" b="1" dirty="0" err="1" smtClean="0"/>
              <a:t>buildConcavePolygons</a:t>
            </a:r>
            <a:r>
              <a:rPr lang="en-US" sz="3600" b="1" dirty="0"/>
              <a:t>() : </a:t>
            </a:r>
            <a:br>
              <a:rPr lang="en-US" sz="3600" b="1" dirty="0"/>
            </a:br>
            <a:r>
              <a:rPr lang="en-US" sz="3600" b="1" dirty="0" smtClean="0"/>
              <a:t>	               create and set  </a:t>
            </a:r>
            <a:r>
              <a:rPr lang="en-US" sz="3600" b="1" dirty="0" err="1" smtClean="0"/>
              <a:t>FaceType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	      </a:t>
            </a:r>
            <a:r>
              <a:rPr lang="en-US" sz="3600" b="1" dirty="0" err="1" smtClean="0"/>
              <a:t>generateNormals</a:t>
            </a:r>
            <a:r>
              <a:rPr lang="en-US" sz="3600" b="1" dirty="0" smtClean="0"/>
              <a:t>() : use </a:t>
            </a:r>
            <a:r>
              <a:rPr lang="en-US" sz="3600" b="1" dirty="0" err="1" smtClean="0"/>
              <a:t>FaceType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091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05" y="632743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creaseAngle</a:t>
            </a:r>
            <a:r>
              <a:rPr lang="en-US" dirty="0" smtClean="0"/>
              <a:t> = 0.9 (51.6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42" t="10782" r="13510" b="2725"/>
          <a:stretch/>
        </p:blipFill>
        <p:spPr>
          <a:xfrm>
            <a:off x="450151" y="1537857"/>
            <a:ext cx="2249454" cy="2419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219" t="27059" r="30539" b="27098"/>
          <a:stretch/>
        </p:blipFill>
        <p:spPr>
          <a:xfrm>
            <a:off x="3096311" y="1537857"/>
            <a:ext cx="2641774" cy="2285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1344" y="104838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X_ITE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243" y="1048381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</a:t>
            </a:r>
            <a:r>
              <a:rPr lang="en-US" b="1" dirty="0" smtClean="0"/>
              <a:t>reality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5906" t="20492" r="26572" b="13428"/>
          <a:stretch/>
        </p:blipFill>
        <p:spPr>
          <a:xfrm>
            <a:off x="6134791" y="1537857"/>
            <a:ext cx="2266247" cy="22111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5350" t="20492" r="26461" b="12545"/>
          <a:stretch/>
        </p:blipFill>
        <p:spPr>
          <a:xfrm>
            <a:off x="6011542" y="3906560"/>
            <a:ext cx="2512744" cy="2634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22856" t="27992" r="29193" b="24229"/>
          <a:stretch/>
        </p:blipFill>
        <p:spPr>
          <a:xfrm>
            <a:off x="3077339" y="3943582"/>
            <a:ext cx="2836056" cy="26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6024" t="17428" r="11457" b="1335"/>
          <a:stretch/>
        </p:blipFill>
        <p:spPr>
          <a:xfrm>
            <a:off x="398675" y="4031673"/>
            <a:ext cx="2357088" cy="25462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688" y="263411"/>
            <a:ext cx="346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creaseAngle</a:t>
            </a:r>
            <a:r>
              <a:rPr lang="en-US" dirty="0" smtClean="0"/>
              <a:t> is improperly applied.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29846" y="242643"/>
            <a:ext cx="2313262" cy="6155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Bug #7</a:t>
            </a:r>
            <a:r>
              <a:rPr lang="en-US" sz="1400" b="1" dirty="0" smtClean="0"/>
              <a:t> – </a:t>
            </a:r>
          </a:p>
          <a:p>
            <a:r>
              <a:rPr lang="en-US" sz="1400" b="1" dirty="0" smtClean="0"/>
              <a:t>Incorrect average of </a:t>
            </a:r>
            <a:r>
              <a:rPr lang="en-US" sz="1400" b="1" dirty="0" err="1" smtClean="0"/>
              <a:t>normals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12499" y="1076779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Old Xj3D Viewer </a:t>
            </a:r>
            <a:r>
              <a:rPr lang="en-US" altLang="ko-KR" b="1" dirty="0" smtClean="0"/>
              <a:t>2.1</a:t>
            </a:r>
            <a:endParaRPr lang="en-US" altLang="ko-KR" b="1" dirty="0"/>
          </a:p>
        </p:txBody>
      </p:sp>
      <p:sp>
        <p:nvSpPr>
          <p:cNvPr id="19" name="Oval 18"/>
          <p:cNvSpPr/>
          <p:nvPr/>
        </p:nvSpPr>
        <p:spPr>
          <a:xfrm>
            <a:off x="6884126" y="1973385"/>
            <a:ext cx="692331" cy="952695"/>
          </a:xfrm>
          <a:prstGeom prst="ellipse">
            <a:avLst/>
          </a:prstGeom>
          <a:ln w="34925">
            <a:solidFill>
              <a:srgbClr val="FFC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err="1" smtClean="0"/>
          </a:p>
        </p:txBody>
      </p:sp>
      <p:cxnSp>
        <p:nvCxnSpPr>
          <p:cNvPr id="20" name="Curved Connector 19"/>
          <p:cNvCxnSpPr>
            <a:stCxn id="17" idx="3"/>
            <a:endCxn id="19" idx="6"/>
          </p:cNvCxnSpPr>
          <p:nvPr/>
        </p:nvCxnSpPr>
        <p:spPr>
          <a:xfrm flipH="1">
            <a:off x="7576457" y="550420"/>
            <a:ext cx="966651" cy="1899313"/>
          </a:xfrm>
          <a:prstGeom prst="curvedConnector3">
            <a:avLst>
              <a:gd name="adj1" fmla="val -23649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05" y="632743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creaseAngle</a:t>
            </a:r>
            <a:r>
              <a:rPr lang="en-US" dirty="0" smtClean="0"/>
              <a:t> = 2.7 (154.7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1344" y="104838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X_ITE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243" y="1048381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</a:t>
            </a:r>
            <a:r>
              <a:rPr lang="en-US" b="1" dirty="0" smtClean="0"/>
              <a:t>reality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176" t="28316" r="29676" b="24442"/>
          <a:stretch/>
        </p:blipFill>
        <p:spPr>
          <a:xfrm>
            <a:off x="3032954" y="4006735"/>
            <a:ext cx="2819206" cy="2633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633" t="30576" r="32245" b="27241"/>
          <a:stretch/>
        </p:blipFill>
        <p:spPr>
          <a:xfrm>
            <a:off x="3405439" y="1660127"/>
            <a:ext cx="2174245" cy="2185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181" t="17214" r="11790" b="1547"/>
          <a:stretch/>
        </p:blipFill>
        <p:spPr>
          <a:xfrm>
            <a:off x="392305" y="4006735"/>
            <a:ext cx="2514591" cy="2699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7043" t="23153" r="13495" b="7989"/>
          <a:stretch/>
        </p:blipFill>
        <p:spPr>
          <a:xfrm>
            <a:off x="547641" y="1660129"/>
            <a:ext cx="2298349" cy="21853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5351" t="20638" r="27349" b="12103"/>
          <a:stretch/>
        </p:blipFill>
        <p:spPr>
          <a:xfrm>
            <a:off x="6152204" y="4006735"/>
            <a:ext cx="2508877" cy="2691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27460" t="19609" r="25572" b="22700"/>
          <a:stretch/>
        </p:blipFill>
        <p:spPr>
          <a:xfrm>
            <a:off x="6248887" y="1679918"/>
            <a:ext cx="2315510" cy="21458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688" y="263411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Exaggerating the issue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29846" y="242643"/>
            <a:ext cx="2313262" cy="6155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Bug #7</a:t>
            </a:r>
            <a:r>
              <a:rPr lang="en-US" sz="1400" b="1" dirty="0" smtClean="0"/>
              <a:t> – </a:t>
            </a:r>
          </a:p>
          <a:p>
            <a:r>
              <a:rPr lang="en-US" sz="1400" b="1" dirty="0" smtClean="0"/>
              <a:t>Incorrect average of </a:t>
            </a:r>
            <a:r>
              <a:rPr lang="en-US" sz="1400" b="1" dirty="0" err="1" smtClean="0"/>
              <a:t>normals</a:t>
            </a:r>
            <a:endParaRPr lang="en-US" sz="1400" b="1" dirty="0"/>
          </a:p>
        </p:txBody>
      </p:sp>
      <p:cxnSp>
        <p:nvCxnSpPr>
          <p:cNvPr id="14" name="Curved Connector 13"/>
          <p:cNvCxnSpPr>
            <a:stCxn id="13" idx="3"/>
            <a:endCxn id="20" idx="6"/>
          </p:cNvCxnSpPr>
          <p:nvPr/>
        </p:nvCxnSpPr>
        <p:spPr>
          <a:xfrm flipH="1">
            <a:off x="7831728" y="550420"/>
            <a:ext cx="711380" cy="4289848"/>
          </a:xfrm>
          <a:prstGeom prst="curvedConnector3">
            <a:avLst>
              <a:gd name="adj1" fmla="val -32135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0877" y="1076779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Old Xj3D Viewer </a:t>
            </a:r>
            <a:r>
              <a:rPr lang="en-US" altLang="ko-KR" b="1" dirty="0" smtClean="0"/>
              <a:t>2.1</a:t>
            </a:r>
            <a:endParaRPr lang="en-US" altLang="ko-KR" b="1" dirty="0"/>
          </a:p>
        </p:txBody>
      </p:sp>
      <p:sp>
        <p:nvSpPr>
          <p:cNvPr id="19" name="Oval 18"/>
          <p:cNvSpPr/>
          <p:nvPr/>
        </p:nvSpPr>
        <p:spPr>
          <a:xfrm>
            <a:off x="6862837" y="1679918"/>
            <a:ext cx="850918" cy="587915"/>
          </a:xfrm>
          <a:prstGeom prst="ellipse">
            <a:avLst/>
          </a:prstGeom>
          <a:ln w="34925">
            <a:solidFill>
              <a:srgbClr val="FFC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err="1" smtClean="0"/>
          </a:p>
        </p:txBody>
      </p:sp>
      <p:sp>
        <p:nvSpPr>
          <p:cNvPr id="20" name="Oval 19"/>
          <p:cNvSpPr/>
          <p:nvPr/>
        </p:nvSpPr>
        <p:spPr>
          <a:xfrm rot="296864">
            <a:off x="7294403" y="4129168"/>
            <a:ext cx="538328" cy="1375770"/>
          </a:xfrm>
          <a:prstGeom prst="ellipse">
            <a:avLst/>
          </a:prstGeom>
          <a:ln w="34925">
            <a:solidFill>
              <a:srgbClr val="FFC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err="1" smtClean="0"/>
          </a:p>
        </p:txBody>
      </p:sp>
      <p:cxnSp>
        <p:nvCxnSpPr>
          <p:cNvPr id="21" name="Curved Connector 20"/>
          <p:cNvCxnSpPr>
            <a:stCxn id="13" idx="3"/>
            <a:endCxn id="19" idx="6"/>
          </p:cNvCxnSpPr>
          <p:nvPr/>
        </p:nvCxnSpPr>
        <p:spPr>
          <a:xfrm flipH="1">
            <a:off x="7713755" y="550420"/>
            <a:ext cx="829353" cy="1423456"/>
          </a:xfrm>
          <a:prstGeom prst="curvedConnector3">
            <a:avLst>
              <a:gd name="adj1" fmla="val -27564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4570" y="1101922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creaseAngle</a:t>
            </a:r>
            <a:r>
              <a:rPr lang="en-US" dirty="0" smtClean="0"/>
              <a:t> = 2.7 (154.7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8500" y="827431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Xj3D Viewer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688" y="263411"/>
            <a:ext cx="850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Correction : Make end-cap edges always sharp rendered.  TODO : Check specs.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63170" y="1112991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creaseAngle</a:t>
            </a:r>
            <a:r>
              <a:rPr lang="en-US" dirty="0" smtClean="0"/>
              <a:t> = 0.9 (154.7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8200" y="1108349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creaseAngle</a:t>
            </a:r>
            <a:r>
              <a:rPr lang="en-US" dirty="0" smtClean="0"/>
              <a:t> = 0.1 (5.7 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572" t="25716" r="25572" b="25716"/>
          <a:stretch/>
        </p:blipFill>
        <p:spPr>
          <a:xfrm>
            <a:off x="6138045" y="1573764"/>
            <a:ext cx="2926142" cy="2194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572" t="17621" r="25572" b="33811"/>
          <a:stretch/>
        </p:blipFill>
        <p:spPr>
          <a:xfrm>
            <a:off x="6138047" y="3921823"/>
            <a:ext cx="2926142" cy="2194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5572" t="17621" r="25572" b="33811"/>
          <a:stretch/>
        </p:blipFill>
        <p:spPr>
          <a:xfrm>
            <a:off x="87150" y="3921823"/>
            <a:ext cx="2926142" cy="2194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5572" t="25716" r="25572" b="25716"/>
          <a:stretch/>
        </p:blipFill>
        <p:spPr>
          <a:xfrm>
            <a:off x="80875" y="1573933"/>
            <a:ext cx="2926142" cy="21946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5572" t="25716" r="25572" b="25716"/>
          <a:stretch/>
        </p:blipFill>
        <p:spPr>
          <a:xfrm>
            <a:off x="3113048" y="1567353"/>
            <a:ext cx="2926142" cy="21946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25572" t="17622" r="25572" b="33811"/>
          <a:stretch/>
        </p:blipFill>
        <p:spPr>
          <a:xfrm>
            <a:off x="3117315" y="3921654"/>
            <a:ext cx="2926142" cy="2194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66344" y="848486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Xj3D Viewer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56548" y="861996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Xj3D Viewer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23" y="81748"/>
            <a:ext cx="2933959" cy="2543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272" y="472241"/>
            <a:ext cx="58025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Break </a:t>
            </a:r>
            <a:r>
              <a:rPr lang="en-US" dirty="0"/>
              <a:t>down TRANSFORM </a:t>
            </a:r>
            <a:r>
              <a:rPr lang="en-US" dirty="0" smtClean="0"/>
              <a:t>matrix defined in </a:t>
            </a:r>
            <a:r>
              <a:rPr lang="en-US" altLang="ko-KR" dirty="0" err="1"/>
              <a:t>calculateSCP</a:t>
            </a:r>
            <a:r>
              <a:rPr lang="en-US" altLang="ko-KR" dirty="0" smtClean="0"/>
              <a:t>()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6243" y="1177853"/>
                <a:ext cx="9323001" cy="2958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</m:e>
                        </m:eqArr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eqArr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700" dirty="0" smtClean="0"/>
              </a:p>
              <a:p>
                <a:endParaRPr lang="en-US" sz="17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7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7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7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pt-BR" sz="17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𝐶𝑜𝑟𝑟𝑒</m:t>
                            </m:r>
                            <m:r>
                              <a:rPr lang="en-US" sz="17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17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𝑡𝑖𝑜𝑛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𝑅𝑜𝑡𝑎𝑡</m:t>
                            </m:r>
                          </m:e>
                          <m:e>
                            <m:r>
                              <a:rPr lang="en-US" sz="17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pt-BR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𝑜𝑟𝑖𝑒</m:t>
                            </m:r>
                            <m:r>
                              <a:rPr lang="en-US" sz="17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17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pt-BR" sz="17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43" y="1177853"/>
                <a:ext cx="9323001" cy="2958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9" idx="0"/>
            <a:endCxn id="12" idx="1"/>
          </p:cNvCxnSpPr>
          <p:nvPr/>
        </p:nvCxnSpPr>
        <p:spPr>
          <a:xfrm rot="5400000" flipH="1" flipV="1">
            <a:off x="7458703" y="1636993"/>
            <a:ext cx="1342301" cy="1187232"/>
          </a:xfrm>
          <a:prstGeom prst="curvedConnector3">
            <a:avLst>
              <a:gd name="adj1" fmla="val 117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13377" y="2901759"/>
            <a:ext cx="45719" cy="5575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err="1" smtClean="0"/>
          </a:p>
        </p:txBody>
      </p:sp>
      <p:cxnSp>
        <p:nvCxnSpPr>
          <p:cNvPr id="10" name="Curved Connector 9"/>
          <p:cNvCxnSpPr>
            <a:stCxn id="11" idx="6"/>
            <a:endCxn id="13" idx="2"/>
          </p:cNvCxnSpPr>
          <p:nvPr/>
        </p:nvCxnSpPr>
        <p:spPr>
          <a:xfrm flipV="1">
            <a:off x="7719463" y="2344886"/>
            <a:ext cx="56888" cy="1280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73744" y="3597704"/>
            <a:ext cx="45719" cy="5575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8716774" y="1551293"/>
            <a:ext cx="45719" cy="5575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Oval 12"/>
          <p:cNvSpPr/>
          <p:nvPr/>
        </p:nvSpPr>
        <p:spPr>
          <a:xfrm>
            <a:off x="7776351" y="2317008"/>
            <a:ext cx="45719" cy="5575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2159316" y="2830782"/>
            <a:ext cx="732095" cy="947288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4084631" y="3814880"/>
            <a:ext cx="360217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Defined at SCP domain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3731" y="3828760"/>
            <a:ext cx="2230444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Convert (SCP points) to 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smtClean="0"/>
              <a:t>      Local Extrusion domain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4973" y="3818693"/>
            <a:ext cx="105886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Defined at Local Extrusion domain.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1082" y="5228442"/>
            <a:ext cx="88027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Old Xj3D Viewer 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61082" y="5526456"/>
                <a:ext cx="8802760" cy="1012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pt-B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𝑍𝑎𝑥𝑖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pt-B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𝐶𝑜𝑟𝑟𝑒𝑐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𝑡𝑖𝑜𝑛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𝑅𝑜𝑡𝑎𝑡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pt-B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𝑜𝑟𝑖𝑒𝑛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𝑡𝑎𝑡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𝑣𝑓𝐶𝑟𝑜𝑠𝑠𝑆𝑒𝑐𝑡𝑖𝑜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𝑠𝑝𝑖𝑛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82" y="5526456"/>
                <a:ext cx="8802760" cy="1012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 rot="21003520">
            <a:off x="1629426" y="5024927"/>
            <a:ext cx="1617751" cy="4693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Bug #2</a:t>
            </a:r>
            <a:r>
              <a:rPr lang="en-US" sz="1050" b="1" dirty="0" smtClean="0"/>
              <a:t> – </a:t>
            </a:r>
          </a:p>
          <a:p>
            <a:r>
              <a:rPr lang="en-US" sz="1050" b="1" dirty="0" smtClean="0"/>
              <a:t>Incorrect Matrix Ordering</a:t>
            </a:r>
            <a:endParaRPr lang="en-US" sz="1050" b="1" dirty="0"/>
          </a:p>
        </p:txBody>
      </p:sp>
      <p:sp>
        <p:nvSpPr>
          <p:cNvPr id="24" name="TextBox 23"/>
          <p:cNvSpPr txBox="1"/>
          <p:nvPr/>
        </p:nvSpPr>
        <p:spPr>
          <a:xfrm rot="21003520">
            <a:off x="5089010" y="2293958"/>
            <a:ext cx="1849794" cy="4693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Bug #3</a:t>
            </a:r>
            <a:r>
              <a:rPr lang="en-US" sz="1050" b="1" dirty="0" smtClean="0"/>
              <a:t> – </a:t>
            </a:r>
          </a:p>
          <a:p>
            <a:r>
              <a:rPr lang="en-US" sz="1050" b="1" dirty="0" smtClean="0"/>
              <a:t>Incorrect Matrix Initialization</a:t>
            </a:r>
            <a:endParaRPr lang="en-US" sz="1050" b="1" dirty="0"/>
          </a:p>
        </p:txBody>
      </p:sp>
      <p:sp>
        <p:nvSpPr>
          <p:cNvPr id="25" name="TextBox 24"/>
          <p:cNvSpPr txBox="1"/>
          <p:nvPr/>
        </p:nvSpPr>
        <p:spPr>
          <a:xfrm rot="21003520">
            <a:off x="4400651" y="4950169"/>
            <a:ext cx="1455480" cy="4693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Bug #4</a:t>
            </a:r>
            <a:r>
              <a:rPr lang="en-US" sz="1050" b="1" dirty="0" smtClean="0"/>
              <a:t> – </a:t>
            </a:r>
          </a:p>
          <a:p>
            <a:r>
              <a:rPr lang="en-US" sz="1050" b="1" dirty="0" smtClean="0"/>
              <a:t>Not sure of this matrix</a:t>
            </a:r>
            <a:endParaRPr lang="en-US" sz="1050" b="1" dirty="0"/>
          </a:p>
        </p:txBody>
      </p:sp>
      <p:sp>
        <p:nvSpPr>
          <p:cNvPr id="27" name="TextBox 26"/>
          <p:cNvSpPr txBox="1"/>
          <p:nvPr/>
        </p:nvSpPr>
        <p:spPr>
          <a:xfrm rot="21141628">
            <a:off x="2421092" y="2251806"/>
            <a:ext cx="2473084" cy="4770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Bug #5</a:t>
            </a:r>
            <a:r>
              <a:rPr lang="en-US" sz="1050" b="1" dirty="0" smtClean="0"/>
              <a:t> – </a:t>
            </a:r>
          </a:p>
          <a:p>
            <a:r>
              <a:rPr lang="en-US" sz="1050" b="1" dirty="0" smtClean="0"/>
              <a:t>Missing Normalization of Zaxis in a case</a:t>
            </a:r>
            <a:endParaRPr lang="en-US" sz="1050" b="1" dirty="0"/>
          </a:p>
        </p:txBody>
      </p:sp>
      <p:sp>
        <p:nvSpPr>
          <p:cNvPr id="26" name="TextBox 25"/>
          <p:cNvSpPr txBox="1"/>
          <p:nvPr/>
        </p:nvSpPr>
        <p:spPr>
          <a:xfrm rot="20359209">
            <a:off x="7246743" y="353502"/>
            <a:ext cx="1713965" cy="4770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Bug #1</a:t>
            </a:r>
            <a:r>
              <a:rPr lang="en-US" sz="1050" b="1" dirty="0" smtClean="0"/>
              <a:t> – </a:t>
            </a:r>
          </a:p>
          <a:p>
            <a:r>
              <a:rPr lang="en-US" sz="1050" b="1" dirty="0" smtClean="0"/>
              <a:t>Incorrect definition of Zaxis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758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30" t="27785" r="9695" b="33181"/>
          <a:stretch/>
        </p:blipFill>
        <p:spPr>
          <a:xfrm>
            <a:off x="2717741" y="4581630"/>
            <a:ext cx="6024880" cy="220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694" t="20134" r="9694" b="28667"/>
          <a:stretch/>
        </p:blipFill>
        <p:spPr>
          <a:xfrm>
            <a:off x="2707581" y="107831"/>
            <a:ext cx="6035040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592" t="20135" r="9592" b="28667"/>
          <a:stretch/>
        </p:blipFill>
        <p:spPr>
          <a:xfrm>
            <a:off x="2707582" y="2335642"/>
            <a:ext cx="6035040" cy="219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7581" y="107831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Old Xj3D Viewer 2.1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7581" y="457331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7581" y="2335642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Instant</a:t>
            </a:r>
            <a:r>
              <a:rPr lang="en-US" b="1" dirty="0" smtClean="0">
                <a:solidFill>
                  <a:schemeClr val="bg1"/>
                </a:solidFill>
              </a:rPr>
              <a:t>reality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1" y="107831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#1~#3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9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465" b="16935"/>
          <a:stretch/>
        </p:blipFill>
        <p:spPr>
          <a:xfrm>
            <a:off x="2356904" y="52934"/>
            <a:ext cx="6737985" cy="2221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468" b="16931"/>
          <a:stretch/>
        </p:blipFill>
        <p:spPr>
          <a:xfrm>
            <a:off x="2346902" y="2309840"/>
            <a:ext cx="6720840" cy="2222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7157" y="457331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8938" y="2335642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Instant</a:t>
            </a:r>
            <a:r>
              <a:rPr lang="en-US" b="1" dirty="0" smtClean="0">
                <a:solidFill>
                  <a:schemeClr val="bg1"/>
                </a:solidFill>
              </a:rPr>
              <a:t>reality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5730" b="20914"/>
          <a:stretch/>
        </p:blipFill>
        <p:spPr>
          <a:xfrm>
            <a:off x="2346902" y="4573317"/>
            <a:ext cx="6720840" cy="2204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41" y="107831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#1~#3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67943" y="107831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Old Xj3D Viewer 2.1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007" y="457331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07" t="36906" r="33003" b="13337"/>
          <a:stretch/>
        </p:blipFill>
        <p:spPr>
          <a:xfrm>
            <a:off x="4633308" y="3559922"/>
            <a:ext cx="4330690" cy="2669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030" t="26534" r="32901" b="5201"/>
          <a:stretch/>
        </p:blipFill>
        <p:spPr>
          <a:xfrm>
            <a:off x="177687" y="722569"/>
            <a:ext cx="4343421" cy="2779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916" t="32933" r="32856" b="5200"/>
          <a:stretch/>
        </p:blipFill>
        <p:spPr>
          <a:xfrm>
            <a:off x="4633308" y="980263"/>
            <a:ext cx="4343649" cy="2519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3308" y="574858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3308" y="3078041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Instant</a:t>
            </a:r>
            <a:r>
              <a:rPr lang="en-US" b="1" dirty="0" smtClean="0">
                <a:solidFill>
                  <a:schemeClr val="bg1"/>
                </a:solidFill>
              </a:rPr>
              <a:t>reality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41" y="107831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#1~#3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7687" y="3124130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Old Xj3D Viewer 2.1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164" t="17661" r="35763" b="8060"/>
          <a:stretch/>
        </p:blipFill>
        <p:spPr>
          <a:xfrm>
            <a:off x="6090961" y="935694"/>
            <a:ext cx="2568946" cy="5128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733" r="34733"/>
          <a:stretch/>
        </p:blipFill>
        <p:spPr>
          <a:xfrm>
            <a:off x="398530" y="895353"/>
            <a:ext cx="2743169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4694" r="34694"/>
          <a:stretch/>
        </p:blipFill>
        <p:spPr>
          <a:xfrm>
            <a:off x="3204400" y="895353"/>
            <a:ext cx="2743178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0961" y="93569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4400" y="895353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Instant</a:t>
            </a:r>
            <a:r>
              <a:rPr lang="en-US" b="1" dirty="0" smtClean="0">
                <a:solidFill>
                  <a:schemeClr val="bg1"/>
                </a:solidFill>
              </a:rPr>
              <a:t>reality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41" y="107831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#1~#3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8530" y="896505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Old Xj3D Viewer 2.1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56" y="262618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BugFix</a:t>
            </a:r>
            <a:r>
              <a:rPr lang="en-US" dirty="0" smtClean="0"/>
              <a:t> #4 – Remove prior partial incomplete </a:t>
            </a:r>
            <a:r>
              <a:rPr lang="en-US" dirty="0" err="1" smtClean="0"/>
              <a:t>bugfix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createCorrectionRotations</a:t>
            </a:r>
            <a:r>
              <a:rPr lang="en-US" dirty="0" smtClean="0"/>
              <a:t>(z)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Method remains in place but is now ignored and deprecated.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69" t="24098" r="33511" b="7910"/>
          <a:stretch/>
        </p:blipFill>
        <p:spPr>
          <a:xfrm>
            <a:off x="6261284" y="2272274"/>
            <a:ext cx="2651760" cy="384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069" t="24098" r="33511" b="7909"/>
          <a:stretch/>
        </p:blipFill>
        <p:spPr>
          <a:xfrm>
            <a:off x="210111" y="2272274"/>
            <a:ext cx="2651760" cy="3840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2123" y="6103376"/>
            <a:ext cx="592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Figure15.11ExtrudedPlaygroundSlideWithAxes.x3d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474" y="1003036"/>
            <a:ext cx="2883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Old Xj3D Viewer 2.1</a:t>
            </a:r>
          </a:p>
          <a:p>
            <a:pPr algn="ctr"/>
            <a:r>
              <a:rPr lang="en-US" dirty="0" smtClean="0"/>
              <a:t>With </a:t>
            </a:r>
          </a:p>
          <a:p>
            <a:pPr algn="ctr"/>
            <a:r>
              <a:rPr lang="en-US" dirty="0" err="1" smtClean="0"/>
              <a:t>createCorrectionRotations</a:t>
            </a:r>
            <a:r>
              <a:rPr lang="en-US" dirty="0" smtClean="0"/>
              <a:t>(z)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3653" y="976491"/>
            <a:ext cx="2883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New one</a:t>
            </a:r>
          </a:p>
          <a:p>
            <a:pPr algn="ctr"/>
            <a:r>
              <a:rPr lang="en-US" altLang="ko-KR" dirty="0"/>
              <a:t>Without prior </a:t>
            </a:r>
            <a:r>
              <a:rPr lang="en-US" altLang="ko-KR" dirty="0" err="1"/>
              <a:t>bugfix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createCorrectionRotations</a:t>
            </a:r>
            <a:r>
              <a:rPr lang="en-US" dirty="0" smtClean="0"/>
              <a:t>(z)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675" t="23888" r="13920" b="676"/>
          <a:stretch/>
        </p:blipFill>
        <p:spPr>
          <a:xfrm>
            <a:off x="2915659" y="2506253"/>
            <a:ext cx="3291840" cy="3566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74617" y="979363"/>
            <a:ext cx="15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Instant</a:t>
            </a:r>
            <a:r>
              <a:rPr lang="en-US" sz="2000" b="1" dirty="0" smtClean="0"/>
              <a:t>reality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5706" y="170936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30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70" t="24099" r="33512" b="7910"/>
          <a:stretch/>
        </p:blipFill>
        <p:spPr>
          <a:xfrm>
            <a:off x="211825" y="2272272"/>
            <a:ext cx="2651760" cy="3840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069" t="24098" r="33511" b="7909"/>
          <a:stretch/>
        </p:blipFill>
        <p:spPr>
          <a:xfrm>
            <a:off x="6255904" y="2272272"/>
            <a:ext cx="2651760" cy="384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673" t="23888" r="13919" b="676"/>
          <a:stretch/>
        </p:blipFill>
        <p:spPr>
          <a:xfrm>
            <a:off x="2916122" y="2501849"/>
            <a:ext cx="3291840" cy="3566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72175" y="6104988"/>
            <a:ext cx="6275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Figure15.11ExtrudedPlaygroundSlide</a:t>
            </a:r>
            <a:r>
              <a:rPr lang="en-US" b="1" dirty="0">
                <a:solidFill>
                  <a:srgbClr val="FF0000"/>
                </a:solidFill>
              </a:rPr>
              <a:t>Simple</a:t>
            </a:r>
            <a:r>
              <a:rPr lang="en-US" dirty="0"/>
              <a:t>WithAxes.x3d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3942" y="989750"/>
            <a:ext cx="35580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Old Xj3D Viewer 2.1</a:t>
            </a:r>
          </a:p>
          <a:p>
            <a:pPr algn="ctr"/>
            <a:r>
              <a:rPr lang="en-US" dirty="0" smtClean="0"/>
              <a:t>With </a:t>
            </a:r>
          </a:p>
          <a:p>
            <a:pPr algn="ctr"/>
            <a:r>
              <a:rPr lang="en-US" dirty="0" err="1" smtClean="0"/>
              <a:t>createCorrectionRotations</a:t>
            </a:r>
            <a:r>
              <a:rPr lang="en-US" dirty="0" smtClean="0"/>
              <a:t>(z)</a:t>
            </a:r>
          </a:p>
          <a:p>
            <a:pPr algn="ctr"/>
            <a:r>
              <a:rPr lang="en-US" dirty="0" smtClean="0"/>
              <a:t>But fixed only incorrect initialization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5706" y="170936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</a:t>
            </a:r>
            <a:r>
              <a:rPr lang="en-US" dirty="0" err="1" smtClean="0"/>
              <a:t>BugFix</a:t>
            </a:r>
            <a:r>
              <a:rPr lang="en-US" dirty="0" smtClean="0"/>
              <a:t> #4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23653" y="976491"/>
            <a:ext cx="2883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New one</a:t>
            </a:r>
          </a:p>
          <a:p>
            <a:pPr algn="ctr"/>
            <a:r>
              <a:rPr lang="en-US" altLang="ko-KR" dirty="0"/>
              <a:t>Without prior </a:t>
            </a:r>
            <a:r>
              <a:rPr lang="en-US" altLang="ko-KR" dirty="0" err="1"/>
              <a:t>bugfix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createCorrectionRotations</a:t>
            </a:r>
            <a:r>
              <a:rPr lang="en-US" dirty="0" smtClean="0"/>
              <a:t>(z)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74617" y="979363"/>
            <a:ext cx="15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Instant</a:t>
            </a:r>
            <a:r>
              <a:rPr lang="en-US" sz="2000" b="1" dirty="0" smtClean="0"/>
              <a:t>reality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48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none">
        <a:spAutoFit/>
      </a:bodyPr>
      <a:lstStyle>
        <a:defPPr>
          <a:defRPr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358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Wingdings</vt:lpstr>
      <vt:lpstr>Office Theme</vt:lpstr>
      <vt:lpstr>BugFix for Extrusion Node at Xj3D Viewer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BugFix #4 – Remove prior partial incomplete bugfix :                createCorrectionRotations(z)     Method remains in place but is now ignored and deprecated.</vt:lpstr>
      <vt:lpstr>PowerPoint Presentation</vt:lpstr>
      <vt:lpstr>PowerPoint Presentation</vt:lpstr>
      <vt:lpstr>Bug #5 – Add normalization of z axis                   in case of closed spine    Solution :   add norm(z[0]);         OGLExtrusion.java        calculateSCP ()</vt:lpstr>
      <vt:lpstr>PowerPoint Presentation</vt:lpstr>
      <vt:lpstr>Bug #6 – Combined normal for Closed Spine to avoid incorrect shading of seam    Solution :     Coordinate Index of last cross section     Coordinate index of 1st cross section when computing combined normals         OGLExtrusion.java        createIndicesTriangleArray ()</vt:lpstr>
      <vt:lpstr>PowerPoint Presentation</vt:lpstr>
      <vt:lpstr>Bug #7 – Shading 2    Solution : Split Wall Face / Cap Face                     from calculating normal                     vector average         GeometryUtils.java        buildConvexPolygons() :         buildConcavePolygons() :                  create and set  FaceType        generateNormals() : use FaceType</vt:lpstr>
      <vt:lpstr>PowerPoint Presentation</vt:lpstr>
      <vt:lpstr>PowerPoint Presentation</vt:lpstr>
      <vt:lpstr>PowerPoint Presentation</vt:lpstr>
    </vt:vector>
  </TitlesOfParts>
  <Company>Naval Postgraduate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Don Brutzman</cp:lastModifiedBy>
  <cp:revision>116</cp:revision>
  <dcterms:created xsi:type="dcterms:W3CDTF">2017-10-31T21:46:10Z</dcterms:created>
  <dcterms:modified xsi:type="dcterms:W3CDTF">2017-11-17T03:28:06Z</dcterms:modified>
</cp:coreProperties>
</file>