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327" r:id="rId4"/>
    <p:sldId id="310" r:id="rId5"/>
    <p:sldId id="321" r:id="rId6"/>
    <p:sldId id="307" r:id="rId7"/>
    <p:sldId id="333" r:id="rId8"/>
    <p:sldId id="334" r:id="rId9"/>
    <p:sldId id="331" r:id="rId10"/>
    <p:sldId id="332" r:id="rId11"/>
    <p:sldId id="330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2" autoAdjust="0"/>
  </p:normalViewPr>
  <p:slideViewPr>
    <p:cSldViewPr>
      <p:cViewPr varScale="1">
        <p:scale>
          <a:sx n="88" d="100"/>
          <a:sy n="88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4BAA69-C109-4DDF-8AD4-2819157BB32B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E24C8A6-8403-4C51-AE13-C3766B9C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C5A1A05-2309-4001-8DF3-A4653D9A70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9450E49-3393-4BA2-924D-D53B86ADE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0E49-3393-4BA2-924D-D53B86ADE1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0E49-3393-4BA2-924D-D53B86ADE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46E80-8D4B-4BB5-96D6-EFA06AF3BDAE}" type="datetime1">
              <a:rPr lang="en-US" smtClean="0"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A3FCB-29FF-46E4-A2F2-1EE742AD2979}" type="datetime1">
              <a:rPr lang="en-US" smtClean="0"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B634E-3CC2-46DC-B584-396ADB4C276B}" type="datetime1">
              <a:rPr lang="en-US" smtClean="0"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C1150-51B5-4168-A0CA-1AA142D40AFD}" type="datetime1">
              <a:rPr lang="en-US" smtClean="0"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The Naval Postgraduate School's MOVES Institu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05550"/>
            <a:ext cx="33051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E30B9-1E59-4504-9B92-E193E840340B}" type="datetime1">
              <a:rPr lang="en-US" smtClean="0"/>
              <a:t>6/17/2015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9DD36-FE10-42DD-8C1B-62D9C83651F0}" type="datetime1">
              <a:rPr lang="en-US" smtClean="0"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4F5D4-8B91-47B9-B64B-C78A0402E83B}" type="datetime1">
              <a:rPr lang="en-US" smtClean="0"/>
              <a:t>6/17/2015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F6D86-CEDF-44CB-9F62-BC3FE44674D6}" type="datetime1">
              <a:rPr lang="en-US" smtClean="0"/>
              <a:t>6/17/2015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8E5E4-B12D-4128-9EFC-9154D4BD46DF}" type="datetime1">
              <a:rPr lang="en-US" smtClean="0"/>
              <a:t>6/17/2015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AE406-9B06-4AE8-AAF5-4AC483DCA64E}" type="datetime1">
              <a:rPr lang="en-US" smtClean="0"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75F0B-91F0-4510-A6CC-C515D3E8058D}" type="datetime1">
              <a:rPr lang="en-US" smtClean="0"/>
              <a:t>6/17/2015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nps_ppt_sl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A1E87471-71AB-4885-BA0D-5FE5DE6F845F}" type="datetime1">
              <a:rPr lang="en-US" smtClean="0"/>
              <a:t>6/17/2015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055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0783BA41-0577-470C-8FF2-4AFE153585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ＭＳ Ｐゴシック" pitchFamily="28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nps_ppt_mas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3923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ＭＳ Ｐゴシック" pitchFamily="28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  <a:cs typeface="ＭＳ Ｐゴシック" pitchFamily="28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28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 pitchFamily="2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3D%20Objs/PhasedArrayBeam.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3D%20Objs/PhasedArrayBeamExample.x3d" TargetMode="External"/><Relationship Id="rId7" Type="http://schemas.openxmlformats.org/officeDocument/2006/relationships/hyperlink" Target="3D%20Objs/PhasedArrayBeamExample1.wrl" TargetMode="External"/><Relationship Id="rId2" Type="http://schemas.openxmlformats.org/officeDocument/2006/relationships/hyperlink" Target="3D%20Objs/PhasedArrayBeam.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3D%20Objs/PhasedArrayBeamExample.xhtml" TargetMode="External"/><Relationship Id="rId4" Type="http://schemas.openxmlformats.org/officeDocument/2006/relationships/hyperlink" Target="3D%20Objs/PhasedArrayBeamExample.wrl" TargetMode="External"/><Relationship Id="rId9" Type="http://schemas.openxmlformats.org/officeDocument/2006/relationships/hyperlink" Target="http://x3dgraphics.com/examples/X3dForAdvancedModeling/Matla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hyperlink" Target="BouncingBoxEx/BouncingBoxLooping.sl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localhost:8123/" TargetMode="External"/><Relationship Id="rId4" Type="http://schemas.openxmlformats.org/officeDocument/2006/relationships/hyperlink" Target="BouncingBoxEx/BouncingBoxNoAttenuation.sl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01775"/>
            <a:ext cx="8566728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Matlab and Simulink Creation and Animation of </a:t>
            </a:r>
            <a:r>
              <a:rPr lang="en-US" dirty="0" smtClean="0">
                <a:solidFill>
                  <a:schemeClr val="tx1"/>
                </a:solidFill>
              </a:rPr>
              <a:t>X3D Graphics in </a:t>
            </a:r>
            <a:r>
              <a:rPr lang="en-US" dirty="0">
                <a:solidFill>
                  <a:schemeClr val="tx1"/>
                </a:solidFill>
              </a:rPr>
              <a:t>Web-Based Simulation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3800"/>
            <a:ext cx="6400800" cy="1905000"/>
          </a:xfrm>
        </p:spPr>
        <p:txBody>
          <a:bodyPr/>
          <a:lstStyle/>
          <a:p>
            <a:r>
              <a:rPr lang="en-US" sz="2400" b="1" dirty="0" err="1" smtClean="0"/>
              <a:t>YuanPin</a:t>
            </a:r>
            <a:r>
              <a:rPr lang="en-US" sz="2400" b="1" dirty="0" smtClean="0"/>
              <a:t> </a:t>
            </a:r>
            <a:r>
              <a:rPr lang="en-US" sz="2400" b="1" dirty="0" smtClean="0"/>
              <a:t>Cheng and Don </a:t>
            </a:r>
            <a:r>
              <a:rPr lang="en-US" sz="2400" b="1" dirty="0" smtClean="0"/>
              <a:t>Brutzman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Modeling, Virtual Environments, Simulation (MOVES) Institute, Naval Postgraduate School </a:t>
            </a:r>
            <a:endParaRPr lang="en-US" sz="2000" b="1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0183" y="5513571"/>
            <a:ext cx="19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 June 2015</a:t>
            </a:r>
            <a:endParaRPr lang="en-US" b="1" dirty="0"/>
          </a:p>
        </p:txBody>
      </p:sp>
      <p:pic>
        <p:nvPicPr>
          <p:cNvPr id="1026" name="Picture 2" descr="The Naval Postgraduate School's MOVES Instit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53" y="122879"/>
            <a:ext cx="33051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2745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800" dirty="0"/>
              <a:t>It has wide variety of application for engineering, </a:t>
            </a:r>
            <a:r>
              <a:rPr lang="en-US" sz="2800" dirty="0" smtClean="0"/>
              <a:t>education, scientific visualization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 has wide variety of application for engineering, education, 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ja-JP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scientific visualization etc</a:t>
            </a:r>
            <a:r>
              <a:rPr kumimoji="0" lang="en-US" altLang="ja-JP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2743200"/>
            <a:ext cx="5410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5704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Content</a:t>
            </a:r>
          </a:p>
          <a:p>
            <a:pPr lvl="1"/>
            <a:r>
              <a:rPr lang="en-US" dirty="0" smtClean="0"/>
              <a:t>Construction Flow Chart</a:t>
            </a:r>
          </a:p>
          <a:p>
            <a:pPr lvl="1"/>
            <a:r>
              <a:rPr lang="en-US" dirty="0" smtClean="0"/>
              <a:t>High-Fidelity </a:t>
            </a:r>
            <a:r>
              <a:rPr lang="en-US" dirty="0"/>
              <a:t>Engineering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Simulink </a:t>
            </a:r>
            <a:r>
              <a:rPr lang="en-US" dirty="0"/>
              <a:t>Animation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5514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4419600"/>
          </a:xfrm>
        </p:spPr>
        <p:txBody>
          <a:bodyPr/>
          <a:lstStyle/>
          <a:p>
            <a:r>
              <a:rPr lang="en-US" sz="2400" dirty="0"/>
              <a:t>Matlab </a:t>
            </a:r>
            <a:r>
              <a:rPr lang="en-US" sz="2400" dirty="0" smtClean="0"/>
              <a:t>- A </a:t>
            </a:r>
            <a:r>
              <a:rPr lang="en-US" sz="2400" dirty="0"/>
              <a:t>powerful tool to compute high-fidelity engineering model and plot the result in figures. </a:t>
            </a:r>
            <a:endParaRPr lang="en-US" sz="2400" dirty="0" smtClean="0"/>
          </a:p>
          <a:p>
            <a:r>
              <a:rPr lang="en-US" sz="2400" dirty="0" smtClean="0"/>
              <a:t>Simulink -Implemented </a:t>
            </a:r>
            <a:r>
              <a:rPr lang="en-US" sz="2400" dirty="0"/>
              <a:t>.m code into block diagrams and flow charts to execute the simulation. </a:t>
            </a:r>
            <a:endParaRPr lang="en-US" sz="2400" dirty="0" smtClean="0"/>
          </a:p>
          <a:p>
            <a:r>
              <a:rPr lang="en-US" sz="2400" dirty="0" smtClean="0"/>
              <a:t>X3D – Web-Based 3D model object </a:t>
            </a:r>
            <a:r>
              <a:rPr lang="en-US" sz="2400" dirty="0"/>
              <a:t>so we can apply it into web-based animation in future work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X3DOM -(</a:t>
            </a:r>
            <a:r>
              <a:rPr lang="en-US" sz="2400" dirty="0"/>
              <a:t>pronounced X-Freedom) is an open-source framework and runtime for 3D graphics on the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66801"/>
            <a:ext cx="16002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2195536"/>
            <a:ext cx="1676399" cy="1552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3962400"/>
            <a:ext cx="3363314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1857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dirty="0"/>
              <a:t>Matlab and Simulink to Web-Based Simulation Application </a:t>
            </a:r>
            <a:r>
              <a:rPr lang="en-US" dirty="0" smtClean="0"/>
              <a:t>Flow Chart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4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538694" y="2517071"/>
            <a:ext cx="8529106" cy="3197929"/>
            <a:chOff x="386294" y="2285455"/>
            <a:chExt cx="11653306" cy="3274674"/>
          </a:xfrm>
        </p:grpSpPr>
        <p:sp>
          <p:nvSpPr>
            <p:cNvPr id="53" name="Rounded Rectangle 52">
              <a:hlinkClick r:id="rId3" action="ppaction://hlinksldjump"/>
            </p:cNvPr>
            <p:cNvSpPr/>
            <p:nvPr/>
          </p:nvSpPr>
          <p:spPr>
            <a:xfrm>
              <a:off x="386294" y="3303957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Matlab</a:t>
              </a:r>
            </a:p>
            <a:p>
              <a:pPr algn="ctr"/>
              <a:r>
                <a:rPr lang="en-US" dirty="0" smtClean="0"/>
                <a:t>.m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64919" y="2516656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VRML</a:t>
              </a:r>
            </a:p>
            <a:p>
              <a:pPr algn="ctr"/>
              <a:r>
                <a:rPr lang="en-US" dirty="0" smtClean="0"/>
                <a:t>.wrl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943567" y="4536737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X3D</a:t>
              </a:r>
              <a:endParaRPr lang="en-US" dirty="0"/>
            </a:p>
          </p:txBody>
        </p:sp>
        <p:sp>
          <p:nvSpPr>
            <p:cNvPr id="56" name="Rounded Rectangle 55">
              <a:hlinkClick r:id="rId3" action="ppaction://hlinksldjump"/>
            </p:cNvPr>
            <p:cNvSpPr/>
            <p:nvPr/>
          </p:nvSpPr>
          <p:spPr>
            <a:xfrm>
              <a:off x="2570335" y="3302884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Matlab</a:t>
              </a:r>
            </a:p>
            <a:p>
              <a:pPr algn="ctr"/>
              <a:r>
                <a:rPr lang="en-US" dirty="0" smtClean="0"/>
                <a:t>.fig</a:t>
              </a:r>
              <a:endParaRPr lang="en-US" dirty="0"/>
            </a:p>
          </p:txBody>
        </p:sp>
        <p:sp>
          <p:nvSpPr>
            <p:cNvPr id="57" name="Rounded Rectangle 56">
              <a:hlinkClick r:id="rId4" action="ppaction://hlinksldjump"/>
            </p:cNvPr>
            <p:cNvSpPr/>
            <p:nvPr/>
          </p:nvSpPr>
          <p:spPr>
            <a:xfrm>
              <a:off x="7198174" y="3302884"/>
              <a:ext cx="2086378" cy="129969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Simulink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/>
            </a:p>
          </p:txBody>
        </p:sp>
        <p:sp>
          <p:nvSpPr>
            <p:cNvPr id="58" name="Rounded Rectangle 57">
              <a:hlinkClick r:id="rId5" action="ppaction://hlinksldjump"/>
            </p:cNvPr>
            <p:cNvSpPr/>
            <p:nvPr/>
          </p:nvSpPr>
          <p:spPr>
            <a:xfrm>
              <a:off x="9885606" y="2285455"/>
              <a:ext cx="1964022" cy="11462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HUMUSoft</a:t>
              </a:r>
            </a:p>
            <a:p>
              <a:pPr algn="ctr"/>
              <a:r>
                <a:rPr lang="en-US" dirty="0" smtClean="0"/>
                <a:t>VRML Player</a:t>
              </a:r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9885606" y="4362393"/>
              <a:ext cx="2153994" cy="11977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HUMUSoft HTML (Modified X3DOM)</a:t>
              </a:r>
              <a:endParaRPr lang="en-US" dirty="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1931759" y="3651686"/>
              <a:ext cx="528034" cy="27045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Arrow 60"/>
            <p:cNvSpPr/>
            <p:nvPr/>
          </p:nvSpPr>
          <p:spPr>
            <a:xfrm rot="2708701">
              <a:off x="4159161" y="4298602"/>
              <a:ext cx="606385" cy="305238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19466559">
              <a:off x="4115239" y="3140323"/>
              <a:ext cx="663838" cy="23381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/>
            <p:cNvSpPr/>
            <p:nvPr/>
          </p:nvSpPr>
          <p:spPr>
            <a:xfrm flipV="1">
              <a:off x="6405101" y="2719809"/>
              <a:ext cx="3495925" cy="3493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/>
            <p:cNvSpPr/>
            <p:nvPr/>
          </p:nvSpPr>
          <p:spPr>
            <a:xfrm rot="10800000">
              <a:off x="9419158" y="3197844"/>
              <a:ext cx="463846" cy="132375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 rot="16200000">
              <a:off x="5163585" y="3846084"/>
              <a:ext cx="547543" cy="20492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5522461" y="3865752"/>
              <a:ext cx="547543" cy="20492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Arrow 66"/>
            <p:cNvSpPr/>
            <p:nvPr/>
          </p:nvSpPr>
          <p:spPr>
            <a:xfrm flipV="1">
              <a:off x="6495757" y="4861491"/>
              <a:ext cx="3405958" cy="3493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6345918" y="3290005"/>
              <a:ext cx="839377" cy="649847"/>
            </a:xfrm>
            <a:prstGeom prst="bentConnector3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2494" y="4488811"/>
            <a:ext cx="3019672" cy="1683389"/>
            <a:chOff x="884081" y="4146998"/>
            <a:chExt cx="3019672" cy="1683389"/>
          </a:xfrm>
        </p:grpSpPr>
        <p:sp>
          <p:nvSpPr>
            <p:cNvPr id="70" name="TextBox 69"/>
            <p:cNvSpPr txBox="1"/>
            <p:nvPr/>
          </p:nvSpPr>
          <p:spPr>
            <a:xfrm>
              <a:off x="884081" y="4146998"/>
              <a:ext cx="957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71" name="Right Arrow 70"/>
            <p:cNvSpPr/>
            <p:nvPr/>
          </p:nvSpPr>
          <p:spPr>
            <a:xfrm flipV="1">
              <a:off x="1373822" y="4711691"/>
              <a:ext cx="568913" cy="20606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3764" y="4353059"/>
              <a:ext cx="18299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Convert</a:t>
              </a:r>
            </a:p>
            <a:p>
              <a:r>
                <a:rPr lang="en-US" dirty="0" smtClean="0"/>
                <a:t>Load</a:t>
              </a:r>
            </a:p>
            <a:p>
              <a:r>
                <a:rPr lang="en-US" dirty="0" smtClean="0"/>
                <a:t>Live Event Link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1373822" y="4468969"/>
              <a:ext cx="568913" cy="193180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Elbow Connector 73"/>
            <p:cNvCxnSpPr/>
            <p:nvPr/>
          </p:nvCxnSpPr>
          <p:spPr>
            <a:xfrm flipV="1">
              <a:off x="1375759" y="5018812"/>
              <a:ext cx="478799" cy="150185"/>
            </a:xfrm>
            <a:prstGeom prst="bentConnector3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le 75"/>
          <p:cNvSpPr/>
          <p:nvPr/>
        </p:nvSpPr>
        <p:spPr bwMode="auto">
          <a:xfrm>
            <a:off x="462494" y="2475488"/>
            <a:ext cx="5065236" cy="3557806"/>
          </a:xfrm>
          <a:prstGeom prst="roundRect">
            <a:avLst/>
          </a:prstGeom>
          <a:noFill/>
          <a:ln w="889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497467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High-Fidelity Engineering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800" dirty="0"/>
              <a:t>Phased Array Antenna </a:t>
            </a:r>
            <a:r>
              <a:rPr lang="en-US" sz="2800" dirty="0" smtClean="0"/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hlinkClick r:id="rId2" action="ppaction://hlinkfile"/>
          </p:cNvPr>
          <p:cNvPicPr/>
          <p:nvPr/>
        </p:nvPicPr>
        <p:blipFill rotWithShape="1">
          <a:blip r:embed="rId3"/>
          <a:srcRect r="49082"/>
          <a:stretch/>
        </p:blipFill>
        <p:spPr>
          <a:xfrm>
            <a:off x="5791200" y="3091352"/>
            <a:ext cx="2895600" cy="2819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7" y="3688275"/>
            <a:ext cx="4144208" cy="23389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83718" y="3719687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2D, ugh~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30504"/>
            <a:ext cx="4477755" cy="1027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319406"/>
            <a:ext cx="4365949" cy="2201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799" y="4802635"/>
            <a:ext cx="13528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3D,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48" y="4802635"/>
            <a:ext cx="1042733" cy="10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7661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High-Fidelity Engineering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Original Phased </a:t>
            </a:r>
            <a:r>
              <a:rPr lang="en-US" sz="2800" dirty="0"/>
              <a:t>Array Antenna Model </a:t>
            </a:r>
            <a:r>
              <a:rPr lang="en-US" sz="2800" dirty="0" smtClean="0"/>
              <a:t>in </a:t>
            </a:r>
            <a:r>
              <a:rPr lang="en-US" sz="2800" dirty="0">
                <a:hlinkClick r:id="rId2" action="ppaction://hlinkfile"/>
              </a:rPr>
              <a:t>Matlab.m</a:t>
            </a:r>
            <a:r>
              <a:rPr lang="en-US" sz="2800" dirty="0"/>
              <a:t> </a:t>
            </a:r>
            <a:r>
              <a:rPr lang="en-US" sz="2800" dirty="0" smtClean="0"/>
              <a:t>converted to </a:t>
            </a:r>
            <a:r>
              <a:rPr lang="en-US" sz="2800" dirty="0">
                <a:hlinkClick r:id="rId3" action="ppaction://hlinkfile"/>
              </a:rPr>
              <a:t>.</a:t>
            </a:r>
            <a:r>
              <a:rPr lang="en-US" sz="2800" dirty="0" smtClean="0">
                <a:hlinkClick r:id="rId3" action="ppaction://hlinkfile"/>
              </a:rPr>
              <a:t>x3d</a:t>
            </a:r>
            <a:r>
              <a:rPr lang="en-US" sz="2800" dirty="0"/>
              <a:t> </a:t>
            </a:r>
            <a:r>
              <a:rPr lang="en-US" sz="2800" dirty="0" smtClean="0"/>
              <a:t>and VRML </a:t>
            </a:r>
            <a:r>
              <a:rPr lang="en-US" sz="2800" dirty="0">
                <a:hlinkClick r:id="rId4" action="ppaction://hlinkfile"/>
              </a:rPr>
              <a:t>.</a:t>
            </a:r>
            <a:r>
              <a:rPr lang="en-US" sz="2800" dirty="0" smtClean="0">
                <a:hlinkClick r:id="rId4" action="ppaction://hlinkfile"/>
              </a:rPr>
              <a:t>wrl</a:t>
            </a:r>
            <a:r>
              <a:rPr lang="en-US" sz="2800" dirty="0" smtClean="0"/>
              <a:t> and X3DOM </a:t>
            </a:r>
            <a:r>
              <a:rPr lang="en-US" sz="2800" dirty="0" smtClean="0">
                <a:hlinkClick r:id="rId5" action="ppaction://hlinkfile"/>
              </a:rPr>
              <a:t>.</a:t>
            </a:r>
            <a:r>
              <a:rPr lang="en-US" sz="2800" dirty="0" err="1" smtClean="0">
                <a:hlinkClick r:id="rId5" action="ppaction://hlinkfile"/>
              </a:rPr>
              <a:t>xhtml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514600"/>
            <a:ext cx="8686800" cy="2819399"/>
            <a:chOff x="0" y="0"/>
            <a:chExt cx="8439694" cy="2804795"/>
          </a:xfrm>
        </p:grpSpPr>
        <p:pic>
          <p:nvPicPr>
            <p:cNvPr id="6" name="Picture 5">
              <a:hlinkClick r:id="rId2" action="ppaction://hlinkfile"/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525044" cy="2804795"/>
            </a:xfrm>
            <a:prstGeom prst="rect">
              <a:avLst/>
            </a:prstGeom>
          </p:spPr>
        </p:pic>
        <p:pic>
          <p:nvPicPr>
            <p:cNvPr id="7" name="Picture 6">
              <a:hlinkClick r:id="rId7" action="ppaction://hlinkfile"/>
            </p:cNvPr>
            <p:cNvPicPr/>
            <p:nvPr/>
          </p:nvPicPr>
          <p:blipFill rotWithShape="1">
            <a:blip r:embed="rId8"/>
            <a:srcRect l="1943" t="2341" r="-1201" b="1456"/>
            <a:stretch/>
          </p:blipFill>
          <p:spPr>
            <a:xfrm>
              <a:off x="5531485" y="0"/>
              <a:ext cx="2908209" cy="280479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28700" y="5440363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at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x3dgraphics.com/examples/X3dForAdvancedModeling/Matlab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4778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and Simulink to Web-Based Simulation Application </a:t>
            </a:r>
            <a:r>
              <a:rPr lang="en-US" dirty="0" smtClean="0"/>
              <a:t>Flow Chart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BA41-0577-470C-8FF2-4AFE1535850E}" type="slidenum">
              <a:rPr lang="en-US" smtClean="0"/>
              <a:t>7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462494" y="2517071"/>
            <a:ext cx="8529106" cy="3197929"/>
            <a:chOff x="386294" y="2285455"/>
            <a:chExt cx="11653306" cy="3274674"/>
          </a:xfrm>
        </p:grpSpPr>
        <p:sp>
          <p:nvSpPr>
            <p:cNvPr id="53" name="Rounded Rectangle 52">
              <a:hlinkClick r:id="rId3" action="ppaction://hlinksldjump"/>
            </p:cNvPr>
            <p:cNvSpPr/>
            <p:nvPr/>
          </p:nvSpPr>
          <p:spPr>
            <a:xfrm>
              <a:off x="386294" y="3303957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Matlab</a:t>
              </a:r>
            </a:p>
            <a:p>
              <a:pPr algn="ctr"/>
              <a:r>
                <a:rPr lang="en-US" dirty="0" smtClean="0"/>
                <a:t>.m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64919" y="2516656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VRML</a:t>
              </a:r>
            </a:p>
            <a:p>
              <a:pPr algn="ctr"/>
              <a:r>
                <a:rPr lang="en-US" dirty="0" smtClean="0"/>
                <a:t>.wrl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943567" y="4536737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X3D</a:t>
              </a:r>
              <a:endParaRPr lang="en-US" dirty="0"/>
            </a:p>
          </p:txBody>
        </p:sp>
        <p:sp>
          <p:nvSpPr>
            <p:cNvPr id="56" name="Rounded Rectangle 55">
              <a:hlinkClick r:id="rId3" action="ppaction://hlinksldjump"/>
            </p:cNvPr>
            <p:cNvSpPr/>
            <p:nvPr/>
          </p:nvSpPr>
          <p:spPr>
            <a:xfrm>
              <a:off x="2570335" y="3302884"/>
              <a:ext cx="1455312" cy="9530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Matlab</a:t>
              </a:r>
            </a:p>
            <a:p>
              <a:pPr algn="ctr"/>
              <a:r>
                <a:rPr lang="en-US" dirty="0" smtClean="0"/>
                <a:t>.fig</a:t>
              </a:r>
              <a:endParaRPr lang="en-US" dirty="0"/>
            </a:p>
          </p:txBody>
        </p:sp>
        <p:sp>
          <p:nvSpPr>
            <p:cNvPr id="57" name="Rounded Rectangle 56">
              <a:hlinkClick r:id="rId4" action="ppaction://hlinksldjump"/>
            </p:cNvPr>
            <p:cNvSpPr/>
            <p:nvPr/>
          </p:nvSpPr>
          <p:spPr>
            <a:xfrm>
              <a:off x="7198174" y="3302884"/>
              <a:ext cx="2086378" cy="129969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Simulink</a:t>
              </a:r>
            </a:p>
            <a:p>
              <a:pPr algn="ctr"/>
              <a:r>
                <a:rPr lang="en-US" dirty="0" smtClean="0"/>
                <a:t>Simulation</a:t>
              </a:r>
              <a:endParaRPr lang="en-US" dirty="0"/>
            </a:p>
          </p:txBody>
        </p:sp>
        <p:sp>
          <p:nvSpPr>
            <p:cNvPr id="58" name="Rounded Rectangle 57">
              <a:hlinkClick r:id="rId5" action="ppaction://hlinksldjump"/>
            </p:cNvPr>
            <p:cNvSpPr/>
            <p:nvPr/>
          </p:nvSpPr>
          <p:spPr>
            <a:xfrm>
              <a:off x="9885606" y="2285455"/>
              <a:ext cx="1964022" cy="11462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HUMUSoft</a:t>
              </a:r>
            </a:p>
            <a:p>
              <a:pPr algn="ctr"/>
              <a:r>
                <a:rPr lang="en-US" dirty="0" smtClean="0"/>
                <a:t>VRML Player</a:t>
              </a:r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9885606" y="4362393"/>
              <a:ext cx="2153994" cy="11977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HUMUSoft HTML (Modified X3DOM)</a:t>
              </a:r>
              <a:endParaRPr lang="en-US" dirty="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1931759" y="3651686"/>
              <a:ext cx="528034" cy="27045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Arrow 60"/>
            <p:cNvSpPr/>
            <p:nvPr/>
          </p:nvSpPr>
          <p:spPr>
            <a:xfrm rot="2708701">
              <a:off x="4159161" y="4298602"/>
              <a:ext cx="606385" cy="305238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19466559">
              <a:off x="4115239" y="3140323"/>
              <a:ext cx="663838" cy="23381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/>
            <p:cNvSpPr/>
            <p:nvPr/>
          </p:nvSpPr>
          <p:spPr>
            <a:xfrm flipV="1">
              <a:off x="6405101" y="2719809"/>
              <a:ext cx="3495925" cy="3493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/>
            <p:cNvSpPr/>
            <p:nvPr/>
          </p:nvSpPr>
          <p:spPr>
            <a:xfrm rot="10800000">
              <a:off x="9419158" y="3197844"/>
              <a:ext cx="463846" cy="132375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 rot="16200000">
              <a:off x="5163585" y="3846084"/>
              <a:ext cx="547543" cy="20492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5522461" y="3865752"/>
              <a:ext cx="547543" cy="204927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Arrow 66"/>
            <p:cNvSpPr/>
            <p:nvPr/>
          </p:nvSpPr>
          <p:spPr>
            <a:xfrm flipV="1">
              <a:off x="6495757" y="4861491"/>
              <a:ext cx="3405958" cy="34939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6345918" y="3290005"/>
              <a:ext cx="839377" cy="649847"/>
            </a:xfrm>
            <a:prstGeom prst="bentConnector3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6294" y="4488811"/>
            <a:ext cx="3019672" cy="1683389"/>
            <a:chOff x="884081" y="4146998"/>
            <a:chExt cx="3019672" cy="1683389"/>
          </a:xfrm>
        </p:grpSpPr>
        <p:sp>
          <p:nvSpPr>
            <p:cNvPr id="70" name="TextBox 69"/>
            <p:cNvSpPr txBox="1"/>
            <p:nvPr/>
          </p:nvSpPr>
          <p:spPr>
            <a:xfrm>
              <a:off x="884081" y="4146998"/>
              <a:ext cx="957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71" name="Right Arrow 70"/>
            <p:cNvSpPr/>
            <p:nvPr/>
          </p:nvSpPr>
          <p:spPr>
            <a:xfrm flipV="1">
              <a:off x="1373822" y="4711691"/>
              <a:ext cx="568913" cy="20606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3764" y="4353059"/>
              <a:ext cx="18299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Convert</a:t>
              </a:r>
            </a:p>
            <a:p>
              <a:r>
                <a:rPr lang="en-US" dirty="0" smtClean="0"/>
                <a:t>Load</a:t>
              </a:r>
            </a:p>
            <a:p>
              <a:r>
                <a:rPr lang="en-US" dirty="0" smtClean="0"/>
                <a:t>Live Event Link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1373822" y="4468969"/>
              <a:ext cx="568913" cy="193180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Elbow Connector 73"/>
            <p:cNvCxnSpPr/>
            <p:nvPr/>
          </p:nvCxnSpPr>
          <p:spPr>
            <a:xfrm flipV="1">
              <a:off x="1375759" y="5018812"/>
              <a:ext cx="478799" cy="150185"/>
            </a:xfrm>
            <a:prstGeom prst="bentConnector3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ounded Rectangle 75"/>
          <p:cNvSpPr/>
          <p:nvPr/>
        </p:nvSpPr>
        <p:spPr bwMode="auto">
          <a:xfrm>
            <a:off x="386294" y="2475488"/>
            <a:ext cx="5065236" cy="3557806"/>
          </a:xfrm>
          <a:prstGeom prst="roundRect">
            <a:avLst/>
          </a:prstGeom>
          <a:noFill/>
          <a:ln w="889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453495" y="2369523"/>
            <a:ext cx="5653308" cy="3557806"/>
          </a:xfrm>
          <a:prstGeom prst="roundRect">
            <a:avLst/>
          </a:prstGeom>
          <a:noFill/>
          <a:ln w="889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258112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800" dirty="0" smtClean="0"/>
              <a:t>Simulink </a:t>
            </a:r>
            <a:r>
              <a:rPr lang="en-US" sz="2800" dirty="0"/>
              <a:t>block </a:t>
            </a:r>
            <a:r>
              <a:rPr lang="en-US" sz="2800" dirty="0" smtClean="0"/>
              <a:t>diagrams computing </a:t>
            </a:r>
            <a:r>
              <a:rPr lang="en-US" sz="2800" dirty="0"/>
              <a:t>the movement of red cube by Free Fall Equations </a:t>
            </a:r>
          </a:p>
          <a:p>
            <a:r>
              <a:rPr lang="en-US" sz="2800" dirty="0" smtClean="0"/>
              <a:t>Hooks Law to represent the resilient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53540"/>
            <a:ext cx="2133600" cy="476250"/>
          </a:xfrm>
        </p:spPr>
        <p:txBody>
          <a:bodyPr/>
          <a:lstStyle/>
          <a:p>
            <a:fld id="{0783BA41-0577-470C-8FF2-4AFE1535850E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7200" y="2590800"/>
            <a:ext cx="8382000" cy="3001963"/>
            <a:chOff x="0" y="0"/>
            <a:chExt cx="6641631" cy="19526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"/>
              <a:ext cx="2209800" cy="19522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"/>
              <a:ext cx="2222030" cy="19522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1831" y="0"/>
              <a:ext cx="2209800" cy="195267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83879" y="555860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Fall                                 Compressed                              Post-Bounce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93406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800" dirty="0"/>
              <a:t>Block Diagrams of Simulink </a:t>
            </a:r>
            <a:r>
              <a:rPr lang="en-US" sz="2800" dirty="0" smtClean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53540"/>
            <a:ext cx="2133600" cy="476250"/>
          </a:xfrm>
        </p:spPr>
        <p:txBody>
          <a:bodyPr/>
          <a:lstStyle/>
          <a:p>
            <a:fld id="{0783BA41-0577-470C-8FF2-4AFE1535850E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 descr="BouncingBoxSimulinkLooping">
            <a:hlinkClick r:id="rId2" action="ppaction://hlinkfile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33"/>
          <a:stretch/>
        </p:blipFill>
        <p:spPr bwMode="auto">
          <a:xfrm>
            <a:off x="609600" y="1981200"/>
            <a:ext cx="6096000" cy="3769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2458" y="2807602"/>
            <a:ext cx="21335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No Attenuation 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2458" y="1981200"/>
            <a:ext cx="21335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hlinkClick r:id="rId5"/>
              </a:rPr>
              <a:t>X3DOM engine </a:t>
            </a:r>
          </a:p>
          <a:p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localhost:8123</a:t>
            </a:r>
            <a:r>
              <a:rPr lang="en-US" u="sng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17822" y="4800600"/>
            <a:ext cx="2280456" cy="891381"/>
            <a:chOff x="0" y="0"/>
            <a:chExt cx="6641631" cy="195267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"/>
              <a:ext cx="2209800" cy="19522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800" y="1"/>
              <a:ext cx="2222030" cy="195223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1831" y="0"/>
              <a:ext cx="2209800" cy="1952673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45087" y="574570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                    Velocity                      Force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53230"/>
      </p:ext>
    </p:extLst>
  </p:cSld>
  <p:clrMapOvr>
    <a:masterClrMapping/>
  </p:clrMapOvr>
  <p:transition spd="slow" advTm="15000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PS_S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NPS_SE</Template>
  <TotalTime>5544</TotalTime>
  <Words>324</Words>
  <Application>Microsoft Office PowerPoint</Application>
  <PresentationFormat>On-screen Show (4:3)</PresentationFormat>
  <Paragraphs>88</Paragraphs>
  <Slides>10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NPS_SE</vt:lpstr>
      <vt:lpstr>1_Default Design</vt:lpstr>
      <vt:lpstr>Matlab and Simulink Creation and Animation of X3D Graphics in Web-Based Simulation </vt:lpstr>
      <vt:lpstr>Agenda</vt:lpstr>
      <vt:lpstr>Introduction</vt:lpstr>
      <vt:lpstr>Multiple Solutions</vt:lpstr>
      <vt:lpstr>High-Fidelity Engineering Model</vt:lpstr>
      <vt:lpstr>High-Fidelity Engineering Model</vt:lpstr>
      <vt:lpstr>Multiple Solutions</vt:lpstr>
      <vt:lpstr>Simulink Animation</vt:lpstr>
      <vt:lpstr>Simulink Animation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to USSOUTHCOM</dc:title>
  <dc:creator>smsok</dc:creator>
  <cp:lastModifiedBy>Don Brutzman</cp:lastModifiedBy>
  <cp:revision>234</cp:revision>
  <cp:lastPrinted>2015-02-09T18:46:28Z</cp:lastPrinted>
  <dcterms:created xsi:type="dcterms:W3CDTF">2013-11-18T19:32:26Z</dcterms:created>
  <dcterms:modified xsi:type="dcterms:W3CDTF">2015-06-17T21:38:19Z</dcterms:modified>
</cp:coreProperties>
</file>