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9" r:id="rId4"/>
    <p:sldId id="257" r:id="rId5"/>
    <p:sldId id="263" r:id="rId6"/>
    <p:sldId id="260" r:id="rId7"/>
    <p:sldId id="262" r:id="rId8"/>
    <p:sldId id="261" r:id="rId9"/>
    <p:sldId id="266" r:id="rId10"/>
    <p:sldId id="258" r:id="rId11"/>
    <p:sldId id="271" r:id="rId12"/>
    <p:sldId id="270" r:id="rId13"/>
    <p:sldId id="264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3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110F-D863-4219-A50E-D7306149E6E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E2D5F-F894-4005-AE93-73C8BBDA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1B97-FC62-4933-AA89-3AC1A96B8F7A}" type="slidenum">
              <a:rPr lang="en-US"/>
              <a:pPr/>
              <a:t>14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25463"/>
            <a:ext cx="4673600" cy="2630487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717" y="3330174"/>
            <a:ext cx="6818974" cy="315398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1B97-FC62-4933-AA89-3AC1A96B8F7A}" type="slidenum">
              <a:rPr lang="en-US"/>
              <a:pPr/>
              <a:t>15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25463"/>
            <a:ext cx="4673600" cy="2630487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717" y="3330174"/>
            <a:ext cx="6818974" cy="315398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7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2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6EE1B-E725-4A49-830B-3A9D1C3069A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0F66-D11C-4F02-87A7-2E1BF58F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blincore.org/specifications/dublin-core/dcmi-terms/dublin_core_terms.rdf" TargetMode="External"/><Relationship Id="rId2" Type="http://schemas.openxmlformats.org/officeDocument/2006/relationships/hyperlink" Target="https://www.dublincore.org/specifications/dublin-core/dcmi-terms/dublin_core_terms.tt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mediaont-10/#xmp-tab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ensible_Metadata_Platform#Examp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rutzman@np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nps.edu/brutzma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rutzman@np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ti.ue.poznan.pl/en/jakub_flotynski.html" TargetMode="External"/><Relationship Id="rId4" Type="http://schemas.openxmlformats.org/officeDocument/2006/relationships/hyperlink" Target="mailto:flotynski@kti.ue.poznan.p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3d.org/x3d/stylesheets/X3dTid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ensible_Metadata_Platform#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3dgraphics.com/examples/X3dForWebAuthors/Chapter15Metadata/XmpMetadataEmbedded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90753"/>
          </a:xfrm>
        </p:spPr>
        <p:txBody>
          <a:bodyPr/>
          <a:lstStyle/>
          <a:p>
            <a:r>
              <a:rPr lang="en-US" dirty="0" smtClean="0"/>
              <a:t>XMP Metadata Support </a:t>
            </a:r>
            <a:br>
              <a:rPr lang="en-US" dirty="0" smtClean="0"/>
            </a:br>
            <a:r>
              <a:rPr lang="en-US" dirty="0" smtClean="0"/>
              <a:t>for X3D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104" y="4197123"/>
            <a:ext cx="9144000" cy="2278491"/>
          </a:xfrm>
        </p:spPr>
        <p:txBody>
          <a:bodyPr>
            <a:normAutofit/>
          </a:bodyPr>
          <a:lstStyle/>
          <a:p>
            <a:r>
              <a:rPr lang="en-US" dirty="0" smtClean="0"/>
              <a:t>Don Brutzman, Jakub Flotyński and Vince Marchetti </a:t>
            </a:r>
            <a:endParaRPr lang="en-US" dirty="0"/>
          </a:p>
          <a:p>
            <a:r>
              <a:rPr lang="en-US" dirty="0"/>
              <a:t>Web3D Consortium Working Groups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X3D Semantic Web and CAD Design Printing </a:t>
            </a:r>
            <a:r>
              <a:rPr lang="en-US" dirty="0" smtClean="0"/>
              <a:t>Scanning</a:t>
            </a:r>
          </a:p>
          <a:p>
            <a:endParaRPr lang="en-US" dirty="0"/>
          </a:p>
          <a:p>
            <a:r>
              <a:rPr lang="en-US" dirty="0" smtClean="0"/>
              <a:t>8 June 2021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</a:t>
            </a:r>
            <a:r>
              <a:rPr lang="en-US" dirty="0" smtClean="0"/>
              <a:t>TODO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194"/>
          </a:xfrm>
        </p:spPr>
        <p:txBody>
          <a:bodyPr>
            <a:normAutofit/>
          </a:bodyPr>
          <a:lstStyle/>
          <a:p>
            <a:r>
              <a:rPr lang="en-US" dirty="0" smtClean="0"/>
              <a:t>In progress: converting .x3d to .</a:t>
            </a:r>
            <a:r>
              <a:rPr lang="en-US" dirty="0" err="1" smtClean="0"/>
              <a:t>ttl</a:t>
            </a:r>
            <a:r>
              <a:rPr lang="en-US" dirty="0" smtClean="0"/>
              <a:t> using X3dToTurtle.xslt stylesheet</a:t>
            </a:r>
          </a:p>
          <a:p>
            <a:pPr lvl="1"/>
            <a:r>
              <a:rPr lang="en-US" dirty="0"/>
              <a:t>Already converts to Turtle using </a:t>
            </a:r>
            <a:r>
              <a:rPr lang="en-US" b="1" dirty="0"/>
              <a:t>x3do: </a:t>
            </a:r>
            <a:r>
              <a:rPr lang="en-US" dirty="0"/>
              <a:t>X3D Ontology</a:t>
            </a:r>
          </a:p>
          <a:p>
            <a:pPr lvl="1"/>
            <a:r>
              <a:rPr lang="en-US" dirty="0" smtClean="0"/>
              <a:t>Confirm namespace prefixes preserved succinctly/exactly with string values</a:t>
            </a:r>
          </a:p>
          <a:p>
            <a:pPr lvl="1"/>
            <a:r>
              <a:rPr lang="en-US" dirty="0" smtClean="0"/>
              <a:t>Look for (any) RDF, add RDF turtle to the output, include both by default. </a:t>
            </a:r>
          </a:p>
          <a:p>
            <a:pPr lvl="1"/>
            <a:r>
              <a:rPr lang="en-US" dirty="0" smtClean="0"/>
              <a:t>Carefully support known constructs for RDF, Dublin Core, etc.</a:t>
            </a:r>
          </a:p>
          <a:p>
            <a:pPr lvl="1"/>
            <a:r>
              <a:rPr lang="en-US" dirty="0" smtClean="0"/>
              <a:t>Determine validation rules to confirm minimum/nominal expected metadata</a:t>
            </a:r>
          </a:p>
          <a:p>
            <a:pPr lvl="1"/>
            <a:r>
              <a:rPr lang="en-US" dirty="0" smtClean="0"/>
              <a:t>Consider SHACL pattern for validating satisfactory RDF metadata </a:t>
            </a:r>
            <a:r>
              <a:rPr lang="en-US" dirty="0" smtClean="0"/>
              <a:t>collection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Future work: new </a:t>
            </a:r>
            <a:r>
              <a:rPr lang="en-US" dirty="0" smtClean="0"/>
              <a:t>stylesheet XmlMetadataToX3dMetadataSet.xslt</a:t>
            </a:r>
          </a:p>
          <a:p>
            <a:pPr lvl="1"/>
            <a:r>
              <a:rPr lang="en-US" dirty="0" smtClean="0"/>
              <a:t>Convert RDF </a:t>
            </a:r>
            <a:r>
              <a:rPr lang="en-US" dirty="0" smtClean="0"/>
              <a:t>XML in sidecar file into </a:t>
            </a:r>
            <a:r>
              <a:rPr lang="en-US" dirty="0" smtClean="0"/>
              <a:t>X3D MetadataSet structures </a:t>
            </a:r>
          </a:p>
          <a:p>
            <a:pPr lvl="1"/>
            <a:r>
              <a:rPr lang="en-US" dirty="0" smtClean="0"/>
              <a:t>General use, any XML RDF and not just XMP?</a:t>
            </a:r>
          </a:p>
          <a:p>
            <a:pPr lvl="1"/>
            <a:r>
              <a:rPr lang="en-US" dirty="0" smtClean="0"/>
              <a:t>Add importers to X3D-Edit, Java X3DJSAIL, Python X3DPSAIL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</a:t>
            </a:r>
            <a:r>
              <a:rPr lang="en-US" dirty="0" smtClean="0"/>
              <a:t>TODO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8218" cy="4933194"/>
          </a:xfrm>
        </p:spPr>
        <p:txBody>
          <a:bodyPr>
            <a:normAutofit/>
          </a:bodyPr>
          <a:lstStyle/>
          <a:p>
            <a:r>
              <a:rPr lang="en-US" dirty="0" smtClean="0"/>
              <a:t>Dublin Core</a:t>
            </a:r>
          </a:p>
          <a:p>
            <a:pPr lvl="1"/>
            <a:r>
              <a:rPr lang="en-US" dirty="0" smtClean="0"/>
              <a:t>Dublin C</a:t>
            </a:r>
            <a:r>
              <a:rPr lang="en-US" dirty="0" smtClean="0"/>
              <a:t>ore </a:t>
            </a:r>
            <a:r>
              <a:rPr lang="en-US" dirty="0"/>
              <a:t>ontology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www.dublincore.org/specifications/dublin-core/dcmi-terms/dublin_core_terms.ttl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www.dublincore.org/specifications/dublin-core/dcmi-terms/dublin_core_terms.rdf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Need X3D examples demonstrating similar correspondence with Dublin Core?</a:t>
            </a:r>
          </a:p>
          <a:p>
            <a:pPr lvl="1"/>
            <a:r>
              <a:rPr lang="en-US" dirty="0" smtClean="0"/>
              <a:t>Is this a general pattern we should emulate, providing matching sets of triples for flexible query, in X3dToTurtle.xslt?</a:t>
            </a:r>
          </a:p>
          <a:p>
            <a:pPr lvl="1"/>
            <a:r>
              <a:rPr lang="en-US" dirty="0" smtClean="0"/>
              <a:t>Shouldn’t we be writing equivalence rules in OWL/RDF as well?</a:t>
            </a:r>
          </a:p>
          <a:p>
            <a:pPr lvl="1"/>
            <a:r>
              <a:rPr lang="en-US" dirty="0"/>
              <a:t>What is the nature of Protégé identification of Dublin Core values as </a:t>
            </a:r>
            <a:r>
              <a:rPr lang="en-US" dirty="0" err="1"/>
              <a:t>AnnotationProperties</a:t>
            </a:r>
            <a:r>
              <a:rPr lang="en-US" dirty="0"/>
              <a:t>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ontology for XMP?  Listed in XMP standard?</a:t>
            </a:r>
          </a:p>
          <a:p>
            <a:endParaRPr lang="en-US" dirty="0"/>
          </a:p>
          <a:p>
            <a:r>
              <a:rPr lang="en-US" dirty="0"/>
              <a:t>Ontology for Media Resources 1.0, Table 5.2.2.17 XMP comparison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://www.w3.org/TR/mediaont-10/#</a:t>
            </a:r>
            <a:r>
              <a:rPr lang="en-US" dirty="0" smtClean="0">
                <a:hlinkClick r:id="rId2"/>
              </a:rPr>
              <a:t>xmp-table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test case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9686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en.wikipedia.org/wiki/Extensible_Metadata_Platform#Example</a:t>
            </a:r>
            <a:endParaRPr lang="en-US" dirty="0" smtClean="0"/>
          </a:p>
          <a:p>
            <a:r>
              <a:rPr lang="en-US" dirty="0" smtClean="0"/>
              <a:t>More detailed, stable with public scrutiny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47914" y="2116138"/>
            <a:ext cx="7272337" cy="43227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"/>
              </a:lnSpc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b="1" dirty="0"/>
              <a:t>Don </a:t>
            </a:r>
            <a:r>
              <a:rPr lang="en-US" b="1" dirty="0" smtClean="0"/>
              <a:t>Brutzman, Ph.D.</a:t>
            </a:r>
            <a:endParaRPr lang="en-US" b="1" dirty="0"/>
          </a:p>
          <a:p>
            <a:pPr marL="0" indent="0" algn="ctr">
              <a:lnSpc>
                <a:spcPct val="10000"/>
              </a:lnSpc>
              <a:buNone/>
            </a:pPr>
            <a:endParaRPr lang="en-US" b="1" dirty="0"/>
          </a:p>
          <a:p>
            <a:pPr marL="0" indent="0" algn="ctr">
              <a:lnSpc>
                <a:spcPct val="1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r>
              <a:rPr lang="en-US" sz="2400" i="1" dirty="0">
                <a:hlinkClick r:id="rId3"/>
              </a:rPr>
              <a:t>brutzman@nps.edu</a:t>
            </a:r>
            <a:endParaRPr lang="en-US" sz="2400" i="1" dirty="0"/>
          </a:p>
          <a:p>
            <a:pPr marL="0" indent="0" algn="ctr">
              <a:lnSpc>
                <a:spcPct val="10000"/>
              </a:lnSpc>
              <a:buNone/>
            </a:pPr>
            <a:r>
              <a:rPr lang="en-US" sz="2400" i="1" dirty="0"/>
              <a:t>  </a:t>
            </a:r>
            <a:endParaRPr lang="en-US" sz="24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i="1" dirty="0">
                <a:hlinkClick r:id="rId4"/>
              </a:rPr>
              <a:t>http://faculty.nps.edu/brutzman</a:t>
            </a:r>
            <a:r>
              <a:rPr lang="en-US" sz="2400" i="1" dirty="0"/>
              <a:t> </a:t>
            </a:r>
            <a:endParaRPr lang="en-US" i="1" dirty="0"/>
          </a:p>
          <a:p>
            <a:pPr marL="0" indent="0" algn="ctr">
              <a:lnSpc>
                <a:spcPct val="40000"/>
              </a:lnSpc>
              <a:buNone/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Code USW/Br, Naval Postgraduate School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Monterey California 93943-5000 </a:t>
            </a:r>
            <a:r>
              <a:rPr lang="en-US" sz="2400" dirty="0" smtClean="0"/>
              <a:t>USA</a:t>
            </a:r>
            <a:endParaRPr 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053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47914" y="2116138"/>
            <a:ext cx="7272337" cy="4322762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"/>
              </a:lnSpc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b="1" dirty="0" smtClean="0"/>
              <a:t>Jakub </a:t>
            </a:r>
            <a:r>
              <a:rPr lang="en-US" b="1" dirty="0" smtClean="0"/>
              <a:t>Flotyński</a:t>
            </a:r>
            <a:r>
              <a:rPr lang="en-US" b="1" dirty="0" smtClean="0"/>
              <a:t>, </a:t>
            </a:r>
            <a:r>
              <a:rPr lang="en-US" b="1" dirty="0" smtClean="0"/>
              <a:t>Ph.D.</a:t>
            </a:r>
            <a:endParaRPr lang="en-US" b="1" dirty="0"/>
          </a:p>
          <a:p>
            <a:pPr marL="0" indent="0" algn="ctr">
              <a:lnSpc>
                <a:spcPct val="10000"/>
              </a:lnSpc>
              <a:buNone/>
            </a:pPr>
            <a:endParaRPr lang="en-US" b="1" dirty="0"/>
          </a:p>
          <a:p>
            <a:pPr marL="0" indent="0" algn="ctr">
              <a:lnSpc>
                <a:spcPct val="1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endParaRPr lang="en-US" sz="2400" i="1" dirty="0">
              <a:hlinkClick r:id="rId3"/>
            </a:endParaRPr>
          </a:p>
          <a:p>
            <a:pPr marL="0" indent="0" algn="ctr">
              <a:lnSpc>
                <a:spcPct val="10000"/>
              </a:lnSpc>
              <a:buNone/>
            </a:pPr>
            <a:r>
              <a:rPr lang="en-US" sz="2400" dirty="0" smtClean="0">
                <a:hlinkClick r:id="rId4"/>
              </a:rPr>
              <a:t>flotynski@kti.ue.poznan.pl</a:t>
            </a:r>
            <a:r>
              <a:rPr lang="en-US" sz="2400" dirty="0" smtClean="0"/>
              <a:t> </a:t>
            </a:r>
          </a:p>
          <a:p>
            <a:pPr marL="0" indent="0" algn="ctr">
              <a:lnSpc>
                <a:spcPct val="10000"/>
              </a:lnSpc>
              <a:buNone/>
            </a:pPr>
            <a:r>
              <a:rPr lang="en-US" sz="2400" i="1" dirty="0" smtClean="0"/>
              <a:t>  </a:t>
            </a:r>
            <a:endParaRPr lang="en-US" sz="2400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www.kti.ue.poznan.pl/en/jakub_flotynski.html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 algn="ctr">
              <a:lnSpc>
                <a:spcPct val="40000"/>
              </a:lnSpc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Poznań University of Economics and Business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Al. </a:t>
            </a:r>
            <a:r>
              <a:rPr lang="en-US" sz="2400" dirty="0" err="1"/>
              <a:t>Niepodległości</a:t>
            </a:r>
            <a:r>
              <a:rPr lang="en-US" sz="2400" dirty="0"/>
              <a:t> 10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61-875 Poznań, </a:t>
            </a:r>
            <a:r>
              <a:rPr lang="en-US" sz="2400" dirty="0" smtClean="0"/>
              <a:t>Poland</a:t>
            </a:r>
            <a:endParaRPr lang="en-US" sz="2400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88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X3D models have two kinds of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Document metadata for each file</a:t>
            </a:r>
          </a:p>
          <a:p>
            <a:r>
              <a:rPr lang="en-US" dirty="0" smtClean="0"/>
              <a:t>Top-level head/meta section, just like HTML</a:t>
            </a:r>
          </a:p>
          <a:p>
            <a:r>
              <a:rPr lang="en-US" dirty="0" smtClean="0"/>
              <a:t>Terms for meta tags are derived from Dublin Core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Scene metadata</a:t>
            </a:r>
          </a:p>
          <a:p>
            <a:r>
              <a:rPr lang="en-US" dirty="0" smtClean="0"/>
              <a:t>Can appear anywhere in X3D scene, retained with the scene graph</a:t>
            </a:r>
          </a:p>
          <a:p>
            <a:r>
              <a:rPr lang="en-US" dirty="0" smtClean="0"/>
              <a:t>Strongly typed nodes and values, enabling strict validation of triples</a:t>
            </a:r>
          </a:p>
          <a:p>
            <a:r>
              <a:rPr lang="en-US" dirty="0" smtClean="0"/>
              <a:t>MetadataSet allows construction of arbitrary metadata structures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XMP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XMP design goals (</a:t>
            </a:r>
            <a:r>
              <a:rPr lang="en-US" dirty="0"/>
              <a:t>Wikipedia </a:t>
            </a:r>
            <a:r>
              <a:rPr lang="en-US" dirty="0" smtClean="0"/>
              <a:t>summary)</a:t>
            </a:r>
          </a:p>
          <a:p>
            <a:r>
              <a:rPr lang="en-US" dirty="0" smtClean="0"/>
              <a:t>XMP origin and genesis</a:t>
            </a:r>
          </a:p>
          <a:p>
            <a:pPr lvl="1"/>
            <a:r>
              <a:rPr lang="en-US" dirty="0" smtClean="0"/>
              <a:t>Adobe support</a:t>
            </a:r>
          </a:p>
          <a:p>
            <a:pPr lvl="1"/>
            <a:r>
              <a:rPr lang="en-US" dirty="0" smtClean="0"/>
              <a:t>ISO standardization</a:t>
            </a:r>
          </a:p>
          <a:p>
            <a:r>
              <a:rPr lang="en-US" dirty="0" smtClean="0"/>
              <a:t>Note RDF basis, which permits Semantic Web querying of metadata</a:t>
            </a:r>
          </a:p>
          <a:p>
            <a:r>
              <a:rPr lang="en-US" dirty="0" smtClean="0"/>
              <a:t>Experimenting with 2 approaches for mapping/encoding XMP in X3D</a:t>
            </a:r>
          </a:p>
          <a:p>
            <a:pPr lvl="1"/>
            <a:r>
              <a:rPr lang="en-US" dirty="0" smtClean="0"/>
              <a:t>X3D4 terse encoding (with X3D4-X3D3 conversion ability via </a:t>
            </a:r>
            <a:r>
              <a:rPr lang="en-US" dirty="0" smtClean="0">
                <a:hlinkClick r:id="rId2"/>
              </a:rPr>
              <a:t>X3dTidy.xslt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X3D3 more-verbose encoding (alternative experimentation by Vince)</a:t>
            </a:r>
          </a:p>
          <a:p>
            <a:r>
              <a:rPr lang="en-US" dirty="0" smtClean="0"/>
              <a:t>Example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Motivations: X3D inclusion of XMP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61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Either “sidecar” XML metadata file or embedded X3D metadata possible, compatibly, each with respective strengths and benefits</a:t>
            </a:r>
          </a:p>
          <a:p>
            <a:pPr fontAlgn="base"/>
            <a:r>
              <a:rPr lang="en-US" dirty="0" smtClean="0"/>
              <a:t>Complete </a:t>
            </a:r>
            <a:r>
              <a:rPr lang="en-US" dirty="0"/>
              <a:t>XMP metadata inclusion within X3D models is possible, includes compatible Semantic Web query capability.</a:t>
            </a:r>
          </a:p>
          <a:p>
            <a:pPr fontAlgn="base"/>
            <a:r>
              <a:rPr lang="en-US" dirty="0"/>
              <a:t>External sidecar XMP files matching equivalent embedded X3D MetadataSet structures are excellent compatible use cases.  </a:t>
            </a:r>
          </a:p>
          <a:p>
            <a:pPr lvl="1" fontAlgn="base"/>
            <a:r>
              <a:rPr lang="en-US" dirty="0"/>
              <a:t>Includes ability to retain provenance information directly with model,</a:t>
            </a:r>
            <a:endParaRPr lang="en-US" sz="2800" dirty="0"/>
          </a:p>
          <a:p>
            <a:pPr lvl="1" fontAlgn="base"/>
            <a:r>
              <a:rPr lang="en-US" dirty="0"/>
              <a:t>Readable by X3D engine (or HTML DOM) at display time, </a:t>
            </a:r>
            <a:endParaRPr lang="en-US" sz="2800" dirty="0"/>
          </a:p>
          <a:p>
            <a:pPr fontAlgn="base"/>
            <a:r>
              <a:rPr lang="en-US" dirty="0"/>
              <a:t>Security features include archivable canonicalization, digital signature authentication and privacy-preserving encryption.</a:t>
            </a:r>
          </a:p>
          <a:p>
            <a:pPr fontAlgn="base"/>
            <a:r>
              <a:rPr lang="en-US" dirty="0"/>
              <a:t>Current focus is to produce thorough </a:t>
            </a:r>
            <a:r>
              <a:rPr lang="en-US" dirty="0" smtClean="0"/>
              <a:t>examples</a:t>
            </a:r>
          </a:p>
          <a:p>
            <a:pPr lvl="1" fontAlgn="base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encodings of XMP in X3D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design pattern for correspondences by Vince</a:t>
            </a:r>
          </a:p>
          <a:p>
            <a:r>
              <a:rPr lang="en-US" dirty="0" smtClean="0"/>
              <a:t>Second design pattern by Don, Jakub, </a:t>
            </a:r>
            <a:r>
              <a:rPr lang="en-US" dirty="0" smtClean="0"/>
              <a:t>Dick</a:t>
            </a:r>
          </a:p>
          <a:p>
            <a:r>
              <a:rPr lang="en-US" dirty="0" smtClean="0"/>
              <a:t>Additional </a:t>
            </a:r>
            <a:r>
              <a:rPr lang="en-US" dirty="0">
                <a:hlinkClick r:id="rId2"/>
              </a:rPr>
              <a:t>Wikipedia </a:t>
            </a:r>
            <a:r>
              <a:rPr lang="en-US" dirty="0" smtClean="0">
                <a:hlinkClick r:id="rId2"/>
              </a:rPr>
              <a:t>XMP example</a:t>
            </a:r>
            <a:r>
              <a:rPr lang="en-US" dirty="0" smtClean="0"/>
              <a:t> available</a:t>
            </a:r>
          </a:p>
          <a:p>
            <a:r>
              <a:rPr lang="en-US" dirty="0" smtClean="0"/>
              <a:t>Adding transformation rules in X3dToTurtle.xslt stylesheet in order to provide XMP RDF triples complementing X3D Ontology form</a:t>
            </a:r>
          </a:p>
          <a:p>
            <a:pPr lvl="1"/>
            <a:r>
              <a:rPr lang="en-US" dirty="0" smtClean="0"/>
              <a:t>Motivation: enable flexible queries using either XMP or X3D ontologies</a:t>
            </a:r>
            <a:endParaRPr lang="en-US" dirty="0" smtClean="0"/>
          </a:p>
          <a:p>
            <a:r>
              <a:rPr lang="en-US" dirty="0" smtClean="0"/>
              <a:t>Continuing example investigations, possibly divergent</a:t>
            </a:r>
          </a:p>
          <a:p>
            <a:r>
              <a:rPr lang="en-US" dirty="0" smtClean="0"/>
              <a:t>Exploration is healthy!  We are exploring potential best practices</a:t>
            </a:r>
            <a:endParaRPr lang="en-US" dirty="0"/>
          </a:p>
          <a:p>
            <a:r>
              <a:rPr lang="en-US" dirty="0" smtClean="0"/>
              <a:t>Upcoming comparisons will help illuminate design choices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 considerations, XMP to X3D MetadataSet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58676" cy="4909005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Precise and terse if using X3D4 XML encoding, compatible with X3D3 encoding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avoid containerField='metadata' wherever possible, note X3D4 XML schema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literal XMP values wherever possible, lossless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avoid nested quotes/apostrophes by using MetadataString name/value pairs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map XMP parent elements to MetadataSet, otherwise have typed Metadata* values wherever possible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push shared attributes such as xml:lang='</a:t>
            </a:r>
            <a:r>
              <a:rPr lang="en-US" dirty="0" err="1" smtClean="0"/>
              <a:t>en</a:t>
            </a:r>
            <a:r>
              <a:rPr lang="en-US" dirty="0" smtClean="0"/>
              <a:t>' as high as possible in hierarchy, since it applies to all children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assumptions: unquoted MFString values equal a single SFString array element, default Metadata* nodes are </a:t>
            </a:r>
            <a:r>
              <a:rPr lang="en-US" i="1" dirty="0" smtClean="0"/>
              <a:t>always</a:t>
            </a:r>
            <a:r>
              <a:rPr lang="en-US" dirty="0" smtClean="0"/>
              <a:t> containerField=</a:t>
            </a:r>
            <a:r>
              <a:rPr lang="en-US" dirty="0"/>
              <a:t>'value' </a:t>
            </a:r>
            <a:r>
              <a:rPr lang="en-US" dirty="0" smtClean="0"/>
              <a:t>for XMP info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only</a:t>
            </a:r>
            <a:r>
              <a:rPr lang="en-US" dirty="0" smtClean="0"/>
              <a:t> XMP-specific metadata, no X3D-specific metadata explaining contained metadata)</a:t>
            </a:r>
          </a:p>
        </p:txBody>
      </p:sp>
    </p:spTree>
    <p:extLst>
      <p:ext uri="{BB962C8B-B14F-4D97-AF65-F5344CB8AC3E}">
        <p14:creationId xmlns:p14="http://schemas.microsoft.com/office/powerpoint/2010/main" val="20122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X3D MetadataSet for XMP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x3dgraphics.com/examples/X3dForWebAuthors/Chapter15Metadata/XmpMetadataEmbeddedIndex.html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Special-case </a:t>
            </a:r>
            <a:r>
              <a:rPr lang="en-US" dirty="0" smtClean="0"/>
              <a:t>example by Vince Marchetti</a:t>
            </a:r>
          </a:p>
          <a:p>
            <a:endParaRPr lang="en-US" dirty="0"/>
          </a:p>
          <a:p>
            <a:r>
              <a:rPr lang="en-US" dirty="0" smtClean="0"/>
              <a:t>Basis </a:t>
            </a:r>
            <a:r>
              <a:rPr lang="en-US" dirty="0" smtClean="0"/>
              <a:t>for terseness are X3D4 (refinements for XML encoding)</a:t>
            </a:r>
          </a:p>
          <a:p>
            <a:endParaRPr lang="en-US" dirty="0"/>
          </a:p>
          <a:p>
            <a:r>
              <a:rPr lang="en-US" dirty="0" smtClean="0"/>
              <a:t>Once pattern is set, show equivalent (more verbose) X3D3 as XML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" y="391886"/>
            <a:ext cx="12168504" cy="6076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3"/>
            <a:ext cx="10515600" cy="46199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Correspondence between X3D Metadata nodes and RDF form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99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132"/>
            <a:ext cx="12158360" cy="53170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2848" cy="1052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MetadataSet XML tree and corresponding X3D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794</Words>
  <Application>Microsoft Office PowerPoint</Application>
  <PresentationFormat>Widescreen</PresentationFormat>
  <Paragraphs>129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XMP Metadata Support  for X3D Models</vt:lpstr>
      <vt:lpstr>X3D models have two kinds of metadata</vt:lpstr>
      <vt:lpstr>Background: XMP</vt:lpstr>
      <vt:lpstr>Motivations: X3D inclusion of XMP metadata</vt:lpstr>
      <vt:lpstr>Initial encodings of XMP in X3D </vt:lpstr>
      <vt:lpstr>Design considerations, XMP to X3D MetadataSet</vt:lpstr>
      <vt:lpstr>Example X3D MetadataSet for XMP</vt:lpstr>
      <vt:lpstr>Correspondence between X3D Metadata nodes and RDF form</vt:lpstr>
      <vt:lpstr>MetadataSet XML tree and corresponding X3D source</vt:lpstr>
      <vt:lpstr>Conversions TODO #1</vt:lpstr>
      <vt:lpstr>Conversions TODO #2</vt:lpstr>
      <vt:lpstr>Questions</vt:lpstr>
      <vt:lpstr>Upcoming test case from Wikipedia</vt:lpstr>
      <vt:lpstr>Contact</vt:lpstr>
      <vt:lpstr>Contact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brutzman</dc:creator>
  <cp:lastModifiedBy>brutzman</cp:lastModifiedBy>
  <cp:revision>60</cp:revision>
  <dcterms:created xsi:type="dcterms:W3CDTF">2021-05-07T06:59:43Z</dcterms:created>
  <dcterms:modified xsi:type="dcterms:W3CDTF">2021-06-08T17:11:29Z</dcterms:modified>
</cp:coreProperties>
</file>