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sldIdLst>
    <p:sldId id="313" r:id="rId4"/>
    <p:sldId id="267" r:id="rId5"/>
    <p:sldId id="311" r:id="rId6"/>
    <p:sldId id="307" r:id="rId7"/>
    <p:sldId id="303" r:id="rId8"/>
    <p:sldId id="289" r:id="rId9"/>
    <p:sldId id="302" r:id="rId10"/>
    <p:sldId id="287" r:id="rId11"/>
    <p:sldId id="290" r:id="rId12"/>
    <p:sldId id="293" r:id="rId13"/>
    <p:sldId id="292" r:id="rId14"/>
    <p:sldId id="295" r:id="rId15"/>
    <p:sldId id="308" r:id="rId16"/>
    <p:sldId id="306" r:id="rId17"/>
    <p:sldId id="304" r:id="rId18"/>
    <p:sldId id="305" r:id="rId19"/>
    <p:sldId id="310" r:id="rId20"/>
    <p:sldId id="309" r:id="rId21"/>
    <p:sldId id="276" r:id="rId22"/>
    <p:sldId id="277" r:id="rId23"/>
    <p:sldId id="314" r:id="rId24"/>
    <p:sldId id="312" r:id="rId25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" initials="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1" autoAdjust="0"/>
    <p:restoredTop sz="94660"/>
  </p:normalViewPr>
  <p:slideViewPr>
    <p:cSldViewPr>
      <p:cViewPr varScale="1">
        <p:scale>
          <a:sx n="92" d="100"/>
          <a:sy n="92" d="100"/>
        </p:scale>
        <p:origin x="1015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7718C0-C725-4D6C-9ADF-0E74AA932D92}" type="datetimeFigureOut">
              <a:rPr lang="pl-PL"/>
              <a:pPr>
                <a:defRPr/>
              </a:pPr>
              <a:t>09.11.2020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Edytuj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8D015F-9F7C-41B0-9974-2ECC19AB22D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 smtClean="0"/>
          </a:p>
        </p:txBody>
      </p:sp>
      <p:sp>
        <p:nvSpPr>
          <p:cNvPr id="61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F4BA7-262A-47F1-87EE-BC88EC47A475}" type="slidenum">
              <a:rPr lang="pl-PL" altLang="pl-PL" smtClean="0"/>
              <a:pPr eaLnBrk="1" hangingPunct="1"/>
              <a:t>2</a:t>
            </a:fld>
            <a:endParaRPr lang="pl-PL" alt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BCFE8E-9357-4CED-8616-39A3148FE558}" type="slidenum">
              <a:rPr lang="pl-PL" smtClean="0"/>
              <a:pPr eaLnBrk="1" hangingPunct="1"/>
              <a:t>20</a:t>
            </a:fld>
            <a:endParaRPr lang="pl-PL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F02C-742A-4E32-A900-C505EF4B99D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411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883B-EE8F-4C25-B08F-273FEECF2B2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769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694F-478B-4826-AA4F-D3AEAA308C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0818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45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519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90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22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96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913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49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3FAE0-8C0B-418D-8081-1C0B2A6D753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6203072"/>
            <a:ext cx="1999506" cy="56055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304" y="5960691"/>
            <a:ext cx="846150" cy="7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7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3108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870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71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598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658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46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533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078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346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81EFE-9216-4377-85ED-6FE1224106F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92349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6278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9348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546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1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9920-84F1-43F5-B171-76C9F29E36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451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52B3C-035D-419D-BA32-3FB362521CC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71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7054-CB72-45B4-8082-691F03AC3F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005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1AF5E-33C2-414F-8AD2-2CDDFF1D9C6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32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407DA-4ECC-46D9-B669-0D1D672CAE3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963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C0762-AC9D-4B8A-AC9E-4565A1736A0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247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5C1514C-9AB6-4AE2-B3AC-281F717BD95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98A0-B1EE-4564-A1A8-C3840DD6CB4B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FCAD-E75F-4966-9B9F-24C5C105F7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CB83-8884-4D2E-9836-149285F079D3}" type="datetimeFigureOut">
              <a:rPr lang="pl-PL" smtClean="0"/>
              <a:t>09.11.2020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76CE-F65B-4BF8-83E4-74038CD2D04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3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mailto:flotynski@kti.ue.poznan.p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rutzman@nps.edu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eb3d.siggraph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x3d/content/seman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eb3d.siggraph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251520" y="1122362"/>
            <a:ext cx="8568952" cy="262687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rgbClr val="FFE181"/>
                </a:solidFill>
                <a:latin typeface="+mn-lt"/>
              </a:rPr>
              <a:t>X3D Ontology for </a:t>
            </a:r>
            <a:r>
              <a:rPr lang="en-US" sz="4400" b="1" dirty="0" smtClean="0">
                <a:solidFill>
                  <a:srgbClr val="FFE181"/>
                </a:solidFill>
                <a:latin typeface="+mn-lt"/>
              </a:rPr>
              <a:t/>
            </a:r>
            <a:br>
              <a:rPr lang="en-US" sz="4400" b="1" dirty="0" smtClean="0">
                <a:solidFill>
                  <a:srgbClr val="FFE181"/>
                </a:solidFill>
                <a:latin typeface="+mn-lt"/>
              </a:rPr>
            </a:br>
            <a:r>
              <a:rPr lang="en-US" sz="4400" b="1" dirty="0" smtClean="0">
                <a:solidFill>
                  <a:srgbClr val="FFE181"/>
                </a:solidFill>
                <a:latin typeface="+mn-lt"/>
              </a:rPr>
              <a:t>Querying </a:t>
            </a:r>
            <a:r>
              <a:rPr lang="en-US" sz="4400" b="1" dirty="0">
                <a:solidFill>
                  <a:srgbClr val="FFE181"/>
                </a:solidFill>
                <a:latin typeface="+mn-lt"/>
              </a:rPr>
              <a:t>3D Models </a:t>
            </a:r>
            <a:br>
              <a:rPr lang="en-US" sz="4400" b="1" dirty="0">
                <a:solidFill>
                  <a:srgbClr val="FFE181"/>
                </a:solidFill>
                <a:latin typeface="+mn-lt"/>
              </a:rPr>
            </a:br>
            <a:r>
              <a:rPr lang="en-US" sz="4400" b="1" dirty="0">
                <a:solidFill>
                  <a:srgbClr val="FFE181"/>
                </a:solidFill>
                <a:latin typeface="+mn-lt"/>
              </a:rPr>
              <a:t>on the Semantic Web</a:t>
            </a:r>
          </a:p>
        </p:txBody>
      </p:sp>
      <p:sp>
        <p:nvSpPr>
          <p:cNvPr id="3075" name="Subtitle 31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-641399"/>
            <a:ext cx="6858000" cy="125273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Author Information – Name, Email, Affiliation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319213" y="332656"/>
            <a:ext cx="3084910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</a:t>
            </a:r>
            <a:r>
              <a:rPr lang="en-US" sz="10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33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3D 2020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19213" y="829147"/>
            <a:ext cx="4572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The 25th International ACM Conference on 3D Web Technology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rPr>
              <a:t>November 9-13, 2020, Virtual Conference, Seoul, Korea</a:t>
            </a:r>
          </a:p>
        </p:txBody>
      </p:sp>
      <p:pic>
        <p:nvPicPr>
          <p:cNvPr id="3078" name="Gamela - E's Jammy Jams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22" y="7174706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그림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9" y="5926435"/>
            <a:ext cx="3220641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3D 모델 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9" y="364804"/>
            <a:ext cx="923925" cy="97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9"/>
          <p:cNvGrpSpPr>
            <a:grpSpLocks/>
          </p:cNvGrpSpPr>
          <p:nvPr/>
        </p:nvGrpSpPr>
        <p:grpSpPr bwMode="auto">
          <a:xfrm>
            <a:off x="8401050" y="4869160"/>
            <a:ext cx="533400" cy="1641872"/>
            <a:chOff x="11201367" y="4425950"/>
            <a:chExt cx="711510" cy="2188392"/>
          </a:xfrm>
        </p:grpSpPr>
        <p:sp>
          <p:nvSpPr>
            <p:cNvPr id="54" name="다이아몬드 4"/>
            <p:cNvSpPr/>
            <p:nvPr/>
          </p:nvSpPr>
          <p:spPr>
            <a:xfrm>
              <a:off x="11212660" y="4425950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2F84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55" name="다이아몬드 5"/>
            <p:cNvSpPr/>
            <p:nvPr/>
          </p:nvSpPr>
          <p:spPr>
            <a:xfrm>
              <a:off x="11212660" y="4631910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2C78AE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56" name="다이아몬드 6"/>
            <p:cNvSpPr/>
            <p:nvPr/>
          </p:nvSpPr>
          <p:spPr>
            <a:xfrm>
              <a:off x="11212660" y="482265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5C8A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57" name="다이아몬드 19"/>
            <p:cNvSpPr/>
            <p:nvPr/>
          </p:nvSpPr>
          <p:spPr>
            <a:xfrm>
              <a:off x="11212660" y="502861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5F8DBB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58" name="다이아몬드 20"/>
            <p:cNvSpPr/>
            <p:nvPr/>
          </p:nvSpPr>
          <p:spPr>
            <a:xfrm>
              <a:off x="11212660" y="523457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8192B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59" name="다이아몬드 21"/>
            <p:cNvSpPr/>
            <p:nvPr/>
          </p:nvSpPr>
          <p:spPr>
            <a:xfrm>
              <a:off x="11212660" y="5425318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8597BE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0" name="다이아몬드 23"/>
            <p:cNvSpPr/>
            <p:nvPr/>
          </p:nvSpPr>
          <p:spPr>
            <a:xfrm>
              <a:off x="11201367" y="5646308"/>
              <a:ext cx="711510" cy="364996"/>
            </a:xfrm>
            <a:prstGeom prst="diamond">
              <a:avLst/>
            </a:prstGeom>
            <a:solidFill>
              <a:srgbClr val="DBEFF9">
                <a:alpha val="45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1" name="다이아몬드 24"/>
            <p:cNvSpPr/>
            <p:nvPr/>
          </p:nvSpPr>
          <p:spPr>
            <a:xfrm>
              <a:off x="11212660" y="585245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989AB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2" name="다이아몬드 25"/>
            <p:cNvSpPr/>
            <p:nvPr/>
          </p:nvSpPr>
          <p:spPr>
            <a:xfrm>
              <a:off x="11212660" y="6043198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9692B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3" name="다이아몬드 28"/>
            <p:cNvSpPr/>
            <p:nvPr/>
          </p:nvSpPr>
          <p:spPr>
            <a:xfrm>
              <a:off x="11212660" y="6249157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ABA2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4" name="평행 사변형 29"/>
            <p:cNvSpPr/>
            <p:nvPr/>
          </p:nvSpPr>
          <p:spPr>
            <a:xfrm rot="5400000">
              <a:off x="11083281" y="5943718"/>
              <a:ext cx="595103" cy="358931"/>
            </a:xfrm>
            <a:prstGeom prst="parallelogram">
              <a:avLst>
                <a:gd name="adj" fmla="val 51244"/>
              </a:avLst>
            </a:prstGeom>
            <a:solidFill>
              <a:srgbClr val="0F6FC6">
                <a:alpha val="58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</p:grpSp>
      <p:grpSp>
        <p:nvGrpSpPr>
          <p:cNvPr id="65" name="그룹 8"/>
          <p:cNvGrpSpPr>
            <a:grpSpLocks/>
          </p:cNvGrpSpPr>
          <p:nvPr/>
        </p:nvGrpSpPr>
        <p:grpSpPr bwMode="auto">
          <a:xfrm>
            <a:off x="6966347" y="5907385"/>
            <a:ext cx="1513284" cy="457200"/>
            <a:chOff x="9288947" y="5810066"/>
            <a:chExt cx="2017828" cy="610273"/>
          </a:xfrm>
        </p:grpSpPr>
        <p:sp>
          <p:nvSpPr>
            <p:cNvPr id="66" name="평행 사변형 31"/>
            <p:cNvSpPr/>
            <p:nvPr/>
          </p:nvSpPr>
          <p:spPr>
            <a:xfrm rot="5400000">
              <a:off x="10830192" y="5931042"/>
              <a:ext cx="584845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137F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7" name="평행 사변형 33"/>
            <p:cNvSpPr/>
            <p:nvPr/>
          </p:nvSpPr>
          <p:spPr>
            <a:xfrm rot="5400000">
              <a:off x="10561889" y="5942168"/>
              <a:ext cx="586434" cy="369908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137F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8" name="평행 사변형 35"/>
            <p:cNvSpPr/>
            <p:nvPr/>
          </p:nvSpPr>
          <p:spPr>
            <a:xfrm rot="5400000">
              <a:off x="10268979" y="5930248"/>
              <a:ext cx="584845" cy="369909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2D83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69" name="평행 사변형 37"/>
            <p:cNvSpPr/>
            <p:nvPr/>
          </p:nvSpPr>
          <p:spPr>
            <a:xfrm rot="5400000">
              <a:off x="10005439" y="5930248"/>
              <a:ext cx="584845" cy="369909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2D83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70" name="평행 사변형 39"/>
            <p:cNvSpPr/>
            <p:nvPr/>
          </p:nvSpPr>
          <p:spPr>
            <a:xfrm rot="5400000">
              <a:off x="9737134" y="5942962"/>
              <a:ext cx="586434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5D8B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71" name="평행 사변형 41"/>
            <p:cNvSpPr/>
            <p:nvPr/>
          </p:nvSpPr>
          <p:spPr>
            <a:xfrm rot="5400000">
              <a:off x="9447400" y="5918329"/>
              <a:ext cx="586435" cy="369908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5D8B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72" name="평행 사변형 43"/>
            <p:cNvSpPr/>
            <p:nvPr/>
          </p:nvSpPr>
          <p:spPr>
            <a:xfrm rot="5400000">
              <a:off x="9180685" y="5931042"/>
              <a:ext cx="584845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8193BB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50270"/>
              </p:ext>
            </p:extLst>
          </p:nvPr>
        </p:nvGraphicFramePr>
        <p:xfrm>
          <a:off x="503548" y="4153624"/>
          <a:ext cx="8064896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44594945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126103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</a:rPr>
                        <a:t>Don Brutzman</a:t>
                      </a:r>
                    </a:p>
                    <a:p>
                      <a:pPr algn="ctr"/>
                      <a:endParaRPr lang="en-US" sz="1800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Naval Postgraduate School (NPS)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Monterey, CA, USA</a:t>
                      </a:r>
                    </a:p>
                    <a:p>
                      <a:pPr algn="ctr"/>
                      <a:r>
                        <a:rPr lang="en-US" sz="1800" dirty="0" smtClean="0">
                          <a:hlinkClick r:id="rId6"/>
                        </a:rPr>
                        <a:t>brutzman@nps.edu</a:t>
                      </a:r>
                      <a:endParaRPr lang="pl-PL" sz="1800" dirty="0" smtClean="0"/>
                    </a:p>
                    <a:p>
                      <a:pPr algn="ctr"/>
                      <a:endParaRPr lang="pl-PL" sz="1800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00B0F0"/>
                          </a:solidFill>
                        </a:rPr>
                        <a:t>Jakub Flotyński</a:t>
                      </a:r>
                    </a:p>
                    <a:p>
                      <a:pPr algn="ctr"/>
                      <a:endParaRPr lang="en-US" sz="1800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Poznań University of Economics 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and Business, Poznań, Poland</a:t>
                      </a:r>
                    </a:p>
                    <a:p>
                      <a:pPr algn="ctr"/>
                      <a:r>
                        <a:rPr lang="en-US" sz="1800" dirty="0" smtClean="0">
                          <a:hlinkClick r:id="rId7"/>
                        </a:rPr>
                        <a:t>flotynski@kti.ue.poznan.pl</a:t>
                      </a:r>
                      <a:endParaRPr lang="pl-PL" sz="1800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22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Semantic</a:t>
            </a:r>
            <a:r>
              <a:rPr lang="pl-PL" dirty="0" smtClean="0"/>
              <a:t> </a:t>
            </a:r>
            <a:r>
              <a:rPr lang="pl-PL" dirty="0"/>
              <a:t>Web3D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err="1" smtClean="0"/>
              <a:t>Current</a:t>
            </a:r>
            <a:r>
              <a:rPr lang="pl-PL" sz="3600" dirty="0" smtClean="0"/>
              <a:t> </a:t>
            </a:r>
            <a:r>
              <a:rPr lang="pl-PL" sz="3600" dirty="0" err="1" smtClean="0"/>
              <a:t>work</a:t>
            </a:r>
            <a:r>
              <a:rPr lang="pl-PL" sz="3600" dirty="0" smtClean="0"/>
              <a:t> of the </a:t>
            </a:r>
            <a:r>
              <a:rPr lang="pl-PL" sz="3600" dirty="0" err="1" smtClean="0"/>
              <a:t>working</a:t>
            </a:r>
            <a:r>
              <a:rPr lang="pl-PL" sz="3600" dirty="0" smtClean="0"/>
              <a:t> </a:t>
            </a:r>
            <a:r>
              <a:rPr lang="pl-PL" sz="3600" dirty="0" err="1" smtClean="0"/>
              <a:t>group</a:t>
            </a:r>
            <a:endParaRPr lang="pl-PL" sz="3600" dirty="0" smtClean="0"/>
          </a:p>
          <a:p>
            <a:r>
              <a:rPr lang="pl-PL" sz="3600" dirty="0" smtClean="0">
                <a:solidFill>
                  <a:srgbClr val="0070C0"/>
                </a:solidFill>
              </a:rPr>
              <a:t>Application of the </a:t>
            </a:r>
            <a:r>
              <a:rPr lang="pl-PL" sz="3600" dirty="0" err="1" smtClean="0">
                <a:solidFill>
                  <a:srgbClr val="0070C0"/>
                </a:solidFill>
              </a:rPr>
              <a:t>semantic</a:t>
            </a:r>
            <a:r>
              <a:rPr lang="pl-PL" sz="3600" dirty="0" smtClean="0">
                <a:solidFill>
                  <a:srgbClr val="0070C0"/>
                </a:solidFill>
              </a:rPr>
              <a:t> web to 3D </a:t>
            </a:r>
            <a:r>
              <a:rPr lang="pl-PL" sz="3600" dirty="0" err="1" smtClean="0">
                <a:solidFill>
                  <a:srgbClr val="0070C0"/>
                </a:solidFill>
              </a:rPr>
              <a:t>technologies</a:t>
            </a:r>
            <a:r>
              <a:rPr lang="pl-PL" sz="3600" dirty="0" smtClean="0"/>
              <a:t> </a:t>
            </a:r>
            <a:r>
              <a:rPr lang="pl-PL" sz="3600" dirty="0" err="1" smtClean="0"/>
              <a:t>intended</a:t>
            </a:r>
            <a:r>
              <a:rPr lang="pl-PL" sz="3600" dirty="0" smtClean="0"/>
              <a:t> to </a:t>
            </a:r>
            <a:r>
              <a:rPr lang="pl-PL" sz="3600" dirty="0" err="1" smtClean="0"/>
              <a:t>support</a:t>
            </a:r>
            <a:endParaRPr lang="pl-PL" sz="3600" dirty="0"/>
          </a:p>
          <a:p>
            <a:pPr lvl="1"/>
            <a:r>
              <a:rPr lang="pl-PL" sz="3200" dirty="0" smtClean="0"/>
              <a:t>Development</a:t>
            </a:r>
          </a:p>
          <a:p>
            <a:pPr lvl="1"/>
            <a:r>
              <a:rPr lang="pl-PL" sz="3200" dirty="0" smtClean="0"/>
              <a:t>Management</a:t>
            </a:r>
          </a:p>
          <a:p>
            <a:pPr lvl="1"/>
            <a:r>
              <a:rPr lang="pl-PL" sz="3200" dirty="0" err="1" smtClean="0"/>
              <a:t>Use</a:t>
            </a:r>
            <a:endParaRPr lang="pl-PL" sz="3200" dirty="0" smtClean="0"/>
          </a:p>
          <a:p>
            <a:pPr marL="0" indent="0">
              <a:buNone/>
            </a:pPr>
            <a:r>
              <a:rPr lang="pl-PL" sz="3600" dirty="0" smtClean="0"/>
              <a:t>of 3D </a:t>
            </a:r>
            <a:r>
              <a:rPr lang="pl-PL" sz="3600" dirty="0" err="1" smtClean="0"/>
              <a:t>content</a:t>
            </a:r>
            <a:r>
              <a:rPr lang="pl-PL" sz="3600" dirty="0" smtClean="0"/>
              <a:t> on the </a:t>
            </a:r>
            <a:r>
              <a:rPr lang="pl-PL" sz="3600" dirty="0" err="1" smtClean="0"/>
              <a:t>semantic</a:t>
            </a:r>
            <a:r>
              <a:rPr lang="pl-PL" sz="3600" dirty="0" smtClean="0"/>
              <a:t> web</a:t>
            </a:r>
            <a:endParaRPr lang="pl-PL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5528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X3D </a:t>
            </a:r>
            <a:r>
              <a:rPr lang="pl-PL" dirty="0" err="1" smtClean="0"/>
              <a:t>Ontology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dirty="0" smtClean="0"/>
              <a:t>Semantic representation of the </a:t>
            </a:r>
            <a:r>
              <a:rPr lang="en-US" dirty="0" smtClean="0">
                <a:solidFill>
                  <a:srgbClr val="0070C0"/>
                </a:solidFill>
              </a:rPr>
              <a:t>X3D format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Automatically generated</a:t>
            </a:r>
            <a:r>
              <a:rPr lang="en-US" dirty="0" smtClean="0"/>
              <a:t> from the X3D schema </a:t>
            </a:r>
            <a:r>
              <a:rPr lang="pl-PL" dirty="0" smtClean="0"/>
              <a:t>(XSLT)</a:t>
            </a:r>
          </a:p>
          <a:p>
            <a:r>
              <a:rPr lang="pl-PL" dirty="0" smtClean="0">
                <a:solidFill>
                  <a:srgbClr val="0070C0"/>
                </a:solidFill>
              </a:rPr>
              <a:t>Encoded</a:t>
            </a:r>
            <a:r>
              <a:rPr lang="pl-PL" dirty="0" smtClean="0"/>
              <a:t> in </a:t>
            </a:r>
            <a:r>
              <a:rPr lang="en-US" dirty="0" smtClean="0"/>
              <a:t>TTL (match </a:t>
            </a:r>
            <a:r>
              <a:rPr lang="pl-PL" dirty="0" smtClean="0"/>
              <a:t>RDF</a:t>
            </a:r>
            <a:r>
              <a:rPr lang="pl-PL" dirty="0" smtClean="0"/>
              <a:t>, RDFS, </a:t>
            </a:r>
            <a:r>
              <a:rPr lang="pl-PL" dirty="0" smtClean="0"/>
              <a:t>OWL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pl-PL" dirty="0" smtClean="0">
                <a:solidFill>
                  <a:srgbClr val="0070C0"/>
                </a:solidFill>
              </a:rPr>
              <a:t>Queryable</a:t>
            </a:r>
            <a:r>
              <a:rPr lang="pl-PL" dirty="0" smtClean="0"/>
              <a:t> </a:t>
            </a:r>
            <a:r>
              <a:rPr lang="pl-PL" dirty="0" smtClean="0"/>
              <a:t>with </a:t>
            </a:r>
            <a:r>
              <a:rPr lang="pl-PL" dirty="0" smtClean="0"/>
              <a:t>SPARQL</a:t>
            </a:r>
          </a:p>
          <a:p>
            <a:r>
              <a:rPr lang="pl-PL" dirty="0" smtClean="0"/>
              <a:t>Enables </a:t>
            </a:r>
            <a:r>
              <a:rPr lang="pl-PL" dirty="0" smtClean="0">
                <a:solidFill>
                  <a:srgbClr val="0070C0"/>
                </a:solidFill>
              </a:rPr>
              <a:t>reasoning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by concept combination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249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X3D </a:t>
            </a:r>
            <a:r>
              <a:rPr lang="pl-PL" dirty="0" err="1"/>
              <a:t>Ontology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>
                <a:solidFill>
                  <a:srgbClr val="0070C0"/>
                </a:solidFill>
              </a:rPr>
              <a:t>U</a:t>
            </a:r>
            <a:r>
              <a:rPr lang="en-US" sz="2800" dirty="0" smtClean="0">
                <a:solidFill>
                  <a:srgbClr val="0070C0"/>
                </a:solidFill>
              </a:rPr>
              <a:t>p-to-date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pl-PL" sz="2800" dirty="0" err="1" smtClean="0"/>
              <a:t>representation</a:t>
            </a:r>
            <a:r>
              <a:rPr lang="pl-PL" sz="2800" dirty="0" smtClean="0"/>
              <a:t> of </a:t>
            </a:r>
            <a:r>
              <a:rPr lang="pl-PL" sz="2800" dirty="0" err="1" smtClean="0"/>
              <a:t>various</a:t>
            </a:r>
            <a:r>
              <a:rPr lang="pl-PL" sz="2800" dirty="0" smtClean="0"/>
              <a:t> 3D </a:t>
            </a:r>
            <a:r>
              <a:rPr lang="pl-PL" sz="2800" dirty="0" err="1" smtClean="0"/>
              <a:t>features</a:t>
            </a:r>
            <a:endParaRPr lang="pl-PL" sz="2800" dirty="0" smtClean="0"/>
          </a:p>
          <a:p>
            <a:pPr lvl="1"/>
            <a:r>
              <a:rPr lang="pl-PL" sz="2400" dirty="0" smtClean="0"/>
              <a:t>Geometry</a:t>
            </a:r>
          </a:p>
          <a:p>
            <a:pPr lvl="1"/>
            <a:r>
              <a:rPr lang="pl-PL" sz="2400" dirty="0" err="1" smtClean="0"/>
              <a:t>Structure</a:t>
            </a:r>
            <a:endParaRPr lang="pl-PL" sz="2400" dirty="0" smtClean="0"/>
          </a:p>
          <a:p>
            <a:pPr lvl="1"/>
            <a:r>
              <a:rPr lang="pl-PL" sz="2400" dirty="0" smtClean="0"/>
              <a:t>Presentation</a:t>
            </a:r>
          </a:p>
          <a:p>
            <a:pPr lvl="1"/>
            <a:r>
              <a:rPr lang="pl-PL" sz="2400" dirty="0" err="1" smtClean="0"/>
              <a:t>Animation</a:t>
            </a:r>
            <a:endParaRPr lang="en-US" sz="24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Automatic generation </a:t>
            </a:r>
            <a:r>
              <a:rPr lang="en-US" sz="2800" dirty="0" smtClean="0"/>
              <a:t>of semantic X3D repositories upon the available content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Reasoning and querying </a:t>
            </a:r>
            <a:r>
              <a:rPr lang="en-US" sz="2800" dirty="0" smtClean="0"/>
              <a:t>over the available X3D content</a:t>
            </a:r>
            <a:endParaRPr lang="pl-PL" sz="28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607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X3D Ontology website availability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13</a:t>
            </a:fld>
            <a:endParaRPr lang="pl-PL" alt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892480" cy="4485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6075144"/>
            <a:ext cx="7859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www.web3d.org/x3d/content/semantics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56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 err="1"/>
              <a:t>Queries</a:t>
            </a:r>
            <a:r>
              <a:rPr lang="pl-PL" sz="4000" dirty="0"/>
              <a:t> to </a:t>
            </a:r>
            <a:r>
              <a:rPr lang="pl-PL" sz="4000" dirty="0" err="1"/>
              <a:t>Semantic</a:t>
            </a:r>
            <a:r>
              <a:rPr lang="pl-PL" sz="4000" dirty="0"/>
              <a:t> X3D </a:t>
            </a:r>
            <a:r>
              <a:rPr lang="pl-PL" sz="4000" dirty="0" err="1"/>
              <a:t>Models</a:t>
            </a:r>
            <a:endParaRPr lang="pl-PL" sz="4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14</a:t>
            </a:fld>
            <a:endParaRPr lang="pl-PL" alt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/>
          <a:srcRect t="11111" b="14286"/>
          <a:stretch/>
        </p:blipFill>
        <p:spPr>
          <a:xfrm>
            <a:off x="343802" y="1772816"/>
            <a:ext cx="845639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 smtClean="0"/>
              <a:t>Semantic </a:t>
            </a:r>
            <a:r>
              <a:rPr lang="en-US" sz="4000" dirty="0" smtClean="0"/>
              <a:t>Version of </a:t>
            </a:r>
            <a:r>
              <a:rPr lang="pl-PL" sz="4000" dirty="0" smtClean="0"/>
              <a:t>X3D Model</a:t>
            </a:r>
            <a:endParaRPr lang="pl-PL" sz="4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15</a:t>
            </a:fld>
            <a:endParaRPr lang="pl-PL" alt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0" y="1391588"/>
            <a:ext cx="8557074" cy="45576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3528" y="4509120"/>
            <a:ext cx="74888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 err="1"/>
              <a:t>Queries</a:t>
            </a:r>
            <a:r>
              <a:rPr lang="pl-PL" sz="4000" dirty="0"/>
              <a:t> to </a:t>
            </a:r>
            <a:r>
              <a:rPr lang="pl-PL" sz="4000" dirty="0" err="1"/>
              <a:t>Semantic</a:t>
            </a:r>
            <a:r>
              <a:rPr lang="pl-PL" sz="4000" dirty="0"/>
              <a:t> X3D </a:t>
            </a:r>
            <a:r>
              <a:rPr lang="pl-PL" sz="4000" dirty="0" err="1"/>
              <a:t>Models</a:t>
            </a:r>
            <a:endParaRPr lang="pl-PL" sz="4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16</a:t>
            </a:fld>
            <a:endParaRPr lang="pl-PL" alt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96752"/>
            <a:ext cx="6183880" cy="4769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4807953"/>
            <a:ext cx="5040560" cy="12853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0179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now https://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758" y="2098360"/>
            <a:ext cx="7056784" cy="52211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Advanced query: ROUTE validity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896544"/>
          </a:xfrm>
        </p:spPr>
        <p:txBody>
          <a:bodyPr/>
          <a:lstStyle/>
          <a:p>
            <a:r>
              <a:rPr lang="en-US" dirty="0" smtClean="0"/>
              <a:t>Test that </a:t>
            </a:r>
            <a:r>
              <a:rPr lang="en-US" b="1" i="1" dirty="0" smtClean="0"/>
              <a:t>event animation chains </a:t>
            </a:r>
            <a:r>
              <a:rPr lang="en-US" dirty="0" smtClean="0"/>
              <a:t>are fully connected with correct type, accessType</a:t>
            </a:r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Future possible queries:</a:t>
            </a:r>
          </a:p>
          <a:p>
            <a:r>
              <a:rPr lang="en-US" dirty="0" smtClean="0"/>
              <a:t>detect problems with missing triggers or connections, identify animation fragments</a:t>
            </a:r>
          </a:p>
          <a:p>
            <a:r>
              <a:rPr lang="en-US" dirty="0" smtClean="0"/>
              <a:t>Infer cause-and-effect relationships in model storyboard or User Experience (UX)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17</a:t>
            </a:fld>
            <a:endParaRPr lang="pl-PL" altLang="pl-PL"/>
          </a:p>
        </p:txBody>
      </p:sp>
      <p:pic>
        <p:nvPicPr>
          <p:cNvPr id="1026" name="Picture 2" descr="https://web3d.siggraph.org/wp-content/uploads/2020/1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" y="2492896"/>
            <a:ext cx="9001000" cy="6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active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Metadata and ontology correspondences</a:t>
            </a:r>
          </a:p>
          <a:p>
            <a:r>
              <a:rPr lang="en-US" sz="2800" dirty="0" smtClean="0"/>
              <a:t>ISO SC24 work on Geometry Ontology</a:t>
            </a:r>
          </a:p>
          <a:p>
            <a:r>
              <a:rPr lang="en-US" sz="2800" dirty="0" smtClean="0"/>
              <a:t>Shape recognition terms of reference</a:t>
            </a:r>
          </a:p>
          <a:p>
            <a:r>
              <a:rPr lang="en-US" sz="2800" dirty="0" smtClean="0"/>
              <a:t>3D Printing metadata for materials, sizes, production, fit for purpose, etc. etc.</a:t>
            </a:r>
          </a:p>
          <a:p>
            <a:r>
              <a:rPr lang="en-US" sz="2800" dirty="0" smtClean="0"/>
              <a:t>Metadata for model format conversions, and X3D scene-graph format correspondences,  to facilitate cross-format model search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51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and Future Work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Advantages of the presented approach</a:t>
            </a:r>
          </a:p>
          <a:p>
            <a:pPr lvl="1"/>
            <a:r>
              <a:rPr lang="pl-PL" sz="2000" dirty="0" smtClean="0"/>
              <a:t>Integration of the </a:t>
            </a:r>
            <a:r>
              <a:rPr lang="pl-PL" sz="2000" dirty="0" err="1" smtClean="0"/>
              <a:t>semantic</a:t>
            </a:r>
            <a:r>
              <a:rPr lang="pl-PL" sz="2000" dirty="0" smtClean="0"/>
              <a:t> web and 3D</a:t>
            </a:r>
          </a:p>
          <a:p>
            <a:pPr lvl="1"/>
            <a:r>
              <a:rPr lang="pl-PL" sz="2000" dirty="0" smtClean="0"/>
              <a:t>Up-to-date</a:t>
            </a:r>
            <a:r>
              <a:rPr lang="en-US" sz="2000" dirty="0" smtClean="0"/>
              <a:t> with X3D4</a:t>
            </a:r>
            <a:endParaRPr lang="pl-PL" sz="2000" dirty="0"/>
          </a:p>
          <a:p>
            <a:pPr lvl="1"/>
            <a:r>
              <a:rPr lang="pl-PL" sz="2000" dirty="0" smtClean="0"/>
              <a:t>Automatic </a:t>
            </a:r>
            <a:r>
              <a:rPr lang="pl-PL" sz="2000" dirty="0" err="1" smtClean="0"/>
              <a:t>transformation</a:t>
            </a:r>
            <a:endParaRPr lang="pl-PL" sz="2000" dirty="0" smtClean="0"/>
          </a:p>
          <a:p>
            <a:pPr lvl="1"/>
            <a:r>
              <a:rPr lang="pl-PL" sz="2000" dirty="0" smtClean="0"/>
              <a:t>3D </a:t>
            </a:r>
            <a:r>
              <a:rPr lang="pl-PL" sz="2000" dirty="0" err="1" smtClean="0"/>
              <a:t>representation</a:t>
            </a:r>
            <a:r>
              <a:rPr lang="pl-PL" sz="2000" dirty="0" smtClean="0"/>
              <a:t> for q</a:t>
            </a:r>
            <a:r>
              <a:rPr lang="en-US" sz="2000" dirty="0" err="1" smtClean="0"/>
              <a:t>ueries</a:t>
            </a:r>
            <a:r>
              <a:rPr lang="en-US" sz="2000" dirty="0" smtClean="0"/>
              <a:t> and reasoning</a:t>
            </a:r>
            <a:r>
              <a:rPr lang="pl-PL" sz="2000" dirty="0" smtClean="0"/>
              <a:t> </a:t>
            </a:r>
            <a:r>
              <a:rPr lang="pl-PL" sz="2000" dirty="0" err="1" smtClean="0"/>
              <a:t>rather</a:t>
            </a:r>
            <a:r>
              <a:rPr lang="pl-PL" sz="2000" dirty="0" smtClean="0"/>
              <a:t> </a:t>
            </a:r>
            <a:r>
              <a:rPr lang="pl-PL" sz="2000" dirty="0" err="1" smtClean="0"/>
              <a:t>than</a:t>
            </a:r>
            <a:r>
              <a:rPr lang="pl-PL" sz="2000" dirty="0" smtClean="0"/>
              <a:t> rendering</a:t>
            </a:r>
            <a:endParaRPr lang="en-US" sz="20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Future </a:t>
            </a:r>
            <a:r>
              <a:rPr lang="en-US" sz="2400" dirty="0" smtClean="0">
                <a:solidFill>
                  <a:srgbClr val="0070C0"/>
                </a:solidFill>
              </a:rPr>
              <a:t>work topics are numerous</a:t>
            </a:r>
            <a:endParaRPr lang="pl-PL" sz="2400" dirty="0" smtClean="0">
              <a:solidFill>
                <a:srgbClr val="0070C0"/>
              </a:solidFill>
            </a:endParaRPr>
          </a:p>
          <a:p>
            <a:pPr lvl="1"/>
            <a:r>
              <a:rPr lang="pl-PL" sz="2000" dirty="0" smtClean="0"/>
              <a:t>Integration with </a:t>
            </a:r>
            <a:r>
              <a:rPr lang="pl-PL" sz="2000" dirty="0" err="1" smtClean="0"/>
              <a:t>achievements</a:t>
            </a:r>
            <a:r>
              <a:rPr lang="pl-PL" sz="2000" dirty="0" smtClean="0"/>
              <a:t> of </a:t>
            </a:r>
            <a:r>
              <a:rPr lang="pl-PL" sz="2000" dirty="0" err="1" smtClean="0"/>
              <a:t>other</a:t>
            </a:r>
            <a:r>
              <a:rPr lang="pl-PL" sz="2000" dirty="0" smtClean="0"/>
              <a:t> Web3D </a:t>
            </a:r>
            <a:r>
              <a:rPr lang="pl-PL" sz="2000" dirty="0" err="1" smtClean="0"/>
              <a:t>WGs</a:t>
            </a:r>
            <a:endParaRPr lang="pl-PL" sz="2000" dirty="0" smtClean="0"/>
          </a:p>
          <a:p>
            <a:pPr lvl="1"/>
            <a:r>
              <a:rPr lang="pl-PL" sz="2000" dirty="0" err="1" smtClean="0"/>
              <a:t>Transformation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other</a:t>
            </a:r>
            <a:r>
              <a:rPr lang="pl-PL" sz="2000" dirty="0" smtClean="0"/>
              <a:t> 3D </a:t>
            </a:r>
            <a:r>
              <a:rPr lang="pl-PL" sz="2000" dirty="0" err="1" smtClean="0"/>
              <a:t>formats</a:t>
            </a:r>
            <a:r>
              <a:rPr lang="pl-PL" sz="2000" dirty="0" smtClean="0"/>
              <a:t> (DFDL)</a:t>
            </a:r>
          </a:p>
          <a:p>
            <a:pPr lvl="1"/>
            <a:r>
              <a:rPr lang="pl-PL" sz="2000" dirty="0" err="1" smtClean="0"/>
              <a:t>Mapping</a:t>
            </a:r>
            <a:r>
              <a:rPr lang="pl-PL" sz="2000" dirty="0" smtClean="0"/>
              <a:t> to </a:t>
            </a:r>
            <a:r>
              <a:rPr lang="pl-PL" sz="2000" dirty="0" err="1" smtClean="0"/>
              <a:t>domain</a:t>
            </a:r>
            <a:r>
              <a:rPr lang="pl-PL" sz="2000" dirty="0" smtClean="0"/>
              <a:t> </a:t>
            </a:r>
            <a:r>
              <a:rPr lang="pl-PL" sz="2000" dirty="0" err="1" smtClean="0"/>
              <a:t>ontologies</a:t>
            </a:r>
            <a:endParaRPr lang="pl-PL" sz="2000" dirty="0" smtClean="0"/>
          </a:p>
          <a:p>
            <a:pPr lvl="1"/>
            <a:endParaRPr lang="en-US" sz="2000" dirty="0" smtClean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377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l-PL" sz="4800" dirty="0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pl-PL" dirty="0"/>
              <a:t>X3D Semantic Web Working Group </a:t>
            </a:r>
          </a:p>
          <a:p>
            <a:pPr>
              <a:spcBef>
                <a:spcPts val="600"/>
              </a:spcBef>
            </a:pPr>
            <a:r>
              <a:rPr lang="pl-PL" altLang="pl-PL" dirty="0" err="1" smtClean="0"/>
              <a:t>Motivations</a:t>
            </a:r>
            <a:r>
              <a:rPr lang="pl-PL" altLang="pl-PL" dirty="0" smtClean="0"/>
              <a:t> for </a:t>
            </a:r>
            <a:r>
              <a:rPr lang="pl-PL" altLang="pl-PL" dirty="0" err="1" smtClean="0"/>
              <a:t>semantic</a:t>
            </a:r>
            <a:r>
              <a:rPr lang="pl-PL" altLang="pl-PL" dirty="0" smtClean="0"/>
              <a:t> 3D </a:t>
            </a:r>
            <a:r>
              <a:rPr lang="pl-PL" altLang="pl-PL" dirty="0" err="1" smtClean="0"/>
              <a:t>content</a:t>
            </a:r>
            <a:endParaRPr lang="pl-PL" altLang="pl-PL" dirty="0" smtClean="0"/>
          </a:p>
          <a:p>
            <a:pPr>
              <a:spcBef>
                <a:spcPts val="600"/>
              </a:spcBef>
            </a:pPr>
            <a:r>
              <a:rPr lang="pl-PL" dirty="0" smtClean="0"/>
              <a:t>X3D </a:t>
            </a:r>
            <a:r>
              <a:rPr lang="pl-PL" dirty="0" err="1" smtClean="0"/>
              <a:t>Ontology</a:t>
            </a:r>
            <a:r>
              <a:rPr lang="pl-PL" dirty="0" smtClean="0"/>
              <a:t> and </a:t>
            </a:r>
            <a:r>
              <a:rPr lang="pl-PL" dirty="0" err="1" smtClean="0"/>
              <a:t>semantic</a:t>
            </a:r>
            <a:r>
              <a:rPr lang="pl-PL" dirty="0"/>
              <a:t> </a:t>
            </a:r>
            <a:r>
              <a:rPr lang="pl-PL" dirty="0" err="1" smtClean="0"/>
              <a:t>models</a:t>
            </a:r>
            <a:endParaRPr lang="pl-PL" dirty="0" smtClean="0"/>
          </a:p>
          <a:p>
            <a:pPr>
              <a:spcBef>
                <a:spcPts val="600"/>
              </a:spcBef>
            </a:pPr>
            <a:r>
              <a:rPr lang="pl-PL" dirty="0" err="1" smtClean="0"/>
              <a:t>Queries</a:t>
            </a:r>
            <a:r>
              <a:rPr lang="pl-PL" dirty="0" smtClean="0"/>
              <a:t> to </a:t>
            </a:r>
            <a:r>
              <a:rPr lang="pl-PL" dirty="0" err="1" smtClean="0"/>
              <a:t>semantic</a:t>
            </a:r>
            <a:r>
              <a:rPr lang="pl-PL" dirty="0" smtClean="0"/>
              <a:t> X3D </a:t>
            </a:r>
            <a:r>
              <a:rPr lang="pl-PL" dirty="0" err="1" smtClean="0"/>
              <a:t>models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pl-PL" dirty="0" smtClean="0"/>
              <a:t>Conclusions and future works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2</a:t>
            </a:fld>
            <a:endParaRPr lang="pl-PL" altLang="pl-PL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635746"/>
            <a:ext cx="9144000" cy="1657350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rgbClr val="062313"/>
              </a:gs>
            </a:gsLst>
            <a:lin ang="2700000" scaled="1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sz="44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Thank you for your attention</a:t>
            </a:r>
            <a:endParaRPr lang="pl-PL" sz="44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5942" y="417908"/>
            <a:ext cx="8713788" cy="185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600" dirty="0"/>
              <a:t>X3D Ontology for Querying 3D Models </a:t>
            </a:r>
            <a:endParaRPr lang="pl-PL" sz="3600" dirty="0"/>
          </a:p>
          <a:p>
            <a:r>
              <a:rPr lang="en-US" sz="3600" dirty="0"/>
              <a:t>on the Semantic</a:t>
            </a:r>
            <a:r>
              <a:rPr lang="pl-PL" sz="3600" dirty="0"/>
              <a:t> </a:t>
            </a:r>
            <a:r>
              <a:rPr lang="en-US" sz="3600" dirty="0"/>
              <a:t>Web</a:t>
            </a:r>
            <a:endParaRPr lang="pl-PL" sz="36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942" y="5035815"/>
            <a:ext cx="8713788" cy="1705553"/>
          </a:xfrm>
        </p:spPr>
        <p:txBody>
          <a:bodyPr/>
          <a:lstStyle/>
          <a:p>
            <a:r>
              <a:rPr lang="en-US" altLang="pl-PL" dirty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dirty="0"/>
              <a:t>Don </a:t>
            </a:r>
            <a:r>
              <a:rPr lang="en-US" dirty="0" smtClean="0"/>
              <a:t>Brutzman</a:t>
            </a:r>
            <a:r>
              <a:rPr lang="pl-PL" dirty="0" smtClean="0"/>
              <a:t>, </a:t>
            </a:r>
            <a:r>
              <a:rPr lang="en-US" dirty="0" smtClean="0"/>
              <a:t>Jakub </a:t>
            </a:r>
            <a:r>
              <a:rPr lang="en-US" dirty="0"/>
              <a:t>Flotyński</a:t>
            </a:r>
          </a:p>
          <a:p>
            <a:pPr>
              <a:spcBef>
                <a:spcPts val="400"/>
              </a:spcBef>
            </a:pPr>
            <a:r>
              <a:rPr lang="pl-PL" altLang="pl-PL" b="1" i="1" dirty="0" smtClean="0"/>
              <a:t>semantics@web3d.org</a:t>
            </a:r>
            <a:endParaRPr lang="pl-PL" altLang="pl-PL" b="1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56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3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9"/>
          <p:cNvGrpSpPr>
            <a:grpSpLocks/>
          </p:cNvGrpSpPr>
          <p:nvPr/>
        </p:nvGrpSpPr>
        <p:grpSpPr bwMode="auto">
          <a:xfrm>
            <a:off x="8401050" y="4581128"/>
            <a:ext cx="533400" cy="1641872"/>
            <a:chOff x="11201367" y="4425950"/>
            <a:chExt cx="711510" cy="2188392"/>
          </a:xfrm>
        </p:grpSpPr>
        <p:sp>
          <p:nvSpPr>
            <p:cNvPr id="31" name="다이아몬드 4"/>
            <p:cNvSpPr/>
            <p:nvPr/>
          </p:nvSpPr>
          <p:spPr>
            <a:xfrm>
              <a:off x="11212660" y="4425950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2F84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2" name="다이아몬드 5"/>
            <p:cNvSpPr/>
            <p:nvPr/>
          </p:nvSpPr>
          <p:spPr>
            <a:xfrm>
              <a:off x="11212660" y="4631910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2C78AE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3" name="다이아몬드 6"/>
            <p:cNvSpPr/>
            <p:nvPr/>
          </p:nvSpPr>
          <p:spPr>
            <a:xfrm>
              <a:off x="11212660" y="482265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5C8A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4" name="다이아몬드 19"/>
            <p:cNvSpPr/>
            <p:nvPr/>
          </p:nvSpPr>
          <p:spPr>
            <a:xfrm>
              <a:off x="11212660" y="502861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5F8DBB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5" name="다이아몬드 20"/>
            <p:cNvSpPr/>
            <p:nvPr/>
          </p:nvSpPr>
          <p:spPr>
            <a:xfrm>
              <a:off x="11212660" y="523457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8192BA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6" name="다이아몬드 21"/>
            <p:cNvSpPr/>
            <p:nvPr/>
          </p:nvSpPr>
          <p:spPr>
            <a:xfrm>
              <a:off x="11212660" y="5425318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8597BE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7" name="다이아몬드 23"/>
            <p:cNvSpPr/>
            <p:nvPr/>
          </p:nvSpPr>
          <p:spPr>
            <a:xfrm>
              <a:off x="11201367" y="5646308"/>
              <a:ext cx="711510" cy="364996"/>
            </a:xfrm>
            <a:prstGeom prst="diamond">
              <a:avLst/>
            </a:prstGeom>
            <a:solidFill>
              <a:srgbClr val="DBEFF9">
                <a:alpha val="45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8" name="다이아몬드 24"/>
            <p:cNvSpPr/>
            <p:nvPr/>
          </p:nvSpPr>
          <p:spPr>
            <a:xfrm>
              <a:off x="11212660" y="5852454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989AB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39" name="다이아몬드 25"/>
            <p:cNvSpPr/>
            <p:nvPr/>
          </p:nvSpPr>
          <p:spPr>
            <a:xfrm>
              <a:off x="11212660" y="6043198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9692B3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0" name="다이아몬드 28"/>
            <p:cNvSpPr/>
            <p:nvPr/>
          </p:nvSpPr>
          <p:spPr>
            <a:xfrm>
              <a:off x="11212660" y="6249157"/>
              <a:ext cx="700217" cy="365185"/>
            </a:xfrm>
            <a:prstGeom prst="diamond">
              <a:avLst/>
            </a:prstGeom>
            <a:noFill/>
            <a:ln w="9525" cap="flat" cmpd="sng" algn="ctr">
              <a:solidFill>
                <a:srgbClr val="ABA2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kern="0" dirty="0">
                  <a:ln w="28575">
                    <a:solidFill>
                      <a:prstClr val="white"/>
                    </a:solidFill>
                  </a:ln>
                  <a:solidFill>
                    <a:prstClr val="white"/>
                  </a:solidFill>
                  <a:latin typeface="Arial" panose="020B0604020202020204"/>
                  <a:ea typeface="굴림" panose="020B0600000101010101" pitchFamily="50" charset="-127"/>
                </a:rPr>
                <a:t>     </a:t>
              </a:r>
              <a:endParaRPr lang="ko-KR" altLang="en-US" kern="0" dirty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1" name="평행 사변형 29"/>
            <p:cNvSpPr/>
            <p:nvPr/>
          </p:nvSpPr>
          <p:spPr>
            <a:xfrm rot="5400000">
              <a:off x="11083281" y="5943718"/>
              <a:ext cx="595103" cy="358931"/>
            </a:xfrm>
            <a:prstGeom prst="parallelogram">
              <a:avLst>
                <a:gd name="adj" fmla="val 51244"/>
              </a:avLst>
            </a:prstGeom>
            <a:solidFill>
              <a:srgbClr val="0F6FC6">
                <a:alpha val="58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</p:grpSp>
      <p:grpSp>
        <p:nvGrpSpPr>
          <p:cNvPr id="42" name="그룹 8"/>
          <p:cNvGrpSpPr>
            <a:grpSpLocks/>
          </p:cNvGrpSpPr>
          <p:nvPr/>
        </p:nvGrpSpPr>
        <p:grpSpPr bwMode="auto">
          <a:xfrm>
            <a:off x="6966347" y="5619353"/>
            <a:ext cx="1513284" cy="457200"/>
            <a:chOff x="9288947" y="5810066"/>
            <a:chExt cx="2017828" cy="610273"/>
          </a:xfrm>
        </p:grpSpPr>
        <p:sp>
          <p:nvSpPr>
            <p:cNvPr id="43" name="평행 사변형 31"/>
            <p:cNvSpPr/>
            <p:nvPr/>
          </p:nvSpPr>
          <p:spPr>
            <a:xfrm rot="5400000">
              <a:off x="10830192" y="5931042"/>
              <a:ext cx="584845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137F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4" name="평행 사변형 33"/>
            <p:cNvSpPr/>
            <p:nvPr/>
          </p:nvSpPr>
          <p:spPr>
            <a:xfrm rot="5400000">
              <a:off x="10561889" y="5942168"/>
              <a:ext cx="586434" cy="369908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137F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5" name="평행 사변형 35"/>
            <p:cNvSpPr/>
            <p:nvPr/>
          </p:nvSpPr>
          <p:spPr>
            <a:xfrm rot="5400000">
              <a:off x="10268979" y="5930248"/>
              <a:ext cx="584845" cy="369909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2D83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6" name="평행 사변형 37"/>
            <p:cNvSpPr/>
            <p:nvPr/>
          </p:nvSpPr>
          <p:spPr>
            <a:xfrm rot="5400000">
              <a:off x="10005439" y="5930248"/>
              <a:ext cx="584845" cy="369909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2D83B7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7" name="평행 사변형 39"/>
            <p:cNvSpPr/>
            <p:nvPr/>
          </p:nvSpPr>
          <p:spPr>
            <a:xfrm rot="5400000">
              <a:off x="9737134" y="5942962"/>
              <a:ext cx="586434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5D8B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8" name="평행 사변형 41"/>
            <p:cNvSpPr/>
            <p:nvPr/>
          </p:nvSpPr>
          <p:spPr>
            <a:xfrm rot="5400000">
              <a:off x="9447400" y="5918329"/>
              <a:ext cx="586435" cy="369908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5D8BB9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  <p:sp>
          <p:nvSpPr>
            <p:cNvPr id="49" name="평행 사변형 43"/>
            <p:cNvSpPr/>
            <p:nvPr/>
          </p:nvSpPr>
          <p:spPr>
            <a:xfrm rot="5400000">
              <a:off x="9180685" y="5931042"/>
              <a:ext cx="584845" cy="368321"/>
            </a:xfrm>
            <a:prstGeom prst="parallelogram">
              <a:avLst>
                <a:gd name="adj" fmla="val 60714"/>
              </a:avLst>
            </a:prstGeom>
            <a:noFill/>
            <a:ln w="9525" cap="flat" cmpd="sng" algn="ctr">
              <a:solidFill>
                <a:srgbClr val="8193BB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ln w="28575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 panose="020B0604020202020204"/>
                <a:ea typeface="굴림" panose="020B0600000101010101" pitchFamily="50" charset="-127"/>
              </a:endParaRPr>
            </a:p>
          </p:txBody>
        </p:sp>
      </p:grp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537370" y="2924409"/>
            <a:ext cx="39604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F2F2F2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F2F2F2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F2F2F2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CBEAC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WEB</a:t>
            </a:r>
            <a:r>
              <a:rPr lang="en-US" altLang="en-US" sz="1200" b="1" dirty="0">
                <a:solidFill>
                  <a:srgbClr val="CBEAC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en-US" sz="4000" b="1" dirty="0">
                <a:solidFill>
                  <a:srgbClr val="CBEAC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3D 2020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55576" y="4582869"/>
            <a:ext cx="75240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F2F2F2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F2F2F2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F2F2F2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  <a:latin typeface="Arial" panose="020B0604020202020204" pitchFamily="34" charset="0"/>
              </a:rPr>
              <a:t>The 25th International ACM Conference on 3D Web Technology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  <a:latin typeface="Arial" panose="020B0604020202020204" pitchFamily="34" charset="0"/>
              </a:rPr>
              <a:t>November 9-13, 2020, Virtual Conference, Seoul, Korea</a:t>
            </a:r>
          </a:p>
        </p:txBody>
      </p:sp>
      <p:pic>
        <p:nvPicPr>
          <p:cNvPr id="5126" name="Gamela - E's Jammy Jams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297" y="7264004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9" y="5718175"/>
            <a:ext cx="2770584" cy="40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3D 모델 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74" y="404664"/>
            <a:ext cx="2465431" cy="224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제목 12"/>
          <p:cNvSpPr txBox="1">
            <a:spLocks noChangeArrowheads="1"/>
          </p:cNvSpPr>
          <p:nvPr/>
        </p:nvSpPr>
        <p:spPr bwMode="auto">
          <a:xfrm>
            <a:off x="1474564" y="3466705"/>
            <a:ext cx="6602065" cy="659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F2F2F2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F2F2F2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F2F2F2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F2F2F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C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3D for a Hyperconnected World</a:t>
            </a:r>
          </a:p>
        </p:txBody>
      </p:sp>
    </p:spTree>
    <p:extLst>
      <p:ext uri="{BB962C8B-B14F-4D97-AF65-F5344CB8AC3E}">
        <p14:creationId xmlns:p14="http://schemas.microsoft.com/office/powerpoint/2010/main" val="29608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9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4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49" y="1268760"/>
            <a:ext cx="4493554" cy="3466122"/>
          </a:xfrm>
          <a:prstGeom prst="rect">
            <a:avLst/>
          </a:prstGeom>
        </p:spPr>
      </p:pic>
      <p:pic>
        <p:nvPicPr>
          <p:cNvPr id="6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36912"/>
            <a:ext cx="4278537" cy="2278846"/>
          </a:xfrm>
          <a:prstGeom prst="rect">
            <a:avLst/>
          </a:prstGeom>
        </p:spPr>
      </p:pic>
      <p:pic>
        <p:nvPicPr>
          <p:cNvPr id="7" name="Obraz 4"/>
          <p:cNvPicPr>
            <a:picLocks noChangeAspect="1"/>
          </p:cNvPicPr>
          <p:nvPr/>
        </p:nvPicPr>
        <p:blipFill rotWithShape="1">
          <a:blip r:embed="rId4"/>
          <a:srcRect t="14841" b="18016"/>
          <a:stretch/>
        </p:blipFill>
        <p:spPr>
          <a:xfrm>
            <a:off x="323528" y="1268760"/>
            <a:ext cx="359846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"The proof of the pudding is in the eating." </a:t>
            </a:r>
            <a:r>
              <a:rPr lang="en-US" sz="2800" dirty="0" smtClean="0"/>
              <a:t>      Wiktionary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Trying to use the Semantic Web without SPARQL is like trying to use a relational database without SQL." Tim </a:t>
            </a:r>
            <a:r>
              <a:rPr lang="en-US" sz="2800" dirty="0" smtClean="0"/>
              <a:t>Berners-Lee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The answer to your question is the response to the query." Jim Hendler and Dean </a:t>
            </a:r>
            <a:r>
              <a:rPr lang="en-US" sz="2800" dirty="0" smtClean="0"/>
              <a:t>Allemang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What if you can ask, and answer, any question?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84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u="sng" dirty="0" smtClean="0"/>
              <a:t>all</a:t>
            </a:r>
            <a:r>
              <a:rPr lang="en-US" dirty="0" smtClean="0"/>
              <a:t> 3D on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models are being produced through authoring tools, scanners, conversions etc.</a:t>
            </a:r>
          </a:p>
          <a:p>
            <a:r>
              <a:rPr lang="en-US" dirty="0" smtClean="0"/>
              <a:t>How do we keep track of this information?</a:t>
            </a:r>
          </a:p>
          <a:p>
            <a:pPr lvl="1"/>
            <a:r>
              <a:rPr lang="en-US" dirty="0" smtClean="0"/>
              <a:t>Diverse data formats, irregular metadata</a:t>
            </a:r>
          </a:p>
          <a:p>
            <a:r>
              <a:rPr lang="en-US" dirty="0" smtClean="0"/>
              <a:t>How do we search for models of interest?</a:t>
            </a:r>
          </a:p>
          <a:p>
            <a:pPr lvl="1"/>
            <a:r>
              <a:rPr lang="en-US" dirty="0" smtClean="0"/>
              <a:t>Common-denominator representation: X3D</a:t>
            </a:r>
          </a:p>
          <a:p>
            <a:pPr lvl="1"/>
            <a:r>
              <a:rPr lang="en-US" dirty="0" smtClean="0"/>
              <a:t>Consistent, coherent metadata vocabularies</a:t>
            </a:r>
          </a:p>
          <a:p>
            <a:pPr lvl="1"/>
            <a:r>
              <a:rPr lang="en-US" dirty="0" smtClean="0"/>
              <a:t>Unlock Semantic Web tools via X3D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061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pl-PL" dirty="0" smtClean="0"/>
              <a:t>3D/VR/AR on Web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Interestingly, all forms of presentation then have a consistent basis for query</a:t>
            </a:r>
          </a:p>
          <a:p>
            <a:r>
              <a:rPr lang="pl-PL" sz="2800" dirty="0" smtClean="0"/>
              <a:t>Content </a:t>
            </a:r>
            <a:r>
              <a:rPr lang="pl-PL" sz="2800" dirty="0" smtClean="0">
                <a:solidFill>
                  <a:srgbClr val="0070C0"/>
                </a:solidFill>
              </a:rPr>
              <a:t>formats</a:t>
            </a:r>
            <a:r>
              <a:rPr lang="pl-PL" sz="2800" dirty="0" smtClean="0"/>
              <a:t> Extensible </a:t>
            </a:r>
            <a:r>
              <a:rPr lang="pl-PL" sz="2800" dirty="0"/>
              <a:t>3D (X3D</a:t>
            </a:r>
            <a:r>
              <a:rPr lang="pl-PL" sz="2800" dirty="0" smtClean="0"/>
              <a:t>)</a:t>
            </a:r>
            <a:r>
              <a:rPr lang="en-US" sz="2800" dirty="0" smtClean="0"/>
              <a:t> v4</a:t>
            </a:r>
            <a:endParaRPr lang="pl-PL" sz="2800" dirty="0"/>
          </a:p>
          <a:p>
            <a:r>
              <a:rPr lang="pl-PL" sz="2800" dirty="0" smtClean="0"/>
              <a:t>Integrati</a:t>
            </a:r>
            <a:r>
              <a:rPr lang="en-US" sz="2800" dirty="0" smtClean="0"/>
              <a:t>ng </a:t>
            </a:r>
            <a:r>
              <a:rPr lang="pl-PL" sz="2800" dirty="0" smtClean="0"/>
              <a:t>3D/VR/AR with </a:t>
            </a:r>
            <a:r>
              <a:rPr lang="pl-PL" sz="2800" dirty="0" smtClean="0">
                <a:solidFill>
                  <a:srgbClr val="0070C0"/>
                </a:solidFill>
              </a:rPr>
              <a:t>web browsers</a:t>
            </a:r>
          </a:p>
          <a:p>
            <a:r>
              <a:rPr lang="pl-PL" sz="2800" dirty="0" smtClean="0"/>
              <a:t>Wide </a:t>
            </a:r>
            <a:r>
              <a:rPr lang="pl-PL" sz="2800" dirty="0" smtClean="0">
                <a:solidFill>
                  <a:srgbClr val="0070C0"/>
                </a:solidFill>
              </a:rPr>
              <a:t>access</a:t>
            </a:r>
            <a:r>
              <a:rPr lang="en-US" sz="2800" dirty="0" smtClean="0">
                <a:solidFill>
                  <a:srgbClr val="0070C0"/>
                </a:solidFill>
              </a:rPr>
              <a:t>, </a:t>
            </a:r>
            <a:r>
              <a:rPr lang="pl-PL" sz="2800" dirty="0" smtClean="0">
                <a:solidFill>
                  <a:srgbClr val="0070C0"/>
                </a:solidFill>
              </a:rPr>
              <a:t>collaborative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pl-PL" sz="2800" dirty="0" smtClean="0"/>
              <a:t>environments</a:t>
            </a:r>
          </a:p>
          <a:p>
            <a:r>
              <a:rPr lang="pl-PL" sz="2800" dirty="0" smtClean="0"/>
              <a:t>Programming </a:t>
            </a:r>
            <a:r>
              <a:rPr lang="pl-PL" sz="2800" dirty="0" smtClean="0">
                <a:solidFill>
                  <a:srgbClr val="0070C0"/>
                </a:solidFill>
              </a:rPr>
              <a:t>libraries</a:t>
            </a:r>
            <a:r>
              <a:rPr lang="pl-PL" sz="2800" dirty="0" smtClean="0"/>
              <a:t>, e.g., WebGL</a:t>
            </a:r>
            <a:r>
              <a:rPr lang="en-US" sz="2800" dirty="0" smtClean="0"/>
              <a:t>, Blender, Java, Python, JavaScript, others</a:t>
            </a:r>
            <a:endParaRPr lang="pl-PL" sz="2800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Device </a:t>
            </a:r>
            <a:r>
              <a:rPr lang="pl-PL" sz="2800" dirty="0" smtClean="0">
                <a:solidFill>
                  <a:srgbClr val="0070C0"/>
                </a:solidFill>
              </a:rPr>
              <a:t>Interfaces</a:t>
            </a:r>
            <a:r>
              <a:rPr lang="pl-PL" sz="2800" dirty="0" smtClean="0"/>
              <a:t>, e.g., WebXR</a:t>
            </a:r>
            <a:endParaRPr lang="en-US" sz="2800" dirty="0" smtClean="0"/>
          </a:p>
          <a:p>
            <a:r>
              <a:rPr lang="en-US" sz="2800" dirty="0" smtClean="0"/>
              <a:t>3D printed models might be similarly accessed</a:t>
            </a:r>
            <a:endParaRPr lang="pl-PL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169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Semantic</a:t>
            </a:r>
            <a:r>
              <a:rPr lang="pl-PL" dirty="0" smtClean="0"/>
              <a:t> Web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4525963"/>
          </a:xfrm>
        </p:spPr>
        <p:txBody>
          <a:bodyPr/>
          <a:lstStyle/>
          <a:p>
            <a:r>
              <a:rPr lang="pl-PL" sz="2500" dirty="0" smtClean="0">
                <a:solidFill>
                  <a:srgbClr val="0070C0"/>
                </a:solidFill>
              </a:rPr>
              <a:t>Global </a:t>
            </a:r>
            <a:r>
              <a:rPr lang="pl-PL" sz="2500" dirty="0" err="1" smtClean="0">
                <a:solidFill>
                  <a:srgbClr val="0070C0"/>
                </a:solidFill>
              </a:rPr>
              <a:t>database</a:t>
            </a:r>
            <a:r>
              <a:rPr lang="pl-PL" sz="2500" dirty="0" smtClean="0">
                <a:solidFill>
                  <a:srgbClr val="0070C0"/>
                </a:solidFill>
              </a:rPr>
              <a:t> </a:t>
            </a:r>
            <a:r>
              <a:rPr lang="pl-PL" sz="2500" dirty="0" err="1" smtClean="0"/>
              <a:t>linking</a:t>
            </a:r>
            <a:r>
              <a:rPr lang="pl-PL" sz="2500" dirty="0" smtClean="0"/>
              <a:t> </a:t>
            </a:r>
            <a:r>
              <a:rPr lang="pl-PL" sz="2500" dirty="0" err="1" smtClean="0"/>
              <a:t>structured</a:t>
            </a:r>
            <a:r>
              <a:rPr lang="pl-PL" sz="2500" dirty="0" smtClean="0"/>
              <a:t> </a:t>
            </a:r>
            <a:r>
              <a:rPr lang="pl-PL" sz="2500" dirty="0" err="1" smtClean="0"/>
              <a:t>content</a:t>
            </a:r>
            <a:r>
              <a:rPr lang="pl-PL" sz="2500" dirty="0" smtClean="0"/>
              <a:t> with </a:t>
            </a:r>
            <a:r>
              <a:rPr lang="pl-PL" sz="2500" dirty="0" err="1" smtClean="0"/>
              <a:t>semantic</a:t>
            </a:r>
            <a:r>
              <a:rPr lang="pl-PL" sz="2500" dirty="0" smtClean="0"/>
              <a:t> </a:t>
            </a:r>
            <a:r>
              <a:rPr lang="pl-PL" sz="2500" dirty="0" err="1" smtClean="0"/>
              <a:t>descriptions</a:t>
            </a:r>
            <a:endParaRPr lang="pl-PL" sz="2500" dirty="0" smtClean="0"/>
          </a:p>
          <a:p>
            <a:r>
              <a:rPr lang="pl-PL" sz="2500" dirty="0" err="1" smtClean="0">
                <a:solidFill>
                  <a:srgbClr val="0070C0"/>
                </a:solidFill>
              </a:rPr>
              <a:t>Ontologies</a:t>
            </a:r>
            <a:r>
              <a:rPr lang="pl-PL" sz="2500" dirty="0" smtClean="0"/>
              <a:t> and </a:t>
            </a:r>
            <a:r>
              <a:rPr lang="pl-PL" sz="2500" dirty="0" err="1" smtClean="0">
                <a:solidFill>
                  <a:srgbClr val="0070C0"/>
                </a:solidFill>
              </a:rPr>
              <a:t>knowledge</a:t>
            </a:r>
            <a:r>
              <a:rPr lang="pl-PL" sz="2500" dirty="0" smtClean="0">
                <a:solidFill>
                  <a:srgbClr val="0070C0"/>
                </a:solidFill>
              </a:rPr>
              <a:t> </a:t>
            </a:r>
            <a:r>
              <a:rPr lang="pl-PL" sz="2500" dirty="0" err="1" smtClean="0">
                <a:solidFill>
                  <a:srgbClr val="0070C0"/>
                </a:solidFill>
              </a:rPr>
              <a:t>bases</a:t>
            </a:r>
            <a:endParaRPr lang="pl-PL" sz="2500" dirty="0" smtClean="0">
              <a:solidFill>
                <a:srgbClr val="0070C0"/>
              </a:solidFill>
            </a:endParaRPr>
          </a:p>
          <a:p>
            <a:r>
              <a:rPr lang="pl-PL" sz="2500" dirty="0" smtClean="0"/>
              <a:t>Applicable to </a:t>
            </a:r>
            <a:r>
              <a:rPr lang="pl-PL" sz="2500" dirty="0" smtClean="0">
                <a:solidFill>
                  <a:srgbClr val="0070C0"/>
                </a:solidFill>
              </a:rPr>
              <a:t>any domain</a:t>
            </a:r>
            <a:r>
              <a:rPr lang="en-US" sz="2500" dirty="0" smtClean="0">
                <a:solidFill>
                  <a:srgbClr val="0070C0"/>
                </a:solidFill>
              </a:rPr>
              <a:t> </a:t>
            </a:r>
            <a:r>
              <a:rPr lang="en-US" sz="2500" dirty="0" smtClean="0"/>
              <a:t>and e</a:t>
            </a:r>
            <a:r>
              <a:rPr lang="pl-PL" sz="2500" dirty="0" smtClean="0"/>
              <a:t>nables</a:t>
            </a:r>
            <a:endParaRPr lang="pl-PL" sz="2500" dirty="0"/>
          </a:p>
          <a:p>
            <a:pPr lvl="1"/>
            <a:r>
              <a:rPr lang="pl-PL" sz="2500" dirty="0" smtClean="0"/>
              <a:t>Content </a:t>
            </a:r>
            <a:r>
              <a:rPr lang="pl-PL" sz="2500" dirty="0" err="1" smtClean="0"/>
              <a:t>description</a:t>
            </a:r>
            <a:r>
              <a:rPr lang="pl-PL" sz="2500" dirty="0" smtClean="0"/>
              <a:t> </a:t>
            </a:r>
            <a:r>
              <a:rPr lang="pl-PL" sz="2500" dirty="0" err="1" smtClean="0"/>
              <a:t>at</a:t>
            </a:r>
            <a:r>
              <a:rPr lang="pl-PL" sz="2500" dirty="0" smtClean="0"/>
              <a:t> </a:t>
            </a:r>
            <a:r>
              <a:rPr lang="pl-PL" sz="2500" dirty="0" err="1" smtClean="0">
                <a:solidFill>
                  <a:srgbClr val="0070C0"/>
                </a:solidFill>
              </a:rPr>
              <a:t>arbitrary</a:t>
            </a:r>
            <a:r>
              <a:rPr lang="pl-PL" sz="2500" dirty="0" smtClean="0">
                <a:solidFill>
                  <a:srgbClr val="0070C0"/>
                </a:solidFill>
              </a:rPr>
              <a:t> </a:t>
            </a:r>
            <a:r>
              <a:rPr lang="pl-PL" sz="2500" dirty="0" err="1" smtClean="0">
                <a:solidFill>
                  <a:srgbClr val="0070C0"/>
                </a:solidFill>
              </a:rPr>
              <a:t>specification</a:t>
            </a:r>
            <a:r>
              <a:rPr lang="pl-PL" sz="2500" dirty="0" smtClean="0">
                <a:solidFill>
                  <a:srgbClr val="0070C0"/>
                </a:solidFill>
              </a:rPr>
              <a:t> </a:t>
            </a:r>
            <a:r>
              <a:rPr lang="pl-PL" sz="2500" dirty="0" err="1" smtClean="0">
                <a:solidFill>
                  <a:srgbClr val="0070C0"/>
                </a:solidFill>
              </a:rPr>
              <a:t>level</a:t>
            </a:r>
            <a:endParaRPr lang="pl-PL" sz="2500" dirty="0" smtClean="0">
              <a:solidFill>
                <a:srgbClr val="0070C0"/>
              </a:solidFill>
            </a:endParaRPr>
          </a:p>
          <a:p>
            <a:pPr lvl="1"/>
            <a:r>
              <a:rPr lang="pl-PL" sz="2500" dirty="0" err="1" smtClean="0"/>
              <a:t>Reasoning</a:t>
            </a:r>
            <a:endParaRPr lang="pl-PL" sz="2500" dirty="0" smtClean="0"/>
          </a:p>
          <a:p>
            <a:pPr lvl="1"/>
            <a:r>
              <a:rPr lang="pl-PL" sz="2500" dirty="0" err="1" smtClean="0"/>
              <a:t>Queries</a:t>
            </a:r>
            <a:endParaRPr lang="pl-PL" sz="2500" dirty="0" smtClean="0"/>
          </a:p>
          <a:p>
            <a:r>
              <a:rPr lang="pl-PL" sz="2500" dirty="0" smtClean="0"/>
              <a:t>W3C </a:t>
            </a:r>
            <a:r>
              <a:rPr lang="pl-PL" sz="2500" dirty="0" err="1" smtClean="0">
                <a:solidFill>
                  <a:srgbClr val="0070C0"/>
                </a:solidFill>
              </a:rPr>
              <a:t>Standards</a:t>
            </a:r>
            <a:r>
              <a:rPr lang="pl-PL" sz="2500" dirty="0" smtClean="0"/>
              <a:t>: RDF, RDFS, OWL, SPARQL</a:t>
            </a:r>
          </a:p>
          <a:p>
            <a:r>
              <a:rPr lang="pl-PL" altLang="pl-PL" sz="2500" dirty="0">
                <a:solidFill>
                  <a:srgbClr val="FF0000"/>
                </a:solidFill>
              </a:rPr>
              <a:t>No </a:t>
            </a:r>
            <a:r>
              <a:rPr lang="en-US" altLang="pl-PL" sz="2500" dirty="0" smtClean="0">
                <a:solidFill>
                  <a:srgbClr val="FF0000"/>
                </a:solidFill>
              </a:rPr>
              <a:t>common </a:t>
            </a:r>
            <a:r>
              <a:rPr lang="pl-PL" altLang="pl-PL" sz="2500" dirty="0" smtClean="0">
                <a:solidFill>
                  <a:srgbClr val="FF0000"/>
                </a:solidFill>
              </a:rPr>
              <a:t>integration </a:t>
            </a:r>
            <a:r>
              <a:rPr lang="en-US" altLang="pl-PL" sz="2500" dirty="0" smtClean="0">
                <a:solidFill>
                  <a:srgbClr val="FF0000"/>
                </a:solidFill>
              </a:rPr>
              <a:t>for</a:t>
            </a:r>
            <a:r>
              <a:rPr lang="pl-PL" altLang="pl-PL" sz="2500" dirty="0" smtClean="0">
                <a:solidFill>
                  <a:srgbClr val="FF0000"/>
                </a:solidFill>
              </a:rPr>
              <a:t> 3D/VR/AR and </a:t>
            </a:r>
            <a:r>
              <a:rPr lang="en-US" altLang="pl-PL" sz="2500" dirty="0" smtClean="0">
                <a:solidFill>
                  <a:srgbClr val="FF0000"/>
                </a:solidFill>
              </a:rPr>
              <a:t>S</a:t>
            </a:r>
            <a:r>
              <a:rPr lang="pl-PL" altLang="pl-PL" sz="2500" dirty="0" smtClean="0">
                <a:solidFill>
                  <a:srgbClr val="FF0000"/>
                </a:solidFill>
              </a:rPr>
              <a:t>emantic </a:t>
            </a:r>
            <a:r>
              <a:rPr lang="en-US" altLang="pl-PL" sz="2500" dirty="0">
                <a:solidFill>
                  <a:srgbClr val="FF0000"/>
                </a:solidFill>
              </a:rPr>
              <a:t>W</a:t>
            </a:r>
            <a:r>
              <a:rPr lang="pl-PL" altLang="pl-PL" sz="2500" dirty="0" smtClean="0">
                <a:solidFill>
                  <a:srgbClr val="FF0000"/>
                </a:solidFill>
              </a:rPr>
              <a:t>eb</a:t>
            </a:r>
            <a:endParaRPr lang="pl-PL" altLang="pl-PL" sz="2500" dirty="0">
              <a:solidFill>
                <a:srgbClr val="FF0000"/>
              </a:solidFill>
            </a:endParaRPr>
          </a:p>
          <a:p>
            <a:endParaRPr lang="pl-PL" sz="25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384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X3D Semantic Web Working </a:t>
            </a:r>
            <a:r>
              <a:rPr lang="en-US" sz="4000" dirty="0" smtClean="0"/>
              <a:t>Group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Maximize </a:t>
            </a:r>
            <a:r>
              <a:rPr lang="en-US" sz="2000" dirty="0">
                <a:solidFill>
                  <a:srgbClr val="0070C0"/>
                </a:solidFill>
              </a:rPr>
              <a:t>interoperability</a:t>
            </a:r>
            <a:r>
              <a:rPr lang="en-US" sz="2000" dirty="0"/>
              <a:t> with Semantic Web standards for greatest possible reuse and integration </a:t>
            </a:r>
            <a:r>
              <a:rPr lang="pl-PL" sz="2000" dirty="0"/>
              <a:t>of 3D </a:t>
            </a:r>
            <a:r>
              <a:rPr lang="en-US" sz="2000" dirty="0"/>
              <a:t>with the </a:t>
            </a:r>
            <a:r>
              <a:rPr lang="pl-PL" sz="2000" dirty="0"/>
              <a:t>w</a:t>
            </a:r>
            <a:r>
              <a:rPr lang="en-US" sz="2000" dirty="0" err="1"/>
              <a:t>eb</a:t>
            </a:r>
            <a:endParaRPr lang="en-US" sz="2000" dirty="0"/>
          </a:p>
          <a:p>
            <a:r>
              <a:rPr lang="pl-PL" sz="2000" dirty="0" err="1" smtClean="0"/>
              <a:t>Efficient</a:t>
            </a:r>
            <a:r>
              <a:rPr lang="pl-PL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indexing</a:t>
            </a:r>
            <a:r>
              <a:rPr lang="en-US" sz="2000" dirty="0">
                <a:solidFill>
                  <a:srgbClr val="0070C0"/>
                </a:solidFill>
              </a:rPr>
              <a:t>, search, comparison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70C0"/>
                </a:solidFill>
              </a:rPr>
              <a:t>analysis</a:t>
            </a:r>
            <a:r>
              <a:rPr lang="en-US" sz="2000" dirty="0"/>
              <a:t> of X3D models through the advanced use of </a:t>
            </a:r>
            <a:r>
              <a:rPr lang="en-US" sz="2000" dirty="0" smtClean="0"/>
              <a:t>metadata</a:t>
            </a:r>
            <a:r>
              <a:rPr lang="pl-PL" sz="2000" dirty="0" smtClean="0"/>
              <a:t> and </a:t>
            </a:r>
            <a:r>
              <a:rPr lang="pl-PL" sz="2000" dirty="0" err="1" smtClean="0"/>
              <a:t>semantics</a:t>
            </a:r>
            <a:endParaRPr lang="pl-PL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and partially </a:t>
            </a:r>
            <a:r>
              <a:rPr lang="en-US" sz="2000" dirty="0" err="1"/>
              <a:t>autogenerate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X3Dv4 OWL ontology </a:t>
            </a:r>
            <a:r>
              <a:rPr lang="en-US" sz="2000" dirty="0"/>
              <a:t>from the X3D Unified Object Model (X3DUOM) using best-practice design </a:t>
            </a:r>
            <a:r>
              <a:rPr lang="en-US" sz="2000" dirty="0" smtClean="0"/>
              <a:t>patterns</a:t>
            </a:r>
            <a:endParaRPr lang="en-US" sz="2000" dirty="0"/>
          </a:p>
          <a:p>
            <a:r>
              <a:rPr lang="en-US" sz="2000" dirty="0"/>
              <a:t>Support various </a:t>
            </a:r>
            <a:r>
              <a:rPr lang="en-US" sz="2000" dirty="0">
                <a:solidFill>
                  <a:srgbClr val="0070C0"/>
                </a:solidFill>
              </a:rPr>
              <a:t>Web3D Working Groups </a:t>
            </a:r>
            <a:r>
              <a:rPr lang="en-US" sz="2000" dirty="0"/>
              <a:t>including Computer-Aided Design (CAD), 3D printing/scanning, Medical, Cultural and Natural Heritage, Humanoid Animation (</a:t>
            </a:r>
            <a:r>
              <a:rPr lang="en-US" sz="2000" dirty="0" err="1"/>
              <a:t>HAnim</a:t>
            </a:r>
            <a:r>
              <a:rPr lang="en-US" sz="2000" dirty="0"/>
              <a:t>) design work may consider other potential domains such as Building Information Models (BIM), etc.</a:t>
            </a:r>
          </a:p>
          <a:p>
            <a:r>
              <a:rPr lang="en-US" sz="2000" dirty="0"/>
              <a:t>Build and maintain a list of </a:t>
            </a:r>
            <a:r>
              <a:rPr lang="en-US" sz="2000" dirty="0">
                <a:solidFill>
                  <a:srgbClr val="0070C0"/>
                </a:solidFill>
              </a:rPr>
              <a:t>domain-specific </a:t>
            </a:r>
            <a:r>
              <a:rPr lang="pl-PL" sz="2000" dirty="0" err="1" smtClean="0">
                <a:solidFill>
                  <a:srgbClr val="0070C0"/>
                </a:solidFill>
              </a:rPr>
              <a:t>ontologies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/>
              <a:t>that are suitable for use in concert with the X3D Ontology.</a:t>
            </a:r>
          </a:p>
          <a:p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98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3600" dirty="0"/>
              <a:t>Motivations for </a:t>
            </a:r>
            <a:r>
              <a:rPr lang="pl-PL" altLang="pl-PL" sz="3600" dirty="0" smtClean="0"/>
              <a:t>Semantic </a:t>
            </a:r>
            <a:r>
              <a:rPr lang="pl-PL" altLang="pl-PL" sz="3600" dirty="0"/>
              <a:t>3D </a:t>
            </a:r>
            <a:r>
              <a:rPr lang="pl-PL" altLang="pl-PL" sz="3600" dirty="0" smtClean="0"/>
              <a:t>Content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 smtClean="0"/>
              <a:t>Compliant</a:t>
            </a:r>
            <a:r>
              <a:rPr lang="pl-PL" sz="2400" dirty="0" smtClean="0"/>
              <a:t> with the </a:t>
            </a:r>
            <a:r>
              <a:rPr lang="pl-PL" sz="2400" dirty="0" err="1" smtClean="0"/>
              <a:t>current</a:t>
            </a:r>
            <a:r>
              <a:rPr lang="pl-PL" sz="2400" dirty="0" smtClean="0"/>
              <a:t> </a:t>
            </a:r>
            <a:r>
              <a:rPr lang="pl-PL" sz="2400" dirty="0" smtClean="0">
                <a:solidFill>
                  <a:srgbClr val="0070C0"/>
                </a:solidFill>
              </a:rPr>
              <a:t>web </a:t>
            </a:r>
            <a:r>
              <a:rPr lang="pl-PL" sz="2400" dirty="0" err="1" smtClean="0">
                <a:solidFill>
                  <a:srgbClr val="0070C0"/>
                </a:solidFill>
              </a:rPr>
              <a:t>evolution</a:t>
            </a:r>
            <a:r>
              <a:rPr lang="pl-PL" sz="2400" dirty="0" smtClean="0">
                <a:solidFill>
                  <a:srgbClr val="0070C0"/>
                </a:solidFill>
              </a:rPr>
              <a:t> </a:t>
            </a:r>
            <a:r>
              <a:rPr lang="pl-PL" sz="2400" dirty="0" smtClean="0"/>
              <a:t>(</a:t>
            </a:r>
            <a:r>
              <a:rPr lang="pl-PL" sz="2400" dirty="0" err="1" smtClean="0"/>
              <a:t>semantic</a:t>
            </a:r>
            <a:r>
              <a:rPr lang="pl-PL" sz="2400" dirty="0" smtClean="0"/>
              <a:t> web)</a:t>
            </a:r>
          </a:p>
          <a:p>
            <a:r>
              <a:rPr lang="pl-PL" sz="2400" dirty="0" err="1" smtClean="0"/>
              <a:t>Facilitates</a:t>
            </a:r>
            <a:endParaRPr lang="pl-PL" sz="2400" dirty="0" smtClean="0"/>
          </a:p>
          <a:p>
            <a:pPr lvl="1"/>
            <a:r>
              <a:rPr lang="pl-PL" sz="2400" dirty="0" smtClean="0"/>
              <a:t>Management (</a:t>
            </a:r>
            <a:r>
              <a:rPr lang="pl-PL" sz="2400" dirty="0" err="1" smtClean="0"/>
              <a:t>indexing</a:t>
            </a:r>
            <a:r>
              <a:rPr lang="pl-PL" sz="2400" dirty="0" smtClean="0"/>
              <a:t>, </a:t>
            </a:r>
            <a:r>
              <a:rPr lang="pl-PL" sz="2400" dirty="0" err="1" smtClean="0"/>
              <a:t>searching</a:t>
            </a:r>
            <a:r>
              <a:rPr lang="pl-PL" sz="2400" dirty="0"/>
              <a:t>)</a:t>
            </a:r>
            <a:endParaRPr lang="pl-PL" sz="2400" dirty="0" smtClean="0"/>
          </a:p>
          <a:p>
            <a:pPr lvl="1"/>
            <a:r>
              <a:rPr lang="pl-PL" sz="2400" dirty="0" smtClean="0"/>
              <a:t>Exploration (</a:t>
            </a:r>
            <a:r>
              <a:rPr lang="pl-PL" sz="2400" dirty="0" err="1" smtClean="0"/>
              <a:t>reasoning</a:t>
            </a:r>
            <a:r>
              <a:rPr lang="pl-PL" sz="2400" dirty="0" smtClean="0"/>
              <a:t>, </a:t>
            </a:r>
            <a:r>
              <a:rPr lang="pl-PL" sz="2400" dirty="0" err="1" smtClean="0"/>
              <a:t>queries</a:t>
            </a:r>
            <a:r>
              <a:rPr lang="pl-PL" sz="2400" dirty="0" smtClean="0"/>
              <a:t>)</a:t>
            </a:r>
          </a:p>
          <a:p>
            <a:pPr lvl="1"/>
            <a:r>
              <a:rPr lang="pl-PL" sz="2400" dirty="0" smtClean="0"/>
              <a:t>Modeling (non-IT-</a:t>
            </a:r>
            <a:r>
              <a:rPr lang="pl-PL" sz="2400" dirty="0" err="1" smtClean="0"/>
              <a:t>specialists</a:t>
            </a:r>
            <a:r>
              <a:rPr lang="pl-PL" sz="2400" dirty="0" smtClean="0"/>
              <a:t>)</a:t>
            </a:r>
          </a:p>
          <a:p>
            <a:pPr marL="457200" lvl="1" indent="0">
              <a:buNone/>
            </a:pPr>
            <a:r>
              <a:rPr lang="pl-PL" sz="2400" dirty="0"/>
              <a:t>o</a:t>
            </a:r>
            <a:r>
              <a:rPr lang="pl-PL" sz="2400" dirty="0" smtClean="0"/>
              <a:t>f 3D </a:t>
            </a:r>
            <a:r>
              <a:rPr lang="pl-PL" sz="2400" dirty="0" err="1" smtClean="0"/>
              <a:t>content</a:t>
            </a:r>
            <a:endParaRPr lang="pl-PL" sz="2400" dirty="0" smtClean="0"/>
          </a:p>
          <a:p>
            <a:r>
              <a:rPr lang="pl-PL" sz="2400" dirty="0" smtClean="0">
                <a:solidFill>
                  <a:srgbClr val="0070C0"/>
                </a:solidFill>
              </a:rPr>
              <a:t>I</a:t>
            </a:r>
            <a:r>
              <a:rPr lang="en-US" sz="2400" dirty="0" err="1" smtClean="0">
                <a:solidFill>
                  <a:srgbClr val="0070C0"/>
                </a:solidFill>
              </a:rPr>
              <a:t>ndependent</a:t>
            </a:r>
            <a:r>
              <a:rPr lang="en-US" sz="2400" dirty="0" smtClean="0"/>
              <a:t> </a:t>
            </a:r>
            <a:r>
              <a:rPr lang="en-US" sz="2400" dirty="0"/>
              <a:t>of particular </a:t>
            </a:r>
            <a:r>
              <a:rPr lang="pl-PL" sz="2400" dirty="0" smtClean="0"/>
              <a:t>3D </a:t>
            </a:r>
            <a:r>
              <a:rPr lang="pl-PL" sz="2400" dirty="0" err="1" smtClean="0"/>
              <a:t>formats</a:t>
            </a:r>
            <a:r>
              <a:rPr lang="pl-PL" sz="2400" dirty="0" smtClean="0"/>
              <a:t> and </a:t>
            </a:r>
            <a:r>
              <a:rPr lang="en-US" sz="2400" dirty="0" smtClean="0"/>
              <a:t>presentation platforms</a:t>
            </a:r>
            <a:endParaRPr lang="pl-PL" sz="2400" dirty="0" smtClean="0"/>
          </a:p>
          <a:p>
            <a:r>
              <a:rPr lang="pl-PL" sz="2400" dirty="0" err="1" smtClean="0">
                <a:solidFill>
                  <a:srgbClr val="0070C0"/>
                </a:solidFill>
              </a:rPr>
              <a:t>Different</a:t>
            </a:r>
            <a:r>
              <a:rPr lang="pl-PL" sz="2400" dirty="0" smtClean="0"/>
              <a:t> </a:t>
            </a:r>
            <a:r>
              <a:rPr lang="pl-PL" sz="2400" dirty="0" err="1">
                <a:solidFill>
                  <a:srgbClr val="0070C0"/>
                </a:solidFill>
              </a:rPr>
              <a:t>levels</a:t>
            </a:r>
            <a:r>
              <a:rPr lang="pl-PL" sz="2400" dirty="0"/>
              <a:t> of </a:t>
            </a:r>
            <a:r>
              <a:rPr lang="pl-PL" sz="2400" dirty="0" err="1"/>
              <a:t>specificity</a:t>
            </a:r>
            <a:r>
              <a:rPr lang="pl-PL" sz="2400" dirty="0"/>
              <a:t> (3D and </a:t>
            </a:r>
            <a:r>
              <a:rPr lang="pl-PL" sz="2400" dirty="0" err="1"/>
              <a:t>application</a:t>
            </a:r>
            <a:r>
              <a:rPr lang="pl-PL" sz="2400" dirty="0"/>
              <a:t>/</a:t>
            </a:r>
            <a:r>
              <a:rPr lang="pl-PL" sz="2400" dirty="0" err="1"/>
              <a:t>domain</a:t>
            </a:r>
            <a:r>
              <a:rPr lang="pl-PL" sz="2400" dirty="0"/>
              <a:t>)</a:t>
            </a:r>
          </a:p>
          <a:p>
            <a:r>
              <a:rPr lang="pl-PL" sz="2400" dirty="0" err="1">
                <a:solidFill>
                  <a:srgbClr val="0070C0"/>
                </a:solidFill>
              </a:rPr>
              <a:t>Declarative</a:t>
            </a:r>
            <a:r>
              <a:rPr lang="pl-PL" sz="2400" dirty="0"/>
              <a:t> </a:t>
            </a:r>
            <a:r>
              <a:rPr lang="pl-PL" sz="2400" dirty="0" err="1"/>
              <a:t>content</a:t>
            </a:r>
            <a:r>
              <a:rPr lang="pl-PL" sz="2400" dirty="0"/>
              <a:t> </a:t>
            </a:r>
            <a:r>
              <a:rPr lang="pl-PL" sz="2400" dirty="0" err="1"/>
              <a:t>representation</a:t>
            </a:r>
            <a:endParaRPr lang="pl-PL" sz="2400" dirty="0"/>
          </a:p>
          <a:p>
            <a:endParaRPr lang="en-US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446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sz="3600" dirty="0"/>
              <a:t>Semantics </a:t>
            </a:r>
            <a:r>
              <a:rPr lang="pl-PL" sz="3600" dirty="0" smtClean="0"/>
              <a:t>of </a:t>
            </a:r>
            <a:r>
              <a:rPr lang="pl-PL" sz="3600" dirty="0"/>
              <a:t>3D </a:t>
            </a:r>
            <a:r>
              <a:rPr lang="pl-PL" sz="3600" dirty="0" smtClean="0"/>
              <a:t>Content</a:t>
            </a:r>
            <a:r>
              <a:rPr lang="en-US" sz="3600" dirty="0" smtClean="0"/>
              <a:t>: </a:t>
            </a:r>
            <a:r>
              <a:rPr lang="pl-PL" sz="3600" dirty="0" smtClean="0"/>
              <a:t>examples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pl-PL" sz="1400" dirty="0" smtClean="0"/>
              <a:t>S</a:t>
            </a:r>
            <a:r>
              <a:rPr lang="en-US" sz="1400" dirty="0" err="1" smtClean="0"/>
              <a:t>emantic</a:t>
            </a:r>
            <a:r>
              <a:rPr lang="en-US" sz="1400" dirty="0" smtClean="0"/>
              <a:t> </a:t>
            </a:r>
            <a:r>
              <a:rPr lang="en-US" sz="1400" dirty="0"/>
              <a:t>description of a 3D scene </a:t>
            </a:r>
            <a:r>
              <a:rPr lang="pl-PL" sz="1400" dirty="0" err="1" smtClean="0"/>
              <a:t>enables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answer</a:t>
            </a:r>
            <a:r>
              <a:rPr lang="pl-PL" sz="1400" dirty="0" smtClean="0">
                <a:solidFill>
                  <a:srgbClr val="0070C0"/>
                </a:solidFill>
              </a:rPr>
              <a:t>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to semantic reasoning and queries</a:t>
            </a:r>
            <a:r>
              <a:rPr lang="en-US" sz="1400" dirty="0"/>
              <a:t> about the scene </a:t>
            </a:r>
          </a:p>
          <a:p>
            <a:r>
              <a:rPr lang="en-US" sz="1400" dirty="0"/>
              <a:t>Reasoning and queries may </a:t>
            </a:r>
            <a:r>
              <a:rPr lang="en-US" sz="1400" dirty="0" smtClean="0"/>
              <a:t>cover</a:t>
            </a:r>
            <a:r>
              <a:rPr lang="en-US" sz="1400" b="1" dirty="0" smtClean="0"/>
              <a:t> </a:t>
            </a:r>
            <a:r>
              <a:rPr lang="en-US" sz="1400" dirty="0"/>
              <a:t>properties of 3D objects </a:t>
            </a:r>
            <a:endParaRPr lang="pl-PL" sz="1400" dirty="0" smtClean="0"/>
          </a:p>
          <a:p>
            <a:pPr lvl="1"/>
            <a:r>
              <a:rPr lang="pl-PL" sz="1400" dirty="0" smtClean="0"/>
              <a:t>A</a:t>
            </a:r>
            <a:r>
              <a:rPr lang="en-US" sz="1400" dirty="0" smtClean="0"/>
              <a:t>t </a:t>
            </a:r>
            <a:r>
              <a:rPr lang="en-US" sz="1400" dirty="0"/>
              <a:t>the </a:t>
            </a:r>
            <a:r>
              <a:rPr lang="en-US" sz="1400" dirty="0" smtClean="0"/>
              <a:t>3D </a:t>
            </a:r>
            <a:r>
              <a:rPr lang="en-US" sz="1400" dirty="0"/>
              <a:t>and </a:t>
            </a:r>
            <a:r>
              <a:rPr lang="en-US" sz="1400" dirty="0" smtClean="0"/>
              <a:t>domain</a:t>
            </a:r>
            <a:r>
              <a:rPr lang="pl-PL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levels </a:t>
            </a:r>
            <a:r>
              <a:rPr lang="en-US" sz="1400" dirty="0">
                <a:solidFill>
                  <a:srgbClr val="0070C0"/>
                </a:solidFill>
              </a:rPr>
              <a:t>of </a:t>
            </a:r>
            <a:r>
              <a:rPr lang="pl-PL" sz="1400" dirty="0" err="1" smtClean="0">
                <a:solidFill>
                  <a:srgbClr val="0070C0"/>
                </a:solidFill>
              </a:rPr>
              <a:t>specificity</a:t>
            </a:r>
            <a:endParaRPr lang="pl-PL" sz="1400" dirty="0" smtClean="0">
              <a:solidFill>
                <a:srgbClr val="0070C0"/>
              </a:solidFill>
            </a:endParaRPr>
          </a:p>
          <a:p>
            <a:pPr lvl="1"/>
            <a:r>
              <a:rPr lang="pl-PL" sz="1400" dirty="0" err="1" smtClean="0"/>
              <a:t>Related</a:t>
            </a:r>
            <a:r>
              <a:rPr lang="pl-PL" sz="1400" dirty="0" smtClean="0"/>
              <a:t> to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content</a:t>
            </a:r>
            <a:r>
              <a:rPr lang="pl-PL" sz="1400" dirty="0" smtClean="0"/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features</a:t>
            </a:r>
            <a:endParaRPr lang="en-US" sz="1400" dirty="0">
              <a:solidFill>
                <a:srgbClr val="0070C0"/>
              </a:solidFill>
            </a:endParaRPr>
          </a:p>
          <a:p>
            <a:pPr lvl="2"/>
            <a:r>
              <a:rPr lang="pl-PL" sz="1400" dirty="0" smtClean="0"/>
              <a:t>Geometry, </a:t>
            </a:r>
            <a:r>
              <a:rPr lang="pl-PL" sz="1400" dirty="0" err="1" smtClean="0"/>
              <a:t>e.g</a:t>
            </a:r>
            <a:r>
              <a:rPr lang="pl-PL" sz="1400" dirty="0" smtClean="0"/>
              <a:t>.,</a:t>
            </a:r>
          </a:p>
          <a:p>
            <a:pPr lvl="3"/>
            <a:r>
              <a:rPr lang="pl-PL" sz="1400" dirty="0" err="1" smtClean="0"/>
              <a:t>What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the </a:t>
            </a:r>
            <a:r>
              <a:rPr lang="pl-PL" sz="1400" dirty="0" err="1" smtClean="0"/>
              <a:t>type</a:t>
            </a:r>
            <a:r>
              <a:rPr lang="pl-PL" sz="1400" dirty="0" smtClean="0"/>
              <a:t> of a </a:t>
            </a:r>
            <a:r>
              <a:rPr lang="pl-PL" sz="1400" dirty="0" err="1" smtClean="0"/>
              <a:t>shape</a:t>
            </a:r>
            <a:r>
              <a:rPr lang="pl-PL" sz="1400" dirty="0" smtClean="0"/>
              <a:t>? (3D-specific)</a:t>
            </a:r>
          </a:p>
          <a:p>
            <a:pPr lvl="3"/>
            <a:r>
              <a:rPr lang="pl-PL" sz="1400" dirty="0" err="1" smtClean="0"/>
              <a:t>What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the </a:t>
            </a:r>
            <a:r>
              <a:rPr lang="pl-PL" sz="1400" dirty="0" err="1" smtClean="0"/>
              <a:t>category</a:t>
            </a:r>
            <a:r>
              <a:rPr lang="pl-PL" sz="1400" dirty="0" smtClean="0"/>
              <a:t> of a car </a:t>
            </a:r>
            <a:r>
              <a:rPr lang="pl-PL" sz="1400" dirty="0" err="1" smtClean="0"/>
              <a:t>based</a:t>
            </a:r>
            <a:r>
              <a:rPr lang="pl-PL" sz="1400" dirty="0" smtClean="0"/>
              <a:t> on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shape</a:t>
            </a:r>
            <a:r>
              <a:rPr lang="pl-PL" sz="1400" dirty="0" smtClean="0"/>
              <a:t>? (</a:t>
            </a:r>
            <a:r>
              <a:rPr lang="pl-PL" sz="1400" dirty="0" err="1" smtClean="0"/>
              <a:t>domain-specific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tructure</a:t>
            </a:r>
            <a:r>
              <a:rPr lang="en-US" sz="1400" dirty="0" smtClean="0"/>
              <a:t>, </a:t>
            </a:r>
            <a:r>
              <a:rPr lang="en-US" sz="1400" dirty="0"/>
              <a:t>e.g., </a:t>
            </a:r>
          </a:p>
          <a:p>
            <a:pPr lvl="3"/>
            <a:r>
              <a:rPr lang="en-US" sz="1400" dirty="0"/>
              <a:t>How many polygons does a 3D model have</a:t>
            </a:r>
            <a:r>
              <a:rPr lang="en-US" sz="1400" dirty="0" smtClean="0"/>
              <a:t>?</a:t>
            </a:r>
            <a:r>
              <a:rPr lang="pl-PL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3D-specific)</a:t>
            </a:r>
          </a:p>
          <a:p>
            <a:pPr lvl="3"/>
            <a:r>
              <a:rPr lang="en-US" sz="1400" dirty="0"/>
              <a:t>What are components of a virtual car</a:t>
            </a:r>
            <a:r>
              <a:rPr lang="en-US" sz="1400" dirty="0" smtClean="0"/>
              <a:t>?</a:t>
            </a:r>
            <a:r>
              <a:rPr lang="pl-PL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domain-specific)</a:t>
            </a:r>
          </a:p>
          <a:p>
            <a:pPr lvl="2"/>
            <a:r>
              <a:rPr lang="pl-PL" sz="1400" dirty="0" smtClean="0"/>
              <a:t>Presentation</a:t>
            </a:r>
            <a:r>
              <a:rPr lang="en-US" sz="1400" dirty="0" smtClean="0"/>
              <a:t>, </a:t>
            </a:r>
            <a:r>
              <a:rPr lang="en-US" sz="1400" dirty="0"/>
              <a:t>e.g.,</a:t>
            </a:r>
          </a:p>
          <a:p>
            <a:pPr lvl="3"/>
            <a:r>
              <a:rPr lang="en-US" sz="1400" dirty="0"/>
              <a:t>Which objects in a scene use a common texture</a:t>
            </a:r>
            <a:r>
              <a:rPr lang="en-US" sz="1400" dirty="0" smtClean="0"/>
              <a:t>? </a:t>
            </a:r>
            <a:r>
              <a:rPr lang="en-US" sz="1400" dirty="0"/>
              <a:t>(3D-specific)</a:t>
            </a:r>
          </a:p>
          <a:p>
            <a:pPr lvl="3"/>
            <a:r>
              <a:rPr lang="en-US" sz="1400" dirty="0"/>
              <a:t>Which objects in a scene are made of wood</a:t>
            </a:r>
            <a:r>
              <a:rPr lang="en-US" sz="1400" dirty="0" smtClean="0"/>
              <a:t>? (</a:t>
            </a:r>
            <a:r>
              <a:rPr lang="en-US" sz="1400" dirty="0"/>
              <a:t>domain-specific)</a:t>
            </a:r>
          </a:p>
          <a:p>
            <a:pPr lvl="2"/>
            <a:r>
              <a:rPr lang="en-US" sz="1400" dirty="0" smtClean="0"/>
              <a:t>Behavior, </a:t>
            </a:r>
            <a:r>
              <a:rPr lang="en-US" sz="1400" dirty="0"/>
              <a:t>e.g., </a:t>
            </a:r>
          </a:p>
          <a:p>
            <a:pPr lvl="3"/>
            <a:r>
              <a:rPr lang="en-US" sz="1400" dirty="0"/>
              <a:t>What scripts describe the behavior of an object</a:t>
            </a:r>
            <a:r>
              <a:rPr lang="en-US" sz="1400" dirty="0" smtClean="0"/>
              <a:t>?</a:t>
            </a:r>
            <a:r>
              <a:rPr lang="pl-PL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3D-specific)</a:t>
            </a:r>
          </a:p>
          <a:p>
            <a:pPr lvl="3"/>
            <a:r>
              <a:rPr lang="en-US" sz="1400" dirty="0"/>
              <a:t>What is the exercise performed by an avatar</a:t>
            </a:r>
            <a:r>
              <a:rPr lang="en-US" sz="1400" dirty="0" smtClean="0"/>
              <a:t>?</a:t>
            </a:r>
            <a:r>
              <a:rPr lang="pl-PL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domain-specific)</a:t>
            </a:r>
          </a:p>
          <a:p>
            <a:r>
              <a:rPr lang="pl-PL" sz="1400" dirty="0" err="1" smtClean="0">
                <a:solidFill>
                  <a:srgbClr val="0070C0"/>
                </a:solidFill>
              </a:rPr>
              <a:t>Combining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specificity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err="1" smtClean="0">
                <a:solidFill>
                  <a:srgbClr val="0070C0"/>
                </a:solidFill>
              </a:rPr>
              <a:t>levels</a:t>
            </a:r>
            <a:r>
              <a:rPr lang="pl-PL" sz="1400" dirty="0" smtClean="0">
                <a:solidFill>
                  <a:srgbClr val="0070C0"/>
                </a:solidFill>
              </a:rPr>
              <a:t> </a:t>
            </a:r>
            <a:r>
              <a:rPr lang="pl-PL" sz="1400" dirty="0" smtClean="0"/>
              <a:t>by </a:t>
            </a:r>
            <a:r>
              <a:rPr lang="pl-PL" sz="1400" dirty="0" err="1" smtClean="0"/>
              <a:t>ontology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en-US" sz="1400" dirty="0" smtClean="0"/>
              <a:t>, </a:t>
            </a:r>
            <a:r>
              <a:rPr lang="en-US" sz="1400" dirty="0"/>
              <a:t>e.g., </a:t>
            </a:r>
            <a:r>
              <a:rPr lang="en-US" sz="1400" dirty="0" smtClean="0"/>
              <a:t>virtual </a:t>
            </a:r>
            <a:r>
              <a:rPr lang="en-US" sz="1400" dirty="0"/>
              <a:t>museum ontology </a:t>
            </a:r>
            <a:r>
              <a:rPr lang="pl-PL" sz="1400" dirty="0" smtClean="0"/>
              <a:t>t</a:t>
            </a:r>
            <a:r>
              <a:rPr lang="en-US" sz="1400" dirty="0" smtClean="0"/>
              <a:t>o 3D ontology</a:t>
            </a:r>
            <a:endParaRPr lang="en-US" sz="1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3FAE0-8C0B-418D-8081-1C0B2A6D7530}" type="slidenum">
              <a:rPr lang="pl-PL" altLang="pl-PL" smtClean="0"/>
              <a:pPr>
                <a:defRPr/>
              </a:pPr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35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1069</Words>
  <Application>Microsoft Office PowerPoint</Application>
  <PresentationFormat>On-screen Show (4:3)</PresentationFormat>
  <Paragraphs>186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굴림</vt:lpstr>
      <vt:lpstr>Arial</vt:lpstr>
      <vt:lpstr>Arial Bold</vt:lpstr>
      <vt:lpstr>Calibri</vt:lpstr>
      <vt:lpstr>Calibri Light</vt:lpstr>
      <vt:lpstr>Noto Sans</vt:lpstr>
      <vt:lpstr>Times New Roman</vt:lpstr>
      <vt:lpstr>Projekt domyślny</vt:lpstr>
      <vt:lpstr>Projekt niestandardowy</vt:lpstr>
      <vt:lpstr>1_Projekt niestandardowy</vt:lpstr>
      <vt:lpstr>X3D Ontology for  Querying 3D Models  on the Semantic Web</vt:lpstr>
      <vt:lpstr>Topics</vt:lpstr>
      <vt:lpstr>Motivation: Semantic Web</vt:lpstr>
      <vt:lpstr>Motivation: all 3D on the Web</vt:lpstr>
      <vt:lpstr>Motivation: 3D/VR/AR on Web</vt:lpstr>
      <vt:lpstr>Semantic Web</vt:lpstr>
      <vt:lpstr>X3D Semantic Web Working Group</vt:lpstr>
      <vt:lpstr>Motivations for Semantic 3D Content</vt:lpstr>
      <vt:lpstr>Semantics of 3D Content: examples</vt:lpstr>
      <vt:lpstr>Semantic Web3D</vt:lpstr>
      <vt:lpstr>X3D Ontology</vt:lpstr>
      <vt:lpstr>X3D Ontology </vt:lpstr>
      <vt:lpstr>X3D Ontology website availability</vt:lpstr>
      <vt:lpstr>Queries to Semantic X3D Models</vt:lpstr>
      <vt:lpstr>Semantic Version of X3D Model</vt:lpstr>
      <vt:lpstr>Queries to Semantic X3D Models</vt:lpstr>
      <vt:lpstr>Advanced query: ROUTE validity</vt:lpstr>
      <vt:lpstr>Areas of active future work</vt:lpstr>
      <vt:lpstr>Conclusions and Future Work</vt:lpstr>
      <vt:lpstr>PowerPoint Presentation</vt:lpstr>
      <vt:lpstr>PowerPoint Presentation</vt:lpstr>
      <vt:lpstr>PowerPoint Presentation</vt:lpstr>
    </vt:vector>
  </TitlesOfParts>
  <Company>UEP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DM BP</dc:creator>
  <cp:lastModifiedBy>brutzman</cp:lastModifiedBy>
  <cp:revision>422</cp:revision>
  <dcterms:created xsi:type="dcterms:W3CDTF">2015-10-27T09:29:54Z</dcterms:created>
  <dcterms:modified xsi:type="dcterms:W3CDTF">2020-11-09T19:24:59Z</dcterms:modified>
</cp:coreProperties>
</file>