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2" r:id="rId5"/>
    <p:sldId id="264" r:id="rId6"/>
    <p:sldId id="259" r:id="rId7"/>
    <p:sldId id="260"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5" d="100"/>
          <a:sy n="95" d="100"/>
        </p:scale>
        <p:origin x="16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E5BF8-C465-4EFB-94F5-F60D64D91192}"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53046-E2A1-41A0-AB15-445A58542A0F}" type="slidenum">
              <a:rPr lang="en-US" smtClean="0"/>
              <a:t>‹#›</a:t>
            </a:fld>
            <a:endParaRPr lang="en-US"/>
          </a:p>
        </p:txBody>
      </p:sp>
    </p:spTree>
    <p:extLst>
      <p:ext uri="{BB962C8B-B14F-4D97-AF65-F5344CB8AC3E}">
        <p14:creationId xmlns:p14="http://schemas.microsoft.com/office/powerpoint/2010/main" val="85952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1</a:t>
            </a:fld>
            <a:endParaRPr lang="en-US"/>
          </a:p>
        </p:txBody>
      </p:sp>
    </p:spTree>
    <p:extLst>
      <p:ext uri="{BB962C8B-B14F-4D97-AF65-F5344CB8AC3E}">
        <p14:creationId xmlns:p14="http://schemas.microsoft.com/office/powerpoint/2010/main" val="1288005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11</a:t>
            </a:fld>
            <a:endParaRPr lang="en-US"/>
          </a:p>
        </p:txBody>
      </p:sp>
    </p:spTree>
    <p:extLst>
      <p:ext uri="{BB962C8B-B14F-4D97-AF65-F5344CB8AC3E}">
        <p14:creationId xmlns:p14="http://schemas.microsoft.com/office/powerpoint/2010/main" val="2242709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12</a:t>
            </a:fld>
            <a:endParaRPr lang="en-US"/>
          </a:p>
        </p:txBody>
      </p:sp>
    </p:spTree>
    <p:extLst>
      <p:ext uri="{BB962C8B-B14F-4D97-AF65-F5344CB8AC3E}">
        <p14:creationId xmlns:p14="http://schemas.microsoft.com/office/powerpoint/2010/main" val="3810667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13</a:t>
            </a:fld>
            <a:endParaRPr lang="en-US"/>
          </a:p>
        </p:txBody>
      </p:sp>
    </p:spTree>
    <p:extLst>
      <p:ext uri="{BB962C8B-B14F-4D97-AF65-F5344CB8AC3E}">
        <p14:creationId xmlns:p14="http://schemas.microsoft.com/office/powerpoint/2010/main" val="195900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14</a:t>
            </a:fld>
            <a:endParaRPr lang="en-US"/>
          </a:p>
        </p:txBody>
      </p:sp>
    </p:spTree>
    <p:extLst>
      <p:ext uri="{BB962C8B-B14F-4D97-AF65-F5344CB8AC3E}">
        <p14:creationId xmlns:p14="http://schemas.microsoft.com/office/powerpoint/2010/main" val="3660926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15</a:t>
            </a:fld>
            <a:endParaRPr lang="en-US"/>
          </a:p>
        </p:txBody>
      </p:sp>
    </p:spTree>
    <p:extLst>
      <p:ext uri="{BB962C8B-B14F-4D97-AF65-F5344CB8AC3E}">
        <p14:creationId xmlns:p14="http://schemas.microsoft.com/office/powerpoint/2010/main" val="1866261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61B97-FC62-4933-AA89-3AC1A96B8F7A}" type="slidenum">
              <a:rPr lang="en-US"/>
              <a:pPr/>
              <a:t>16</a:t>
            </a:fld>
            <a:endParaRPr lang="en-US"/>
          </a:p>
        </p:txBody>
      </p:sp>
      <p:sp>
        <p:nvSpPr>
          <p:cNvPr id="251906" name="Rectangle 2"/>
          <p:cNvSpPr>
            <a:spLocks noGrp="1" noRot="1" noChangeAspect="1" noChangeArrowheads="1" noTextEdit="1"/>
          </p:cNvSpPr>
          <p:nvPr>
            <p:ph type="sldImg"/>
          </p:nvPr>
        </p:nvSpPr>
        <p:spPr>
          <a:xfrm>
            <a:off x="2290763" y="533400"/>
            <a:ext cx="4752975" cy="2674938"/>
          </a:xfrm>
          <a:ln/>
        </p:spPr>
      </p:sp>
      <p:sp>
        <p:nvSpPr>
          <p:cNvPr id="251907" name="Rectangle 3"/>
          <p:cNvSpPr>
            <a:spLocks noGrp="1" noChangeArrowheads="1"/>
          </p:cNvSpPr>
          <p:nvPr>
            <p:ph type="body" idx="1"/>
          </p:nvPr>
        </p:nvSpPr>
        <p:spPr>
          <a:xfrm>
            <a:off x="1243017" y="3385677"/>
            <a:ext cx="6842652" cy="3206551"/>
          </a:xfrm>
        </p:spPr>
        <p:txBody>
          <a:bodyPr/>
          <a:lstStyle/>
          <a:p>
            <a:endParaRPr lang="en-US"/>
          </a:p>
        </p:txBody>
      </p:sp>
    </p:spTree>
    <p:extLst>
      <p:ext uri="{BB962C8B-B14F-4D97-AF65-F5344CB8AC3E}">
        <p14:creationId xmlns:p14="http://schemas.microsoft.com/office/powerpoint/2010/main" val="89273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2</a:t>
            </a:fld>
            <a:endParaRPr lang="en-US"/>
          </a:p>
        </p:txBody>
      </p:sp>
    </p:spTree>
    <p:extLst>
      <p:ext uri="{BB962C8B-B14F-4D97-AF65-F5344CB8AC3E}">
        <p14:creationId xmlns:p14="http://schemas.microsoft.com/office/powerpoint/2010/main" val="1428655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3</a:t>
            </a:fld>
            <a:endParaRPr lang="en-US"/>
          </a:p>
        </p:txBody>
      </p:sp>
    </p:spTree>
    <p:extLst>
      <p:ext uri="{BB962C8B-B14F-4D97-AF65-F5344CB8AC3E}">
        <p14:creationId xmlns:p14="http://schemas.microsoft.com/office/powerpoint/2010/main" val="1012422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5</a:t>
            </a:fld>
            <a:endParaRPr lang="en-US"/>
          </a:p>
        </p:txBody>
      </p:sp>
    </p:spTree>
    <p:extLst>
      <p:ext uri="{BB962C8B-B14F-4D97-AF65-F5344CB8AC3E}">
        <p14:creationId xmlns:p14="http://schemas.microsoft.com/office/powerpoint/2010/main" val="219458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6</a:t>
            </a:fld>
            <a:endParaRPr lang="en-US"/>
          </a:p>
        </p:txBody>
      </p:sp>
    </p:spTree>
    <p:extLst>
      <p:ext uri="{BB962C8B-B14F-4D97-AF65-F5344CB8AC3E}">
        <p14:creationId xmlns:p14="http://schemas.microsoft.com/office/powerpoint/2010/main" val="385274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7</a:t>
            </a:fld>
            <a:endParaRPr lang="en-US"/>
          </a:p>
        </p:txBody>
      </p:sp>
    </p:spTree>
    <p:extLst>
      <p:ext uri="{BB962C8B-B14F-4D97-AF65-F5344CB8AC3E}">
        <p14:creationId xmlns:p14="http://schemas.microsoft.com/office/powerpoint/2010/main" val="321413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8</a:t>
            </a:fld>
            <a:endParaRPr lang="en-US"/>
          </a:p>
        </p:txBody>
      </p:sp>
    </p:spTree>
    <p:extLst>
      <p:ext uri="{BB962C8B-B14F-4D97-AF65-F5344CB8AC3E}">
        <p14:creationId xmlns:p14="http://schemas.microsoft.com/office/powerpoint/2010/main" val="4086722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9</a:t>
            </a:fld>
            <a:endParaRPr lang="en-US"/>
          </a:p>
        </p:txBody>
      </p:sp>
    </p:spTree>
    <p:extLst>
      <p:ext uri="{BB962C8B-B14F-4D97-AF65-F5344CB8AC3E}">
        <p14:creationId xmlns:p14="http://schemas.microsoft.com/office/powerpoint/2010/main" val="965129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53046-E2A1-41A0-AB15-445A58542A0F}" type="slidenum">
              <a:rPr lang="en-US" smtClean="0"/>
              <a:t>10</a:t>
            </a:fld>
            <a:endParaRPr lang="en-US"/>
          </a:p>
        </p:txBody>
      </p:sp>
    </p:spTree>
    <p:extLst>
      <p:ext uri="{BB962C8B-B14F-4D97-AF65-F5344CB8AC3E}">
        <p14:creationId xmlns:p14="http://schemas.microsoft.com/office/powerpoint/2010/main" val="105094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38838-8BB3-47BF-B7B3-512AA42265F6}"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CD0F9-CD2D-44EB-BAA0-DFBC1F000488}" type="slidenum">
              <a:rPr lang="en-US" smtClean="0"/>
              <a:t>‹#›</a:t>
            </a:fld>
            <a:endParaRPr lang="en-US"/>
          </a:p>
        </p:txBody>
      </p:sp>
    </p:spTree>
    <p:extLst>
      <p:ext uri="{BB962C8B-B14F-4D97-AF65-F5344CB8AC3E}">
        <p14:creationId xmlns:p14="http://schemas.microsoft.com/office/powerpoint/2010/main" val="48403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38838-8BB3-47BF-B7B3-512AA42265F6}"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CD0F9-CD2D-44EB-BAA0-DFBC1F000488}" type="slidenum">
              <a:rPr lang="en-US" smtClean="0"/>
              <a:t>‹#›</a:t>
            </a:fld>
            <a:endParaRPr lang="en-US"/>
          </a:p>
        </p:txBody>
      </p:sp>
    </p:spTree>
    <p:extLst>
      <p:ext uri="{BB962C8B-B14F-4D97-AF65-F5344CB8AC3E}">
        <p14:creationId xmlns:p14="http://schemas.microsoft.com/office/powerpoint/2010/main" val="340468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38838-8BB3-47BF-B7B3-512AA42265F6}"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CD0F9-CD2D-44EB-BAA0-DFBC1F000488}" type="slidenum">
              <a:rPr lang="en-US" smtClean="0"/>
              <a:t>‹#›</a:t>
            </a:fld>
            <a:endParaRPr lang="en-US"/>
          </a:p>
        </p:txBody>
      </p:sp>
    </p:spTree>
    <p:extLst>
      <p:ext uri="{BB962C8B-B14F-4D97-AF65-F5344CB8AC3E}">
        <p14:creationId xmlns:p14="http://schemas.microsoft.com/office/powerpoint/2010/main" val="324973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38838-8BB3-47BF-B7B3-512AA42265F6}"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CD0F9-CD2D-44EB-BAA0-DFBC1F000488}" type="slidenum">
              <a:rPr lang="en-US" smtClean="0"/>
              <a:t>‹#›</a:t>
            </a:fld>
            <a:endParaRPr lang="en-US"/>
          </a:p>
        </p:txBody>
      </p:sp>
    </p:spTree>
    <p:extLst>
      <p:ext uri="{BB962C8B-B14F-4D97-AF65-F5344CB8AC3E}">
        <p14:creationId xmlns:p14="http://schemas.microsoft.com/office/powerpoint/2010/main" val="326938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438838-8BB3-47BF-B7B3-512AA42265F6}"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CD0F9-CD2D-44EB-BAA0-DFBC1F000488}" type="slidenum">
              <a:rPr lang="en-US" smtClean="0"/>
              <a:t>‹#›</a:t>
            </a:fld>
            <a:endParaRPr lang="en-US"/>
          </a:p>
        </p:txBody>
      </p:sp>
    </p:spTree>
    <p:extLst>
      <p:ext uri="{BB962C8B-B14F-4D97-AF65-F5344CB8AC3E}">
        <p14:creationId xmlns:p14="http://schemas.microsoft.com/office/powerpoint/2010/main" val="403027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38838-8BB3-47BF-B7B3-512AA42265F6}"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CD0F9-CD2D-44EB-BAA0-DFBC1F000488}" type="slidenum">
              <a:rPr lang="en-US" smtClean="0"/>
              <a:t>‹#›</a:t>
            </a:fld>
            <a:endParaRPr lang="en-US"/>
          </a:p>
        </p:txBody>
      </p:sp>
    </p:spTree>
    <p:extLst>
      <p:ext uri="{BB962C8B-B14F-4D97-AF65-F5344CB8AC3E}">
        <p14:creationId xmlns:p14="http://schemas.microsoft.com/office/powerpoint/2010/main" val="314469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38838-8BB3-47BF-B7B3-512AA42265F6}" type="datetimeFigureOut">
              <a:rPr lang="en-US" smtClean="0"/>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CD0F9-CD2D-44EB-BAA0-DFBC1F000488}" type="slidenum">
              <a:rPr lang="en-US" smtClean="0"/>
              <a:t>‹#›</a:t>
            </a:fld>
            <a:endParaRPr lang="en-US"/>
          </a:p>
        </p:txBody>
      </p:sp>
    </p:spTree>
    <p:extLst>
      <p:ext uri="{BB962C8B-B14F-4D97-AF65-F5344CB8AC3E}">
        <p14:creationId xmlns:p14="http://schemas.microsoft.com/office/powerpoint/2010/main" val="21518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38838-8BB3-47BF-B7B3-512AA42265F6}" type="datetimeFigureOut">
              <a:rPr lang="en-US" smtClean="0"/>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ECD0F9-CD2D-44EB-BAA0-DFBC1F000488}" type="slidenum">
              <a:rPr lang="en-US" smtClean="0"/>
              <a:t>‹#›</a:t>
            </a:fld>
            <a:endParaRPr lang="en-US"/>
          </a:p>
        </p:txBody>
      </p:sp>
    </p:spTree>
    <p:extLst>
      <p:ext uri="{BB962C8B-B14F-4D97-AF65-F5344CB8AC3E}">
        <p14:creationId xmlns:p14="http://schemas.microsoft.com/office/powerpoint/2010/main" val="184424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38838-8BB3-47BF-B7B3-512AA42265F6}" type="datetimeFigureOut">
              <a:rPr lang="en-US" smtClean="0"/>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ECD0F9-CD2D-44EB-BAA0-DFBC1F000488}" type="slidenum">
              <a:rPr lang="en-US" smtClean="0"/>
              <a:t>‹#›</a:t>
            </a:fld>
            <a:endParaRPr lang="en-US"/>
          </a:p>
        </p:txBody>
      </p:sp>
    </p:spTree>
    <p:extLst>
      <p:ext uri="{BB962C8B-B14F-4D97-AF65-F5344CB8AC3E}">
        <p14:creationId xmlns:p14="http://schemas.microsoft.com/office/powerpoint/2010/main" val="286481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438838-8BB3-47BF-B7B3-512AA42265F6}"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CD0F9-CD2D-44EB-BAA0-DFBC1F000488}" type="slidenum">
              <a:rPr lang="en-US" smtClean="0"/>
              <a:t>‹#›</a:t>
            </a:fld>
            <a:endParaRPr lang="en-US"/>
          </a:p>
        </p:txBody>
      </p:sp>
    </p:spTree>
    <p:extLst>
      <p:ext uri="{BB962C8B-B14F-4D97-AF65-F5344CB8AC3E}">
        <p14:creationId xmlns:p14="http://schemas.microsoft.com/office/powerpoint/2010/main" val="254486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438838-8BB3-47BF-B7B3-512AA42265F6}"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CD0F9-CD2D-44EB-BAA0-DFBC1F000488}" type="slidenum">
              <a:rPr lang="en-US" smtClean="0"/>
              <a:t>‹#›</a:t>
            </a:fld>
            <a:endParaRPr lang="en-US"/>
          </a:p>
        </p:txBody>
      </p:sp>
    </p:spTree>
    <p:extLst>
      <p:ext uri="{BB962C8B-B14F-4D97-AF65-F5344CB8AC3E}">
        <p14:creationId xmlns:p14="http://schemas.microsoft.com/office/powerpoint/2010/main" val="341724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38838-8BB3-47BF-B7B3-512AA42265F6}" type="datetimeFigureOut">
              <a:rPr lang="en-US" smtClean="0"/>
              <a:t>8/27/2019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CD0F9-CD2D-44EB-BAA0-DFBC1F000488}" type="slidenum">
              <a:rPr lang="en-US" smtClean="0"/>
              <a:t>‹#›</a:t>
            </a:fld>
            <a:endParaRPr lang="en-US"/>
          </a:p>
        </p:txBody>
      </p:sp>
    </p:spTree>
    <p:extLst>
      <p:ext uri="{BB962C8B-B14F-4D97-AF65-F5344CB8AC3E}">
        <p14:creationId xmlns:p14="http://schemas.microsoft.com/office/powerpoint/2010/main" val="84011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utzman@np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web3d.org/x3d/content/examples/HelloWorldX_ITE.html" TargetMode="External"/><Relationship Id="rId13" Type="http://schemas.openxmlformats.org/officeDocument/2006/relationships/hyperlink" Target="https://www.web3d.org/x3d/content/examples/HelloWorld.x3db" TargetMode="External"/><Relationship Id="rId3" Type="http://schemas.openxmlformats.org/officeDocument/2006/relationships/hyperlink" Target="https://www.web3d.org/x3d/content/examples/X3dResources.html#Examples" TargetMode="External"/><Relationship Id="rId7" Type="http://schemas.openxmlformats.org/officeDocument/2006/relationships/hyperlink" Target="https://www.web3d.org/x3d/content/examples/HelloWorld.html" TargetMode="External"/><Relationship Id="rId12" Type="http://schemas.openxmlformats.org/officeDocument/2006/relationships/hyperlink" Target="https://www.web3d.org/x3d/content/examples/HelloWorld.py" TargetMode="External"/><Relationship Id="rId2" Type="http://schemas.openxmlformats.org/officeDocument/2006/relationships/notesSlide" Target="../notesSlides/notesSlide9.xml"/><Relationship Id="rId16" Type="http://schemas.openxmlformats.org/officeDocument/2006/relationships/hyperlink" Target="https://www.web3d.org/x3d/stylesheets/python/HelloWorld.py" TargetMode="External"/><Relationship Id="rId1" Type="http://schemas.openxmlformats.org/officeDocument/2006/relationships/slideLayout" Target="../slideLayouts/slideLayout2.xml"/><Relationship Id="rId6" Type="http://schemas.openxmlformats.org/officeDocument/2006/relationships/hyperlink" Target="https://www.web3d.org/x3d/content/examples/HelloWorld.wrl" TargetMode="External"/><Relationship Id="rId11" Type="http://schemas.openxmlformats.org/officeDocument/2006/relationships/hyperlink" Target="https://www.web3d.org/x3d/content/examples/HelloWorld.json" TargetMode="External"/><Relationship Id="rId5" Type="http://schemas.openxmlformats.org/officeDocument/2006/relationships/hyperlink" Target="https://www.web3d.org/x3d/content/examples/HelloWorld.x3dv" TargetMode="External"/><Relationship Id="rId15" Type="http://schemas.openxmlformats.org/officeDocument/2006/relationships/hyperlink" Target="https://www.web3d.org/x3d/content/examples/HelloWorld.tall.png" TargetMode="External"/><Relationship Id="rId10" Type="http://schemas.openxmlformats.org/officeDocument/2006/relationships/hyperlink" Target="https://www.web3d.org/x3d/content/examples/HelloWorld.java" TargetMode="External"/><Relationship Id="rId4" Type="http://schemas.openxmlformats.org/officeDocument/2006/relationships/hyperlink" Target="https://www.web3d.org/x3d/content/examples/HelloWorld.x3d" TargetMode="External"/><Relationship Id="rId9" Type="http://schemas.openxmlformats.org/officeDocument/2006/relationships/hyperlink" Target="https://www.web3d.org/x3d/content/examples/HelloWorldX3dom.xhtml" TargetMode="External"/><Relationship Id="rId14" Type="http://schemas.openxmlformats.org/officeDocument/2006/relationships/hyperlink" Target="https://www.web3d.org/x3d/content/examples/HelloWorldCanonical.x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web3d.org/x3d/stylesheets/python/python.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mailto:x3d-public@web3d.or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brutzman@nps.ed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faculty.nps.edu/brutzma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web3d.org/standards/adoption-proces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eb3d.org/specifications/X3DUOM.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27237"/>
          </a:xfrm>
        </p:spPr>
        <p:txBody>
          <a:bodyPr/>
          <a:lstStyle/>
          <a:p>
            <a:r>
              <a:rPr lang="en-US" dirty="0" smtClean="0"/>
              <a:t>Python X3D </a:t>
            </a:r>
            <a:br>
              <a:rPr lang="en-US" dirty="0" smtClean="0"/>
            </a:br>
            <a:r>
              <a:rPr lang="en-US" dirty="0" smtClean="0"/>
              <a:t>Implementation Progress</a:t>
            </a:r>
            <a:endParaRPr lang="en-US" dirty="0"/>
          </a:p>
        </p:txBody>
      </p:sp>
      <p:sp>
        <p:nvSpPr>
          <p:cNvPr id="3" name="Subtitle 2"/>
          <p:cNvSpPr>
            <a:spLocks noGrp="1"/>
          </p:cNvSpPr>
          <p:nvPr>
            <p:ph type="subTitle" idx="1"/>
          </p:nvPr>
        </p:nvSpPr>
        <p:spPr>
          <a:xfrm>
            <a:off x="1524000" y="3718560"/>
            <a:ext cx="9144000" cy="2672080"/>
          </a:xfrm>
        </p:spPr>
        <p:txBody>
          <a:bodyPr>
            <a:normAutofit/>
          </a:bodyPr>
          <a:lstStyle/>
          <a:p>
            <a:r>
              <a:rPr lang="en-US" sz="3200" dirty="0" smtClean="0"/>
              <a:t>Don Brutzman</a:t>
            </a:r>
          </a:p>
          <a:p>
            <a:r>
              <a:rPr lang="en-US" dirty="0" smtClean="0"/>
              <a:t>X3D Working Group, Web3D Consortium</a:t>
            </a:r>
          </a:p>
          <a:p>
            <a:r>
              <a:rPr lang="en-US" dirty="0" smtClean="0">
                <a:hlinkClick r:id="rId3"/>
              </a:rPr>
              <a:t>brutzman@nps.edu</a:t>
            </a:r>
            <a:r>
              <a:rPr lang="en-US" dirty="0" smtClean="0"/>
              <a:t> </a:t>
            </a:r>
          </a:p>
          <a:p>
            <a:endParaRPr lang="en-US" dirty="0"/>
          </a:p>
          <a:p>
            <a:r>
              <a:rPr lang="en-US" dirty="0" smtClean="0"/>
              <a:t>26 August 2019</a:t>
            </a:r>
            <a:endParaRPr lang="en-US" dirty="0"/>
          </a:p>
        </p:txBody>
      </p:sp>
    </p:spTree>
    <p:extLst>
      <p:ext uri="{BB962C8B-B14F-4D97-AF65-F5344CB8AC3E}">
        <p14:creationId xmlns:p14="http://schemas.microsoft.com/office/powerpoint/2010/main" val="1614292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X3D Resources, </a:t>
            </a:r>
            <a:r>
              <a:rPr lang="en-US" sz="4000" b="1" dirty="0" smtClean="0"/>
              <a:t>Examples: Scene Archives for X3D</a:t>
            </a:r>
            <a:endParaRPr lang="en-US" sz="4000" dirty="0"/>
          </a:p>
        </p:txBody>
      </p:sp>
      <p:sp>
        <p:nvSpPr>
          <p:cNvPr id="3" name="Content Placeholder 2"/>
          <p:cNvSpPr>
            <a:spLocks noGrp="1"/>
          </p:cNvSpPr>
          <p:nvPr>
            <p:ph idx="1"/>
          </p:nvPr>
        </p:nvSpPr>
        <p:spPr>
          <a:xfrm>
            <a:off x="838200" y="1825624"/>
            <a:ext cx="10515600" cy="4651375"/>
          </a:xfrm>
        </p:spPr>
        <p:txBody>
          <a:bodyPr>
            <a:normAutofit lnSpcReduction="10000"/>
          </a:bodyPr>
          <a:lstStyle/>
          <a:p>
            <a:r>
              <a:rPr lang="en-US" sz="2400" dirty="0" smtClean="0">
                <a:hlinkClick r:id="rId3"/>
              </a:rPr>
              <a:t>https://www.web3d.org/x3d/content/examples/X3dResources.html#Examples</a:t>
            </a:r>
            <a:r>
              <a:rPr lang="en-US" sz="2400" dirty="0" smtClean="0"/>
              <a:t> </a:t>
            </a:r>
          </a:p>
          <a:p>
            <a:pPr marL="0" indent="0">
              <a:buNone/>
            </a:pPr>
            <a:endParaRPr lang="en-US" sz="2400" dirty="0" smtClean="0"/>
          </a:p>
          <a:p>
            <a:r>
              <a:rPr lang="en-US" dirty="0" smtClean="0"/>
              <a:t>A simple example test scene is </a:t>
            </a:r>
            <a:r>
              <a:rPr lang="en-US" dirty="0" smtClean="0">
                <a:hlinkClick r:id="rId4"/>
              </a:rPr>
              <a:t>HelloWorld.x3d</a:t>
            </a:r>
            <a:r>
              <a:rPr lang="en-US" dirty="0" smtClean="0"/>
              <a:t> provided in a variety of X3D encodings: </a:t>
            </a:r>
            <a:r>
              <a:rPr lang="en-US" dirty="0" smtClean="0">
                <a:hlinkClick r:id="rId4"/>
              </a:rPr>
              <a:t>.x3d XML</a:t>
            </a:r>
            <a:r>
              <a:rPr lang="en-US" dirty="0" smtClean="0"/>
              <a:t> </a:t>
            </a:r>
            <a:r>
              <a:rPr lang="en-US" dirty="0" smtClean="0">
                <a:hlinkClick r:id="rId5"/>
              </a:rPr>
              <a:t>.x3dv </a:t>
            </a:r>
            <a:r>
              <a:rPr lang="en-US" dirty="0" err="1" smtClean="0">
                <a:hlinkClick r:id="rId5"/>
              </a:rPr>
              <a:t>ClassicVRML</a:t>
            </a:r>
            <a:r>
              <a:rPr lang="en-US" dirty="0" smtClean="0"/>
              <a:t>, </a:t>
            </a:r>
            <a:r>
              <a:rPr lang="en-US" dirty="0" smtClean="0">
                <a:hlinkClick r:id="rId6"/>
              </a:rPr>
              <a:t>.</a:t>
            </a:r>
            <a:r>
              <a:rPr lang="en-US" dirty="0" err="1" smtClean="0">
                <a:hlinkClick r:id="rId6"/>
              </a:rPr>
              <a:t>wrl</a:t>
            </a:r>
            <a:r>
              <a:rPr lang="en-US" dirty="0" smtClean="0">
                <a:hlinkClick r:id="rId6"/>
              </a:rPr>
              <a:t> VRML97</a:t>
            </a:r>
            <a:r>
              <a:rPr lang="en-US" dirty="0" smtClean="0"/>
              <a:t>, </a:t>
            </a:r>
            <a:r>
              <a:rPr lang="en-US" dirty="0" smtClean="0">
                <a:hlinkClick r:id="rId7"/>
              </a:rPr>
              <a:t>.html listing</a:t>
            </a:r>
            <a:r>
              <a:rPr lang="en-US" dirty="0" smtClean="0"/>
              <a:t>, </a:t>
            </a:r>
            <a:r>
              <a:rPr lang="en-US" dirty="0" smtClean="0">
                <a:hlinkClick r:id="rId8"/>
              </a:rPr>
              <a:t>.html X_ITE</a:t>
            </a:r>
            <a:r>
              <a:rPr lang="en-US" dirty="0" smtClean="0"/>
              <a:t>, </a:t>
            </a:r>
            <a:r>
              <a:rPr lang="en-US" dirty="0" smtClean="0">
                <a:hlinkClick r:id="rId9"/>
              </a:rPr>
              <a:t>.</a:t>
            </a:r>
            <a:r>
              <a:rPr lang="en-US" dirty="0" err="1" smtClean="0">
                <a:hlinkClick r:id="rId9"/>
              </a:rPr>
              <a:t>xhtml</a:t>
            </a:r>
            <a:r>
              <a:rPr lang="en-US" dirty="0" smtClean="0">
                <a:hlinkClick r:id="rId9"/>
              </a:rPr>
              <a:t> X3DOM</a:t>
            </a:r>
            <a:r>
              <a:rPr lang="en-US" dirty="0" smtClean="0"/>
              <a:t>, </a:t>
            </a:r>
            <a:r>
              <a:rPr lang="en-US" dirty="0" smtClean="0">
                <a:hlinkClick r:id="rId10"/>
              </a:rPr>
              <a:t>.java </a:t>
            </a:r>
            <a:r>
              <a:rPr lang="en-US" dirty="0" err="1" smtClean="0">
                <a:hlinkClick r:id="rId10"/>
              </a:rPr>
              <a:t>Java</a:t>
            </a:r>
            <a:r>
              <a:rPr lang="en-US" dirty="0" smtClean="0">
                <a:hlinkClick r:id="rId10"/>
              </a:rPr>
              <a:t> source</a:t>
            </a:r>
            <a:r>
              <a:rPr lang="en-US" dirty="0" smtClean="0"/>
              <a:t>, </a:t>
            </a:r>
            <a:r>
              <a:rPr lang="en-US" dirty="0" smtClean="0">
                <a:hlinkClick r:id="rId11"/>
              </a:rPr>
              <a:t>.</a:t>
            </a:r>
            <a:r>
              <a:rPr lang="en-US" dirty="0" err="1" smtClean="0">
                <a:hlinkClick r:id="rId11"/>
              </a:rPr>
              <a:t>json</a:t>
            </a:r>
            <a:r>
              <a:rPr lang="en-US" dirty="0" smtClean="0">
                <a:hlinkClick r:id="rId11"/>
              </a:rPr>
              <a:t> JavaScript Object Notation</a:t>
            </a:r>
            <a:r>
              <a:rPr lang="en-US" dirty="0" smtClean="0"/>
              <a:t>, </a:t>
            </a:r>
            <a:r>
              <a:rPr lang="en-US" dirty="0" smtClean="0">
                <a:hlinkClick r:id="rId12"/>
              </a:rPr>
              <a:t>.</a:t>
            </a:r>
            <a:r>
              <a:rPr lang="en-US" dirty="0" err="1" smtClean="0">
                <a:hlinkClick r:id="rId12"/>
              </a:rPr>
              <a:t>py</a:t>
            </a:r>
            <a:r>
              <a:rPr lang="en-US" dirty="0" smtClean="0">
                <a:hlinkClick r:id="rId12"/>
              </a:rPr>
              <a:t> Python source (experimental)</a:t>
            </a:r>
            <a:r>
              <a:rPr lang="en-US" dirty="0" smtClean="0"/>
              <a:t>, </a:t>
            </a:r>
            <a:r>
              <a:rPr lang="en-US" dirty="0" smtClean="0">
                <a:hlinkClick r:id="rId13"/>
              </a:rPr>
              <a:t>.x3db compression</a:t>
            </a:r>
            <a:r>
              <a:rPr lang="en-US" dirty="0" smtClean="0"/>
              <a:t>, </a:t>
            </a:r>
            <a:r>
              <a:rPr lang="en-US" dirty="0" smtClean="0">
                <a:hlinkClick r:id="rId14"/>
              </a:rPr>
              <a:t>C14N canonicalization</a:t>
            </a:r>
            <a:r>
              <a:rPr lang="en-US" dirty="0" smtClean="0"/>
              <a:t>, and </a:t>
            </a:r>
            <a:r>
              <a:rPr lang="en-US" dirty="0" smtClean="0">
                <a:hlinkClick r:id="rId15"/>
              </a:rPr>
              <a:t>.</a:t>
            </a:r>
            <a:r>
              <a:rPr lang="en-US" dirty="0" err="1" smtClean="0">
                <a:hlinkClick r:id="rId15"/>
              </a:rPr>
              <a:t>png</a:t>
            </a:r>
            <a:r>
              <a:rPr lang="en-US" dirty="0" smtClean="0">
                <a:hlinkClick r:id="rId15"/>
              </a:rPr>
              <a:t> image</a:t>
            </a:r>
            <a:endParaRPr lang="en-US" dirty="0" smtClean="0"/>
          </a:p>
          <a:p>
            <a:endParaRPr lang="en-US" dirty="0"/>
          </a:p>
          <a:p>
            <a:pPr lvl="1"/>
            <a:r>
              <a:rPr lang="en-US" sz="2800" dirty="0" smtClean="0">
                <a:hlinkClick r:id="rId16"/>
              </a:rPr>
              <a:t>https://www.web3d.org/x3d/stylesheets/python/HelloWorld.py</a:t>
            </a:r>
            <a:r>
              <a:rPr lang="en-US" sz="2800" dirty="0" smtClean="0"/>
              <a:t> </a:t>
            </a:r>
          </a:p>
          <a:p>
            <a:pPr lvl="1"/>
            <a:endParaRPr lang="en-US" sz="2800" dirty="0" smtClean="0"/>
          </a:p>
          <a:p>
            <a:pPr lvl="1"/>
            <a:r>
              <a:rPr lang="en-US" sz="2800" dirty="0" smtClean="0">
                <a:hlinkClick r:id="rId7"/>
              </a:rPr>
              <a:t>https://www.web3d.org/x3d/content/examples/HelloWorld.html</a:t>
            </a:r>
            <a:r>
              <a:rPr lang="en-US" sz="2800" dirty="0" smtClean="0"/>
              <a:t> </a:t>
            </a:r>
          </a:p>
          <a:p>
            <a:endParaRPr lang="en-US" dirty="0"/>
          </a:p>
        </p:txBody>
      </p:sp>
    </p:spTree>
    <p:extLst>
      <p:ext uri="{BB962C8B-B14F-4D97-AF65-F5344CB8AC3E}">
        <p14:creationId xmlns:p14="http://schemas.microsoft.com/office/powerpoint/2010/main" val="82248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3102" y="370697"/>
            <a:ext cx="11849100" cy="5819273"/>
          </a:xfrm>
          <a:prstGeom prst="rect">
            <a:avLst/>
          </a:prstGeom>
        </p:spPr>
      </p:pic>
      <p:sp>
        <p:nvSpPr>
          <p:cNvPr id="6" name="TextBox 5"/>
          <p:cNvSpPr txBox="1"/>
          <p:nvPr/>
        </p:nvSpPr>
        <p:spPr>
          <a:xfrm>
            <a:off x="7848600" y="5989320"/>
            <a:ext cx="3988336" cy="461665"/>
          </a:xfrm>
          <a:prstGeom prst="rect">
            <a:avLst/>
          </a:prstGeom>
          <a:noFill/>
        </p:spPr>
        <p:txBody>
          <a:bodyPr wrap="none" rtlCol="0">
            <a:spAutoFit/>
          </a:bodyPr>
          <a:lstStyle/>
          <a:p>
            <a:r>
              <a:rPr lang="en-US" sz="2400" dirty="0" smtClean="0">
                <a:solidFill>
                  <a:schemeClr val="accent1">
                    <a:lumMod val="75000"/>
                  </a:schemeClr>
                </a:solidFill>
              </a:rPr>
              <a:t>Python source example, part 1</a:t>
            </a:r>
            <a:endParaRPr lang="en-US" sz="2400" dirty="0">
              <a:solidFill>
                <a:schemeClr val="accent1">
                  <a:lumMod val="75000"/>
                </a:schemeClr>
              </a:solidFill>
            </a:endParaRPr>
          </a:p>
        </p:txBody>
      </p:sp>
    </p:spTree>
    <p:extLst>
      <p:ext uri="{BB962C8B-B14F-4D97-AF65-F5344CB8AC3E}">
        <p14:creationId xmlns:p14="http://schemas.microsoft.com/office/powerpoint/2010/main" val="2618609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421282"/>
            <a:ext cx="12224119" cy="5979517"/>
          </a:xfrm>
          <a:prstGeom prst="rect">
            <a:avLst/>
          </a:prstGeom>
        </p:spPr>
      </p:pic>
      <p:sp>
        <p:nvSpPr>
          <p:cNvPr id="3" name="TextBox 2"/>
          <p:cNvSpPr txBox="1"/>
          <p:nvPr/>
        </p:nvSpPr>
        <p:spPr>
          <a:xfrm>
            <a:off x="7848600" y="5989320"/>
            <a:ext cx="3988336" cy="461665"/>
          </a:xfrm>
          <a:prstGeom prst="rect">
            <a:avLst/>
          </a:prstGeom>
          <a:noFill/>
        </p:spPr>
        <p:txBody>
          <a:bodyPr wrap="none" rtlCol="0">
            <a:spAutoFit/>
          </a:bodyPr>
          <a:lstStyle/>
          <a:p>
            <a:r>
              <a:rPr lang="en-US" sz="2400" dirty="0" smtClean="0">
                <a:solidFill>
                  <a:schemeClr val="accent1">
                    <a:lumMod val="75000"/>
                  </a:schemeClr>
                </a:solidFill>
              </a:rPr>
              <a:t>Python source example, part 2</a:t>
            </a:r>
            <a:endParaRPr lang="en-US" sz="2400" dirty="0">
              <a:solidFill>
                <a:schemeClr val="accent1">
                  <a:lumMod val="75000"/>
                </a:schemeClr>
              </a:solidFill>
            </a:endParaRPr>
          </a:p>
        </p:txBody>
      </p:sp>
    </p:spTree>
    <p:extLst>
      <p:ext uri="{BB962C8B-B14F-4D97-AF65-F5344CB8AC3E}">
        <p14:creationId xmlns:p14="http://schemas.microsoft.com/office/powerpoint/2010/main" val="3243116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2553" y="958664"/>
            <a:ext cx="11996411" cy="5123832"/>
          </a:xfrm>
          <a:prstGeom prst="rect">
            <a:avLst/>
          </a:prstGeom>
        </p:spPr>
      </p:pic>
      <p:sp>
        <p:nvSpPr>
          <p:cNvPr id="3" name="TextBox 2"/>
          <p:cNvSpPr txBox="1"/>
          <p:nvPr/>
        </p:nvSpPr>
        <p:spPr>
          <a:xfrm>
            <a:off x="7553960" y="5989320"/>
            <a:ext cx="4225516" cy="461665"/>
          </a:xfrm>
          <a:prstGeom prst="rect">
            <a:avLst/>
          </a:prstGeom>
          <a:noFill/>
        </p:spPr>
        <p:txBody>
          <a:bodyPr wrap="none" rtlCol="0">
            <a:spAutoFit/>
          </a:bodyPr>
          <a:lstStyle/>
          <a:p>
            <a:r>
              <a:rPr lang="en-US" sz="2400" dirty="0" smtClean="0">
                <a:solidFill>
                  <a:schemeClr val="accent1">
                    <a:lumMod val="75000"/>
                  </a:schemeClr>
                </a:solidFill>
              </a:rPr>
              <a:t>X3D XML source example, part 1</a:t>
            </a:r>
            <a:endParaRPr lang="en-US" sz="2400" dirty="0">
              <a:solidFill>
                <a:schemeClr val="accent1">
                  <a:lumMod val="75000"/>
                </a:schemeClr>
              </a:solidFill>
            </a:endParaRPr>
          </a:p>
        </p:txBody>
      </p:sp>
    </p:spTree>
    <p:extLst>
      <p:ext uri="{BB962C8B-B14F-4D97-AF65-F5344CB8AC3E}">
        <p14:creationId xmlns:p14="http://schemas.microsoft.com/office/powerpoint/2010/main" val="2295327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7639" y="121920"/>
            <a:ext cx="11921605" cy="6736080"/>
          </a:xfrm>
          <a:prstGeom prst="rect">
            <a:avLst/>
          </a:prstGeom>
        </p:spPr>
      </p:pic>
      <p:sp>
        <p:nvSpPr>
          <p:cNvPr id="4" name="TextBox 3"/>
          <p:cNvSpPr txBox="1"/>
          <p:nvPr/>
        </p:nvSpPr>
        <p:spPr>
          <a:xfrm>
            <a:off x="7553960" y="5989320"/>
            <a:ext cx="4225516" cy="461665"/>
          </a:xfrm>
          <a:prstGeom prst="rect">
            <a:avLst/>
          </a:prstGeom>
          <a:noFill/>
        </p:spPr>
        <p:txBody>
          <a:bodyPr wrap="none" rtlCol="0">
            <a:spAutoFit/>
          </a:bodyPr>
          <a:lstStyle/>
          <a:p>
            <a:r>
              <a:rPr lang="en-US" sz="2400" dirty="0" smtClean="0">
                <a:solidFill>
                  <a:schemeClr val="accent1">
                    <a:lumMod val="75000"/>
                  </a:schemeClr>
                </a:solidFill>
              </a:rPr>
              <a:t>X3D XML source example, part 2</a:t>
            </a:r>
            <a:endParaRPr lang="en-US" sz="2400" dirty="0">
              <a:solidFill>
                <a:schemeClr val="accent1">
                  <a:lumMod val="75000"/>
                </a:schemeClr>
              </a:solidFill>
            </a:endParaRPr>
          </a:p>
        </p:txBody>
      </p:sp>
    </p:spTree>
    <p:extLst>
      <p:ext uri="{BB962C8B-B14F-4D97-AF65-F5344CB8AC3E}">
        <p14:creationId xmlns:p14="http://schemas.microsoft.com/office/powerpoint/2010/main" val="1274868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838200" y="1825625"/>
            <a:ext cx="10789920" cy="4351338"/>
          </a:xfrm>
        </p:spPr>
        <p:txBody>
          <a:bodyPr>
            <a:normAutofit fontScale="77500" lnSpcReduction="20000"/>
          </a:bodyPr>
          <a:lstStyle/>
          <a:p>
            <a:r>
              <a:rPr lang="en-US" u="sng" dirty="0" smtClean="0">
                <a:hlinkClick r:id="rId3"/>
              </a:rPr>
              <a:t>Python </a:t>
            </a:r>
            <a:r>
              <a:rPr lang="en-US" u="sng" dirty="0">
                <a:hlinkClick r:id="rId3"/>
              </a:rPr>
              <a:t>X3D Package x3d.py</a:t>
            </a:r>
            <a:r>
              <a:rPr lang="en-US" dirty="0"/>
              <a:t> is functional and undergoing active development.</a:t>
            </a:r>
          </a:p>
          <a:p>
            <a:r>
              <a:rPr lang="en-US" dirty="0"/>
              <a:t>All work has been discussed and performed publicly on </a:t>
            </a:r>
            <a:r>
              <a:rPr lang="en-US" u="sng" dirty="0">
                <a:hlinkClick r:id="rId4"/>
              </a:rPr>
              <a:t>x3d-public@web3d.org</a:t>
            </a:r>
            <a:endParaRPr lang="en-US" dirty="0"/>
          </a:p>
          <a:p>
            <a:r>
              <a:rPr lang="en-US" dirty="0"/>
              <a:t>Can our ISO colleagues who also work on a Python encoding comment on this work?  Improvements in design patterns are easy to integrate to produce </a:t>
            </a:r>
            <a:r>
              <a:rPr lang="en-US" dirty="0" smtClean="0"/>
              <a:t>“best </a:t>
            </a:r>
            <a:r>
              <a:rPr lang="en-US" dirty="0"/>
              <a:t>of breed” </a:t>
            </a:r>
            <a:r>
              <a:rPr lang="en-US" dirty="0" smtClean="0"/>
              <a:t>results.</a:t>
            </a:r>
          </a:p>
          <a:p>
            <a:r>
              <a:rPr lang="en-US" i="1" dirty="0" smtClean="0"/>
              <a:t>Good discussions on merging designs are in progress!  </a:t>
            </a:r>
            <a:r>
              <a:rPr lang="en-US" dirty="0" err="1" smtClean="0"/>
              <a:t>Myeong</a:t>
            </a:r>
            <a:r>
              <a:rPr lang="en-US" dirty="0" smtClean="0"/>
              <a:t> Won Lee and Masaki </a:t>
            </a:r>
            <a:r>
              <a:rPr lang="en-US" dirty="0" err="1" smtClean="0"/>
              <a:t>Aono</a:t>
            </a:r>
            <a:r>
              <a:rPr lang="en-US" dirty="0" smtClean="0"/>
              <a:t> have draft NWIP, independent implementation and viewer.</a:t>
            </a:r>
          </a:p>
          <a:p>
            <a:r>
              <a:rPr lang="en-US" dirty="0" smtClean="0"/>
              <a:t>Once </a:t>
            </a:r>
            <a:r>
              <a:rPr lang="en-US" dirty="0"/>
              <a:t>Python X3D is fully complete and stable, further deployment is expected for Jupyter Notebook, Apache Zeppelin, and Anaconda distributions of Python.</a:t>
            </a:r>
          </a:p>
          <a:p>
            <a:r>
              <a:rPr lang="en-US" dirty="0"/>
              <a:t>Because of this thorough and rigorous approach to producing a native Python X3D implementation, it is likely that the general Web3D requirement for multiple independent implementations will be relaxed in this case.</a:t>
            </a:r>
          </a:p>
          <a:p>
            <a:r>
              <a:rPr lang="en-US" dirty="0"/>
              <a:t>Availability of both Python x3d.py package and Java X3DJSAIL library are each expected to “open the door” for use of both X3D and HAnim models as part of Big Data workflows using Apache Hadoop, Apache Spark, and other Data Science approaches.</a:t>
            </a:r>
          </a:p>
          <a:p>
            <a:endParaRPr lang="en-US" dirty="0"/>
          </a:p>
        </p:txBody>
      </p:sp>
    </p:spTree>
    <p:extLst>
      <p:ext uri="{BB962C8B-B14F-4D97-AF65-F5344CB8AC3E}">
        <p14:creationId xmlns:p14="http://schemas.microsoft.com/office/powerpoint/2010/main" val="3782315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body" idx="1"/>
          </p:nvPr>
        </p:nvSpPr>
        <p:spPr>
          <a:xfrm>
            <a:off x="2347914" y="1816100"/>
            <a:ext cx="7272337" cy="4686300"/>
          </a:xfrm>
        </p:spPr>
        <p:txBody>
          <a:bodyPr>
            <a:normAutofit lnSpcReduction="10000"/>
          </a:bodyPr>
          <a:lstStyle/>
          <a:p>
            <a:pPr marL="0" indent="0" algn="ctr">
              <a:lnSpc>
                <a:spcPct val="10000"/>
              </a:lnSpc>
            </a:pPr>
            <a:endParaRPr lang="en-US" dirty="0"/>
          </a:p>
          <a:p>
            <a:pPr marL="0" indent="0" algn="ctr">
              <a:lnSpc>
                <a:spcPct val="80000"/>
              </a:lnSpc>
            </a:pPr>
            <a:endParaRPr lang="en-US" dirty="0"/>
          </a:p>
          <a:p>
            <a:pPr marL="0" indent="0" algn="ctr">
              <a:lnSpc>
                <a:spcPct val="80000"/>
              </a:lnSpc>
              <a:buNone/>
            </a:pPr>
            <a:r>
              <a:rPr lang="en-US" sz="3900" b="1" dirty="0"/>
              <a:t>Don </a:t>
            </a:r>
            <a:r>
              <a:rPr lang="en-US" sz="3900" b="1" dirty="0" smtClean="0"/>
              <a:t>Brutzman, Ph.D.</a:t>
            </a:r>
          </a:p>
          <a:p>
            <a:pPr marL="0" indent="0" algn="ctr">
              <a:lnSpc>
                <a:spcPct val="80000"/>
              </a:lnSpc>
              <a:buNone/>
            </a:pPr>
            <a:endParaRPr lang="en-US" sz="3600" b="1" dirty="0"/>
          </a:p>
          <a:p>
            <a:pPr marL="0" indent="0" algn="ctr">
              <a:lnSpc>
                <a:spcPct val="10000"/>
              </a:lnSpc>
              <a:buNone/>
            </a:pPr>
            <a:endParaRPr lang="en-US" b="1" dirty="0"/>
          </a:p>
          <a:p>
            <a:pPr marL="0" indent="0" algn="ctr">
              <a:lnSpc>
                <a:spcPct val="10000"/>
              </a:lnSpc>
              <a:buNone/>
            </a:pPr>
            <a:endParaRPr lang="en-US" dirty="0" smtClean="0"/>
          </a:p>
          <a:p>
            <a:pPr marL="0" indent="0" algn="ctr">
              <a:lnSpc>
                <a:spcPct val="10000"/>
              </a:lnSpc>
              <a:buNone/>
            </a:pPr>
            <a:r>
              <a:rPr lang="en-US" sz="2400" i="1" dirty="0" smtClean="0">
                <a:hlinkClick r:id="rId3"/>
              </a:rPr>
              <a:t>brutzman@nps.edu</a:t>
            </a:r>
            <a:r>
              <a:rPr lang="en-US" sz="2400" i="1" dirty="0" smtClean="0"/>
              <a:t> </a:t>
            </a:r>
            <a:endParaRPr lang="en-US" sz="2400" dirty="0"/>
          </a:p>
          <a:p>
            <a:pPr marL="0" indent="0" algn="ctr">
              <a:lnSpc>
                <a:spcPct val="80000"/>
              </a:lnSpc>
              <a:buNone/>
            </a:pPr>
            <a:r>
              <a:rPr lang="en-US" sz="2400" i="1" dirty="0" smtClean="0">
                <a:hlinkClick r:id="rId4"/>
              </a:rPr>
              <a:t>http</a:t>
            </a:r>
            <a:r>
              <a:rPr lang="en-US" sz="2400" i="1" dirty="0">
                <a:hlinkClick r:id="rId4"/>
              </a:rPr>
              <a:t>://faculty.nps.edu/brutzman</a:t>
            </a:r>
            <a:r>
              <a:rPr lang="en-US" sz="2400" i="1" dirty="0"/>
              <a:t> </a:t>
            </a:r>
            <a:endParaRPr lang="en-US" i="1" dirty="0"/>
          </a:p>
          <a:p>
            <a:pPr marL="0" indent="0" algn="ctr">
              <a:lnSpc>
                <a:spcPct val="40000"/>
              </a:lnSpc>
              <a:buNone/>
            </a:pPr>
            <a:endParaRPr lang="en-US" dirty="0"/>
          </a:p>
          <a:p>
            <a:pPr marL="0" indent="0" algn="ctr">
              <a:lnSpc>
                <a:spcPct val="80000"/>
              </a:lnSpc>
              <a:buNone/>
            </a:pPr>
            <a:r>
              <a:rPr lang="en-US" sz="2400" dirty="0"/>
              <a:t>Code USW/Br, Naval Postgraduate School</a:t>
            </a:r>
          </a:p>
          <a:p>
            <a:pPr marL="0" indent="0" algn="ctr">
              <a:lnSpc>
                <a:spcPct val="80000"/>
              </a:lnSpc>
              <a:buNone/>
            </a:pPr>
            <a:r>
              <a:rPr lang="en-US" sz="2400" dirty="0"/>
              <a:t>Monterey California 93943-5000 USA</a:t>
            </a:r>
            <a:endParaRPr lang="en-US" dirty="0"/>
          </a:p>
          <a:p>
            <a:pPr marL="0" indent="0" algn="ctr">
              <a:lnSpc>
                <a:spcPct val="80000"/>
              </a:lnSpc>
              <a:buNone/>
            </a:pPr>
            <a:r>
              <a:rPr lang="en-US" sz="2400" dirty="0"/>
              <a:t>1.831.656.2149 work</a:t>
            </a:r>
          </a:p>
          <a:p>
            <a:pPr marL="0" indent="0" algn="ctr">
              <a:lnSpc>
                <a:spcPct val="80000"/>
              </a:lnSpc>
              <a:buNone/>
            </a:pPr>
            <a:r>
              <a:rPr lang="en-US" sz="2400" dirty="0"/>
              <a:t>1.831.402.4809   cell</a:t>
            </a:r>
            <a:r>
              <a:rPr lang="en-US" dirty="0" smtClean="0">
                <a:hlinkClick r:id="" action="ppaction://noaction"/>
              </a:rPr>
              <a:t>    </a:t>
            </a:r>
            <a:endParaRPr lang="en-US" dirty="0">
              <a:hlinkClick r:id="" action="ppaction://noaction"/>
            </a:endParaRPr>
          </a:p>
        </p:txBody>
      </p:sp>
      <p:sp>
        <p:nvSpPr>
          <p:cNvPr id="250883" name="Rectangle 3"/>
          <p:cNvSpPr>
            <a:spLocks noGrp="1" noChangeArrowheads="1"/>
          </p:cNvSpPr>
          <p:nvPr>
            <p:ph type="title"/>
          </p:nvPr>
        </p:nvSpPr>
        <p:spPr/>
        <p:txBody>
          <a:bodyPr/>
          <a:lstStyle/>
          <a:p>
            <a:r>
              <a:rPr lang="en-US" dirty="0"/>
              <a:t>Contact</a:t>
            </a:r>
          </a:p>
        </p:txBody>
      </p:sp>
    </p:spTree>
    <p:extLst>
      <p:ext uri="{BB962C8B-B14F-4D97-AF65-F5344CB8AC3E}">
        <p14:creationId xmlns:p14="http://schemas.microsoft.com/office/powerpoint/2010/main" val="3816325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825625"/>
            <a:ext cx="10363200" cy="4351338"/>
          </a:xfrm>
        </p:spPr>
        <p:txBody>
          <a:bodyPr>
            <a:normAutofit lnSpcReduction="10000"/>
          </a:bodyPr>
          <a:lstStyle/>
          <a:p>
            <a:r>
              <a:rPr lang="en-US" dirty="0" smtClean="0"/>
              <a:t>Create </a:t>
            </a:r>
            <a:r>
              <a:rPr lang="en-US" dirty="0"/>
              <a:t>fully functional support for X3D Graphics using the Python programming language.  </a:t>
            </a:r>
            <a:endParaRPr lang="en-US" dirty="0" smtClean="0"/>
          </a:p>
          <a:p>
            <a:r>
              <a:rPr lang="en-US" dirty="0" smtClean="0"/>
              <a:t>As </a:t>
            </a:r>
            <a:r>
              <a:rPr lang="en-US" dirty="0"/>
              <a:t>with other X3D language </a:t>
            </a:r>
            <a:r>
              <a:rPr lang="en-US" dirty="0" smtClean="0"/>
              <a:t>bindings</a:t>
            </a:r>
            <a:r>
              <a:rPr lang="en-US" dirty="0"/>
              <a:t>, capabilities include the requirements of </a:t>
            </a:r>
            <a:r>
              <a:rPr lang="en-US" dirty="0" smtClean="0"/>
              <a:t>X3D </a:t>
            </a:r>
            <a:r>
              <a:rPr lang="en-US" dirty="0"/>
              <a:t>Scene Access Interface (SAI</a:t>
            </a:r>
            <a:r>
              <a:rPr lang="en-US" dirty="0" smtClean="0"/>
              <a:t>) ISO/IEC 19775-2.</a:t>
            </a:r>
          </a:p>
          <a:p>
            <a:r>
              <a:rPr lang="en-US" dirty="0" smtClean="0"/>
              <a:t>We openly design, implement, evaluate and specify all aspects of this work using Web3D Consortium </a:t>
            </a:r>
            <a:r>
              <a:rPr lang="en-US" dirty="0">
                <a:hlinkClick r:id="rId3"/>
              </a:rPr>
              <a:t>Standards Adoption Process</a:t>
            </a:r>
            <a:r>
              <a:rPr lang="en-US" dirty="0" smtClean="0"/>
              <a:t>.</a:t>
            </a:r>
          </a:p>
          <a:p>
            <a:r>
              <a:rPr lang="en-US" dirty="0" smtClean="0"/>
              <a:t>When initial implementation and complete draft specification exist, Web3D reviews suitability for New Work Item Proposal (NWIP).</a:t>
            </a:r>
          </a:p>
          <a:p>
            <a:r>
              <a:rPr lang="en-US" dirty="0"/>
              <a:t>Package </a:t>
            </a:r>
            <a:r>
              <a:rPr lang="en-US" dirty="0" smtClean="0"/>
              <a:t>designers include </a:t>
            </a:r>
            <a:r>
              <a:rPr lang="en-US" dirty="0"/>
              <a:t>Loren Peitso, John Carlson, Masaki </a:t>
            </a:r>
            <a:r>
              <a:rPr lang="en-US" dirty="0" err="1"/>
              <a:t>Aono</a:t>
            </a:r>
            <a:r>
              <a:rPr lang="en-US" dirty="0"/>
              <a:t>, </a:t>
            </a:r>
            <a:r>
              <a:rPr lang="en-US" dirty="0" err="1"/>
              <a:t>Myeong</a:t>
            </a:r>
            <a:r>
              <a:rPr lang="en-US" dirty="0"/>
              <a:t> Won Lee, and Don Brutzman.</a:t>
            </a:r>
          </a:p>
        </p:txBody>
      </p:sp>
    </p:spTree>
    <p:extLst>
      <p:ext uri="{BB962C8B-B14F-4D97-AF65-F5344CB8AC3E}">
        <p14:creationId xmlns:p14="http://schemas.microsoft.com/office/powerpoint/2010/main" val="1560311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X3DJSAIL + Pyjnius efforts</a:t>
            </a:r>
            <a:endParaRPr lang="en-US" dirty="0"/>
          </a:p>
        </p:txBody>
      </p:sp>
      <p:sp>
        <p:nvSpPr>
          <p:cNvPr id="3" name="Content Placeholder 2"/>
          <p:cNvSpPr>
            <a:spLocks noGrp="1"/>
          </p:cNvSpPr>
          <p:nvPr>
            <p:ph idx="1"/>
          </p:nvPr>
        </p:nvSpPr>
        <p:spPr>
          <a:xfrm>
            <a:off x="838200" y="1825625"/>
            <a:ext cx="10414000" cy="4351338"/>
          </a:xfrm>
        </p:spPr>
        <p:txBody>
          <a:bodyPr/>
          <a:lstStyle/>
          <a:p>
            <a:r>
              <a:rPr lang="en-US" dirty="0" smtClean="0"/>
              <a:t>Given </a:t>
            </a:r>
            <a:r>
              <a:rPr lang="en-US" dirty="0"/>
              <a:t>a number of unique features in Python, creating a 19777-6 draft requires a working implementation to resolve a number of design issues.  </a:t>
            </a:r>
            <a:endParaRPr lang="en-US" dirty="0" smtClean="0"/>
          </a:p>
          <a:p>
            <a:r>
              <a:rPr lang="en-US" dirty="0" smtClean="0"/>
              <a:t>Much </a:t>
            </a:r>
            <a:r>
              <a:rPr lang="en-US" dirty="0"/>
              <a:t>effort has occurred over the past 18 months, with a long developmental period using X3DJSAIL and Pyjnius to implement X3D Python using </a:t>
            </a:r>
            <a:r>
              <a:rPr lang="en-US" dirty="0" smtClean="0"/>
              <a:t>Java.  However we </a:t>
            </a:r>
            <a:r>
              <a:rPr lang="en-US" dirty="0"/>
              <a:t>only </a:t>
            </a:r>
            <a:r>
              <a:rPr lang="en-US" dirty="0" smtClean="0"/>
              <a:t>achieved </a:t>
            </a:r>
            <a:r>
              <a:rPr lang="en-US" dirty="0"/>
              <a:t>80% </a:t>
            </a:r>
            <a:r>
              <a:rPr lang="en-US" dirty="0" smtClean="0"/>
              <a:t>success, primarily due to difficulties getting two codebases to align successfully.  </a:t>
            </a:r>
          </a:p>
          <a:p>
            <a:r>
              <a:rPr lang="en-US" dirty="0" smtClean="0"/>
              <a:t>The X3DJSAIL-Pyjnius approach is </a:t>
            </a:r>
            <a:r>
              <a:rPr lang="en-US" dirty="0"/>
              <a:t>no longer considered a viable potential path for implementation. </a:t>
            </a:r>
          </a:p>
          <a:p>
            <a:endParaRPr lang="en-US" dirty="0"/>
          </a:p>
        </p:txBody>
      </p:sp>
    </p:spTree>
    <p:extLst>
      <p:ext uri="{BB962C8B-B14F-4D97-AF65-F5344CB8AC3E}">
        <p14:creationId xmlns:p14="http://schemas.microsoft.com/office/powerpoint/2010/main" val="4248534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a:xfrm>
            <a:off x="838200" y="1825624"/>
            <a:ext cx="10515600" cy="4743617"/>
          </a:xfrm>
        </p:spPr>
        <p:txBody>
          <a:bodyPr>
            <a:normAutofit fontScale="92500" lnSpcReduction="10000"/>
          </a:bodyPr>
          <a:lstStyle/>
          <a:p>
            <a:r>
              <a:rPr lang="en-US" dirty="0">
                <a:hlinkClick r:id="rId2"/>
              </a:rPr>
              <a:t>X3D Unified Object Model (X3DUOM)</a:t>
            </a:r>
            <a:r>
              <a:rPr lang="en-US" dirty="0"/>
              <a:t> is used to autogenerate the entire x3d.py package, ensuring that it is always up-to-date with the latest X3D Architecture. </a:t>
            </a:r>
          </a:p>
          <a:p>
            <a:r>
              <a:rPr lang="en-US" dirty="0"/>
              <a:t>The current implementation strives to follow first principles of python package design, being as "pythonic" as possible. </a:t>
            </a:r>
            <a:endParaRPr lang="en-US" dirty="0" smtClean="0"/>
          </a:p>
          <a:p>
            <a:r>
              <a:rPr lang="en-US" dirty="0" smtClean="0"/>
              <a:t>Python is exceedingly rigorous regarding design and implementation, demands crisp readability and often leads to a single best approach for each programming task</a:t>
            </a:r>
            <a:r>
              <a:rPr lang="en-US" dirty="0" smtClean="0"/>
              <a:t>.</a:t>
            </a:r>
          </a:p>
          <a:p>
            <a:r>
              <a:rPr lang="en-US" dirty="0" smtClean="0"/>
              <a:t>Python is deliberately different than imperative languages such as Java, C++ etc.  Thus different approaches pertain (no getters/setters, etc. etc.)</a:t>
            </a:r>
            <a:endParaRPr lang="en-US" dirty="0" smtClean="0"/>
          </a:p>
          <a:p>
            <a:r>
              <a:rPr lang="en-US" dirty="0" smtClean="0"/>
              <a:t>A single well-constructed open-source Python X3D implementation might serve all Python distributions and programmers well.</a:t>
            </a:r>
            <a:endParaRPr lang="en-US" dirty="0"/>
          </a:p>
          <a:p>
            <a:endParaRPr lang="en-US" dirty="0"/>
          </a:p>
        </p:txBody>
      </p:sp>
    </p:spTree>
    <p:extLst>
      <p:ext uri="{BB962C8B-B14F-4D97-AF65-F5344CB8AC3E}">
        <p14:creationId xmlns:p14="http://schemas.microsoft.com/office/powerpoint/2010/main" val="382246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6502" y="0"/>
            <a:ext cx="9009015" cy="6731000"/>
          </a:xfrm>
          <a:prstGeom prst="rect">
            <a:avLst/>
          </a:prstGeom>
        </p:spPr>
      </p:pic>
    </p:spTree>
    <p:extLst>
      <p:ext uri="{BB962C8B-B14F-4D97-AF65-F5344CB8AC3E}">
        <p14:creationId xmlns:p14="http://schemas.microsoft.com/office/powerpoint/2010/main" val="2984421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Renewed Progress</a:t>
            </a:r>
            <a:endParaRPr lang="en-US" dirty="0"/>
          </a:p>
        </p:txBody>
      </p:sp>
      <p:sp>
        <p:nvSpPr>
          <p:cNvPr id="3" name="Content Placeholder 2"/>
          <p:cNvSpPr>
            <a:spLocks noGrp="1"/>
          </p:cNvSpPr>
          <p:nvPr>
            <p:ph idx="1"/>
          </p:nvPr>
        </p:nvSpPr>
        <p:spPr/>
        <p:txBody>
          <a:bodyPr/>
          <a:lstStyle/>
          <a:p>
            <a:r>
              <a:rPr lang="en-US" dirty="0" smtClean="0"/>
              <a:t>The </a:t>
            </a:r>
            <a:r>
              <a:rPr lang="en-US" dirty="0"/>
              <a:t>perhaps-obvious insight “let Python be Python” has led to a native Python X3D implementation that requires no external package dependencies.  </a:t>
            </a:r>
            <a:endParaRPr lang="en-US" dirty="0" smtClean="0"/>
          </a:p>
          <a:p>
            <a:r>
              <a:rPr lang="en-US" dirty="0" smtClean="0"/>
              <a:t>Best practices are followed throughout, hopefully leading to a widely used package across multiple Python distributions for many users.</a:t>
            </a:r>
          </a:p>
          <a:p>
            <a:r>
              <a:rPr lang="en-US" dirty="0" smtClean="0"/>
              <a:t>Because </a:t>
            </a:r>
            <a:r>
              <a:rPr lang="en-US" dirty="0"/>
              <a:t>the </a:t>
            </a:r>
            <a:r>
              <a:rPr lang="en-US" dirty="0" smtClean="0"/>
              <a:t>X3D Unified Object Model (X3DUOM) is </a:t>
            </a:r>
            <a:r>
              <a:rPr lang="en-US" dirty="0"/>
              <a:t>used as the basis for source-code autogeneration, all </a:t>
            </a:r>
            <a:r>
              <a:rPr lang="en-US" dirty="0" smtClean="0"/>
              <a:t>interfaces in the x3d.py package </a:t>
            </a:r>
            <a:r>
              <a:rPr lang="en-US" dirty="0"/>
              <a:t>are rigorous and complete for X3Dv4.  </a:t>
            </a:r>
          </a:p>
          <a:p>
            <a:r>
              <a:rPr lang="en-US" dirty="0" smtClean="0"/>
              <a:t>This </a:t>
            </a:r>
            <a:r>
              <a:rPr lang="en-US" dirty="0"/>
              <a:t>open-source work is published on Python Package Index (</a:t>
            </a:r>
            <a:r>
              <a:rPr lang="en-US" dirty="0" err="1"/>
              <a:t>PyPi</a:t>
            </a:r>
            <a:r>
              <a:rPr lang="en-US" dirty="0"/>
              <a:t>) for simple deployment support by Python programmers</a:t>
            </a:r>
            <a:r>
              <a:rPr lang="en-US" dirty="0" smtClean="0"/>
              <a:t>.</a:t>
            </a:r>
          </a:p>
          <a:p>
            <a:pPr lvl="1"/>
            <a:endParaRPr lang="en-US" dirty="0"/>
          </a:p>
        </p:txBody>
      </p:sp>
    </p:spTree>
    <p:extLst>
      <p:ext uri="{BB962C8B-B14F-4D97-AF65-F5344CB8AC3E}">
        <p14:creationId xmlns:p14="http://schemas.microsoft.com/office/powerpoint/2010/main" val="2877506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Demonstrated Examples</a:t>
            </a:r>
            <a:endParaRPr lang="en-US" dirty="0"/>
          </a:p>
        </p:txBody>
      </p:sp>
      <p:sp>
        <p:nvSpPr>
          <p:cNvPr id="3" name="Content Placeholder 2"/>
          <p:cNvSpPr>
            <a:spLocks noGrp="1"/>
          </p:cNvSpPr>
          <p:nvPr>
            <p:ph idx="1"/>
          </p:nvPr>
        </p:nvSpPr>
        <p:spPr/>
        <p:txBody>
          <a:bodyPr/>
          <a:lstStyle/>
          <a:p>
            <a:r>
              <a:rPr lang="en-US" dirty="0" smtClean="0"/>
              <a:t>Conversion </a:t>
            </a:r>
            <a:r>
              <a:rPr lang="en-US" dirty="0"/>
              <a:t>routines have produced over 3500 self-validating programs that demonstrate models in the X3D Example Archives. </a:t>
            </a:r>
            <a:endParaRPr lang="en-US" dirty="0" smtClean="0"/>
          </a:p>
          <a:p>
            <a:r>
              <a:rPr lang="en-US" dirty="0" smtClean="0"/>
              <a:t>Round-trip </a:t>
            </a:r>
            <a:r>
              <a:rPr lang="en-US" dirty="0"/>
              <a:t>conversions and testing are formally demonstrating correctness and completeness</a:t>
            </a:r>
            <a:r>
              <a:rPr lang="en-US" dirty="0" smtClean="0"/>
              <a:t>.</a:t>
            </a:r>
          </a:p>
          <a:p>
            <a:r>
              <a:rPr lang="en-US" dirty="0" smtClean="0"/>
              <a:t>Smoke tests confirm basic functionality during development.</a:t>
            </a:r>
          </a:p>
          <a:p>
            <a:r>
              <a:rPr lang="en-US" dirty="0" smtClean="0"/>
              <a:t>Unit </a:t>
            </a:r>
            <a:r>
              <a:rPr lang="en-US" dirty="0"/>
              <a:t>testing </a:t>
            </a:r>
            <a:r>
              <a:rPr lang="en-US" dirty="0" smtClean="0"/>
              <a:t>on a systematic basis is </a:t>
            </a:r>
            <a:r>
              <a:rPr lang="en-US" dirty="0"/>
              <a:t>especially important for Python since errors are only reported at run time.</a:t>
            </a:r>
          </a:p>
          <a:p>
            <a:endParaRPr lang="en-US" dirty="0"/>
          </a:p>
        </p:txBody>
      </p:sp>
    </p:spTree>
    <p:extLst>
      <p:ext uri="{BB962C8B-B14F-4D97-AF65-F5344CB8AC3E}">
        <p14:creationId xmlns:p14="http://schemas.microsoft.com/office/powerpoint/2010/main" val="2567416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48640" y="0"/>
            <a:ext cx="11162342" cy="6858000"/>
          </a:xfrm>
          <a:prstGeom prst="rect">
            <a:avLst/>
          </a:prstGeom>
        </p:spPr>
      </p:pic>
    </p:spTree>
    <p:extLst>
      <p:ext uri="{BB962C8B-B14F-4D97-AF65-F5344CB8AC3E}">
        <p14:creationId xmlns:p14="http://schemas.microsoft.com/office/powerpoint/2010/main" val="591649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70560" y="0"/>
            <a:ext cx="10962760" cy="6858000"/>
          </a:xfrm>
          <a:prstGeom prst="rect">
            <a:avLst/>
          </a:prstGeom>
        </p:spPr>
      </p:pic>
    </p:spTree>
    <p:extLst>
      <p:ext uri="{BB962C8B-B14F-4D97-AF65-F5344CB8AC3E}">
        <p14:creationId xmlns:p14="http://schemas.microsoft.com/office/powerpoint/2010/main" val="392739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752</Words>
  <Application>Microsoft Office PowerPoint</Application>
  <PresentationFormat>Widescreen</PresentationFormat>
  <Paragraphs>81</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Python X3D  Implementation Progress</vt:lpstr>
      <vt:lpstr>Motivation</vt:lpstr>
      <vt:lpstr>Background: X3DJSAIL + Pyjnius efforts</vt:lpstr>
      <vt:lpstr>Design</vt:lpstr>
      <vt:lpstr>PowerPoint Presentation</vt:lpstr>
      <vt:lpstr>Renewed Progress</vt:lpstr>
      <vt:lpstr>Demonstrated Examples</vt:lpstr>
      <vt:lpstr>PowerPoint Presentation</vt:lpstr>
      <vt:lpstr>PowerPoint Presentation</vt:lpstr>
      <vt:lpstr>X3D Resources, Examples: Scene Archives for X3D</vt:lpstr>
      <vt:lpstr>PowerPoint Presentation</vt:lpstr>
      <vt:lpstr>PowerPoint Presentation</vt:lpstr>
      <vt:lpstr>PowerPoint Presentation</vt:lpstr>
      <vt:lpstr>PowerPoint Presentation</vt:lpstr>
      <vt:lpstr>Next Steps</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X3D  Implementation Progress</dc:title>
  <dc:creator>brutzman</dc:creator>
  <cp:lastModifiedBy>brutzman</cp:lastModifiedBy>
  <cp:revision>43</cp:revision>
  <dcterms:created xsi:type="dcterms:W3CDTF">2019-08-25T23:39:22Z</dcterms:created>
  <dcterms:modified xsi:type="dcterms:W3CDTF">2019-08-27T03:11:07Z</dcterms:modified>
</cp:coreProperties>
</file>