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1" r:id="rId16"/>
    <p:sldId id="271" r:id="rId17"/>
    <p:sldId id="273" r:id="rId18"/>
    <p:sldId id="274" r:id="rId19"/>
    <p:sldId id="277" r:id="rId20"/>
    <p:sldId id="278" r:id="rId21"/>
    <p:sldId id="279" r:id="rId22"/>
    <p:sldId id="282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6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153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1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81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9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4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5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1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6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8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7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6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DC1E6A-3EE6-4299-8B01-D4FC707D87A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D181-71FF-4DB1-80DF-4A9FF6A48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80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ensys.github.io/smart-contract-best-practices/attacks/reentranc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gucluturk.medium.com/the-dao-hack-explained-unfortunate-take-off-of-smart-contracts-2bd8c8db356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blog.1inch.io/a-vulnerability-disclosed-in-profanity-an-ethereum-vanity-address-tool-68ed7455fc8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twitter.com/EvgenyGaevoy/status/157232916361220096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eum.stackexchange.com/questions/113221/what-is-the-purpose-of-unchecked-in-solidity/123773#12377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oliditylang.org/en/v0.8.17/units-and-global-variables.html#members-of-address-typ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twitter.com/zzzzoey_t/status/1572385335124037634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amczsun.com/" TargetMode="External"/><Relationship Id="rId2" Type="http://schemas.openxmlformats.org/officeDocument/2006/relationships/hyperlink" Target="https://twitter.com/samczsu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eckshield.medium.com/alert-new-batchoverflow-bug-in-multiple-erc20-smart-contracts-cve-2018-10299-511067db6536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medium.com/immunefi/armorfi-bug-bounty-postmortem-cf46eb650b38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rekt.news/wintermute-rekt-2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Zeppelin/openzeppelin-contracts/blob/master/contracts/utils/math/SafeMath.so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6B32-9E82-9643-BB26-57016146F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b="1" dirty="0"/>
              <a:t>Ethereum Smart Contract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45542-90D5-AC19-60B9-6B68B5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 11</a:t>
            </a:r>
          </a:p>
        </p:txBody>
      </p:sp>
    </p:spTree>
    <p:extLst>
      <p:ext uri="{BB962C8B-B14F-4D97-AF65-F5344CB8AC3E}">
        <p14:creationId xmlns:p14="http://schemas.microsoft.com/office/powerpoint/2010/main" val="39736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CA3C-3FA9-23AD-8F7F-7A8BB9C1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Reentrancy Attack </a:t>
            </a:r>
            <a:r>
              <a:rPr lang="en-US" b="1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AD52-EB64-BC0E-B39C-463F4BE8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reentrancy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attack involves two smart contracts</a:t>
            </a:r>
            <a:r>
              <a:rPr lang="en-US" dirty="0"/>
              <a:t>. A vulnerable contract and an untrusted attacker’s contract.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64B2A-89CE-A2F8-185D-39AEAF302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0" y="2895367"/>
            <a:ext cx="6644294" cy="39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7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A6C1-2A9C-F486-986B-C2274CA4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Re-entrency Attack</a:t>
            </a:r>
            <a:r>
              <a:rPr lang="en-US" b="1" dirty="0"/>
              <a:t>: Insecure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93F2AB-38FE-86E6-847D-018BF9C25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9941"/>
            <a:ext cx="6629738" cy="2589040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BC3E19-8E4C-601C-C17E-9D716AB02AC3}"/>
              </a:ext>
            </a:extLst>
          </p:cNvPr>
          <p:cNvCxnSpPr/>
          <p:nvPr/>
        </p:nvCxnSpPr>
        <p:spPr>
          <a:xfrm flipH="1">
            <a:off x="6414052" y="4267200"/>
            <a:ext cx="9011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A1E8B9-86E4-5BBF-F4AC-21717AFB6B36}"/>
              </a:ext>
            </a:extLst>
          </p:cNvPr>
          <p:cNvSpPr txBox="1"/>
          <p:nvPr/>
        </p:nvSpPr>
        <p:spPr>
          <a:xfrm>
            <a:off x="7487478" y="4024461"/>
            <a:ext cx="47067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</a:t>
            </a:r>
            <a:r>
              <a:rPr lang="en-US" sz="2000" b="1" dirty="0">
                <a:solidFill>
                  <a:srgbClr val="92D050"/>
                </a:solidFill>
              </a:rPr>
              <a:t>External Contract: </a:t>
            </a:r>
            <a:r>
              <a:rPr lang="en-US" b="1" dirty="0">
                <a:solidFill>
                  <a:srgbClr val="92D050"/>
                </a:solidFill>
              </a:rPr>
              <a:t>Withdraw amount 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b="1" dirty="0">
                <a:solidFill>
                  <a:srgbClr val="92D050"/>
                </a:solidFill>
              </a:rPr>
              <a:t>again and again before changing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b="1" dirty="0">
                <a:solidFill>
                  <a:srgbClr val="92D050"/>
                </a:solidFill>
              </a:rPr>
              <a:t>state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D0A731-12DB-0594-FD4A-67E44AA694AA}"/>
              </a:ext>
            </a:extLst>
          </p:cNvPr>
          <p:cNvCxnSpPr/>
          <p:nvPr/>
        </p:nvCxnSpPr>
        <p:spPr>
          <a:xfrm flipV="1">
            <a:off x="2425148" y="4837043"/>
            <a:ext cx="0" cy="702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A94F8F-3240-6DDA-3588-F71AB71E513B}"/>
              </a:ext>
            </a:extLst>
          </p:cNvPr>
          <p:cNvSpPr txBox="1"/>
          <p:nvPr/>
        </p:nvSpPr>
        <p:spPr>
          <a:xfrm>
            <a:off x="2292626" y="5685183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//Not best practice for writing this 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19606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EC2B-D0FD-9FE3-31C3-E31C4D67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Re-entrency Attack Solution</a:t>
            </a:r>
            <a:br>
              <a:rPr lang="en-US" sz="2400" b="1" dirty="0"/>
            </a:b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1) </a:t>
            </a:r>
            <a:r>
              <a:rPr lang="en-US" sz="2400" b="1" dirty="0"/>
              <a:t>Check 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2)</a:t>
            </a:r>
            <a:r>
              <a:rPr lang="en-US" sz="2400" b="1" dirty="0"/>
              <a:t> Effect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3)</a:t>
            </a:r>
            <a:r>
              <a:rPr lang="en-US" sz="2400" b="1" dirty="0"/>
              <a:t> Interaction Pattern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Note: </a:t>
            </a:r>
            <a:r>
              <a:rPr lang="en-US" sz="2400" b="1" dirty="0"/>
              <a:t>Re-entrency happens at the middle of the functions.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DA20A-D78F-1DF1-DFAC-DCAECD46B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41" y="2486824"/>
            <a:ext cx="7285293" cy="437117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99E02-7D33-34FB-51F7-CEFC907526C7}"/>
              </a:ext>
            </a:extLst>
          </p:cNvPr>
          <p:cNvCxnSpPr/>
          <p:nvPr/>
        </p:nvCxnSpPr>
        <p:spPr>
          <a:xfrm flipH="1">
            <a:off x="4055165" y="4227443"/>
            <a:ext cx="11131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E72EE8-1D2A-D1EE-F06C-D33F86E742E4}"/>
              </a:ext>
            </a:extLst>
          </p:cNvPr>
          <p:cNvCxnSpPr/>
          <p:nvPr/>
        </p:nvCxnSpPr>
        <p:spPr>
          <a:xfrm flipH="1">
            <a:off x="4174435" y="4810539"/>
            <a:ext cx="10071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E50A83-CC39-457F-D2AC-6B3EBD84534B}"/>
              </a:ext>
            </a:extLst>
          </p:cNvPr>
          <p:cNvCxnSpPr/>
          <p:nvPr/>
        </p:nvCxnSpPr>
        <p:spPr>
          <a:xfrm flipH="1">
            <a:off x="4717774" y="5393635"/>
            <a:ext cx="10808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1F6DCA-BE21-BD17-4631-47A7E322BD0A}"/>
              </a:ext>
            </a:extLst>
          </p:cNvPr>
          <p:cNvSpPr txBox="1"/>
          <p:nvPr/>
        </p:nvSpPr>
        <p:spPr>
          <a:xfrm>
            <a:off x="5348472" y="4575393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//State Change before transferring amount</a:t>
            </a:r>
          </a:p>
        </p:txBody>
      </p:sp>
    </p:spTree>
    <p:extLst>
      <p:ext uri="{BB962C8B-B14F-4D97-AF65-F5344CB8AC3E}">
        <p14:creationId xmlns:p14="http://schemas.microsoft.com/office/powerpoint/2010/main" val="345674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9421-9D7F-6DC2-F34F-9CE5D5C4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Sending Ether</a:t>
            </a:r>
            <a:r>
              <a:rPr lang="en-US" b="1" dirty="0">
                <a:solidFill>
                  <a:schemeClr val="tx1"/>
                </a:solidFill>
              </a:rPr>
              <a:t>: How to do it Safely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69AF1-6DC3-0078-EEB6-50D1DEB78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65" y="1974574"/>
            <a:ext cx="5734188" cy="4883426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227E2903-9CAE-F43A-86CF-62328A89A235}"/>
              </a:ext>
            </a:extLst>
          </p:cNvPr>
          <p:cNvSpPr/>
          <p:nvPr/>
        </p:nvSpPr>
        <p:spPr>
          <a:xfrm>
            <a:off x="7089913" y="2769704"/>
            <a:ext cx="371062" cy="54333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5B1F1F5-DE09-6828-FAD4-D04F61871433}"/>
              </a:ext>
            </a:extLst>
          </p:cNvPr>
          <p:cNvSpPr/>
          <p:nvPr/>
        </p:nvSpPr>
        <p:spPr>
          <a:xfrm>
            <a:off x="8295861" y="4094922"/>
            <a:ext cx="477078" cy="120594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FBA6D2-4ED1-F28A-E11A-7D73571C887E}"/>
              </a:ext>
            </a:extLst>
          </p:cNvPr>
          <p:cNvCxnSpPr/>
          <p:nvPr/>
        </p:nvCxnSpPr>
        <p:spPr>
          <a:xfrm flipH="1">
            <a:off x="7195930" y="6109252"/>
            <a:ext cx="9011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8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6020-59CB-2C6B-68E8-B9A7E063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Push &amp; Pull –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Contract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A7ACF-6C8E-B256-1154-97E903471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615" y="1853248"/>
            <a:ext cx="6336909" cy="50047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97A97-217F-1CC3-4FBC-6D9735C44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9" y="1853248"/>
            <a:ext cx="4725690" cy="32703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669504-0F9B-23D6-59CE-5B5F082B24C4}"/>
              </a:ext>
            </a:extLst>
          </p:cNvPr>
          <p:cNvCxnSpPr/>
          <p:nvPr/>
        </p:nvCxnSpPr>
        <p:spPr>
          <a:xfrm>
            <a:off x="646111" y="2239617"/>
            <a:ext cx="14950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5EA475-FA5F-B1C7-982E-750F05CAB29F}"/>
              </a:ext>
            </a:extLst>
          </p:cNvPr>
          <p:cNvCxnSpPr/>
          <p:nvPr/>
        </p:nvCxnSpPr>
        <p:spPr>
          <a:xfrm flipH="1">
            <a:off x="1597827" y="2640924"/>
            <a:ext cx="9409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0F59C7-5185-1D4E-5B5A-B01023C63B61}"/>
              </a:ext>
            </a:extLst>
          </p:cNvPr>
          <p:cNvCxnSpPr>
            <a:cxnSpLocks/>
          </p:cNvCxnSpPr>
          <p:nvPr/>
        </p:nvCxnSpPr>
        <p:spPr>
          <a:xfrm flipH="1">
            <a:off x="1466525" y="4262859"/>
            <a:ext cx="9453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5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EEBD-C91C-F6F9-C72C-741DEE3A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76" y="1738179"/>
            <a:ext cx="9404723" cy="1400530"/>
          </a:xfrm>
        </p:spPr>
        <p:txBody>
          <a:bodyPr/>
          <a:lstStyle/>
          <a:p>
            <a:pPr algn="ctr"/>
            <a:r>
              <a:rPr lang="en-US" b="1" i="0" dirty="0">
                <a:effectLst/>
                <a:latin typeface="Roboto" panose="02000000000000000000" pitchFamily="2" charset="0"/>
              </a:rPr>
              <a:t>Reentrancy</a:t>
            </a:r>
            <a:br>
              <a:rPr lang="en-US" b="1" i="0" dirty="0">
                <a:effectLst/>
                <a:latin typeface="Roboto" panose="02000000000000000000" pitchFamily="2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B8E8-0509-397D-9628-258B7466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4121426"/>
            <a:ext cx="8946541" cy="2418521"/>
          </a:xfrm>
        </p:spPr>
        <p:txBody>
          <a:bodyPr/>
          <a:lstStyle/>
          <a:p>
            <a:pPr lvl="2">
              <a:buFont typeface="Courier New" panose="02070309020205020404" pitchFamily="49" charset="0"/>
              <a:buChar char="o"/>
            </a:pPr>
            <a:r>
              <a:rPr lang="en-US" sz="2400" b="1" dirty="0"/>
              <a:t>Link: </a:t>
            </a:r>
            <a:r>
              <a:rPr lang="en-US" sz="18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hlinkClick r:id="rId2"/>
              </a:rPr>
              <a:t>Ethereum Smart Contract Best Practices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645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C766-AA53-364C-EE60-5FD8B554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20" y="2028470"/>
            <a:ext cx="9404723" cy="14005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Hack Demonstrated and Explained</a:t>
            </a:r>
            <a:b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b="1" dirty="0"/>
              <a:t>DAO Hack Explained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7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81E8-AF8E-1C0E-E5F7-F3B1E856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0" dirty="0">
                <a:solidFill>
                  <a:schemeClr val="tx1"/>
                </a:solidFill>
                <a:effectLst/>
                <a:latin typeface="Cabin-semi-bold"/>
              </a:rPr>
              <a:t>What Is a DAO?</a:t>
            </a:r>
            <a:br>
              <a:rPr lang="en-US" b="0" i="0" dirty="0">
                <a:solidFill>
                  <a:srgbClr val="111111"/>
                </a:solidFill>
                <a:effectLst/>
                <a:latin typeface="Cabin-semi-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330F0-8844-CD09-1998-11F694EE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DAO</a:t>
            </a:r>
            <a:r>
              <a:rPr lang="en-US" b="1" dirty="0"/>
              <a:t>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decentralized autonomous organization</a:t>
            </a:r>
            <a:r>
              <a:rPr lang="en-US" b="1" dirty="0"/>
              <a:t>, a type of bottom-up entity structure with no central authority. 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Members</a:t>
            </a:r>
            <a:r>
              <a:rPr lang="en-US" b="1" dirty="0"/>
              <a:t> of a DAO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own tokens </a:t>
            </a:r>
            <a:r>
              <a:rPr lang="en-US" b="1" dirty="0"/>
              <a:t>of the DAO, and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members can vote </a:t>
            </a:r>
            <a:r>
              <a:rPr lang="en-US" b="1" dirty="0"/>
              <a:t>on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initiatives</a:t>
            </a:r>
            <a:r>
              <a:rPr lang="en-US" b="1" dirty="0"/>
              <a:t> for the entity. </a:t>
            </a:r>
          </a:p>
          <a:p>
            <a:r>
              <a:rPr lang="en-US" b="1" dirty="0"/>
              <a:t>Smart contracts are implemented for the DAO, and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 governing</a:t>
            </a:r>
            <a:r>
              <a:rPr lang="en-US" b="1" dirty="0"/>
              <a:t> the DAO's operations in publicly disclosed.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3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FD6C-826D-070A-DEEF-9709B58A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Cabin-semi-bold"/>
              </a:rPr>
              <a:t>What Is the Purpose of a DAO?</a:t>
            </a:r>
            <a:br>
              <a:rPr lang="en-US" b="1" i="0" dirty="0">
                <a:solidFill>
                  <a:schemeClr val="tx1"/>
                </a:solidFill>
                <a:effectLst/>
                <a:latin typeface="Cabin-semi-bold"/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B532-7156-0156-A074-2C2E49C4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ourceSansPro"/>
              </a:rPr>
              <a:t>A DAO is intended to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SansPro"/>
              </a:rPr>
              <a:t>improve the traditional management structure </a:t>
            </a:r>
            <a:r>
              <a:rPr lang="en-US" b="1" i="0" dirty="0">
                <a:effectLst/>
                <a:latin typeface="SourceSansPro"/>
              </a:rPr>
              <a:t>of many companies. </a:t>
            </a:r>
          </a:p>
          <a:p>
            <a:r>
              <a:rPr lang="en-US" b="1" i="0" dirty="0">
                <a:effectLst/>
                <a:latin typeface="SourceSansPro"/>
              </a:rPr>
              <a:t>Instead of relying on a single individual or small collection of individuals to guide the direction of the entity, a DAO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SansPro"/>
              </a:rPr>
              <a:t>intends to give every member a voice</a:t>
            </a:r>
            <a:r>
              <a:rPr lang="en-US" b="1" i="0" dirty="0">
                <a:effectLst/>
                <a:latin typeface="SourceSansPro"/>
              </a:rPr>
              <a:t>,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SansPro"/>
              </a:rPr>
              <a:t>vote</a:t>
            </a:r>
            <a:r>
              <a:rPr lang="en-US" b="1" i="0" dirty="0">
                <a:effectLst/>
                <a:latin typeface="SourceSansPro"/>
              </a:rPr>
              <a:t>, and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SansPro"/>
              </a:rPr>
              <a:t>opportunity to propose </a:t>
            </a:r>
            <a:r>
              <a:rPr lang="en-US" b="1" i="0" dirty="0">
                <a:effectLst/>
                <a:latin typeface="SourceSansPro"/>
              </a:rPr>
              <a:t>initiatives. </a:t>
            </a:r>
          </a:p>
          <a:p>
            <a:r>
              <a:rPr lang="en-US" b="1" i="0" dirty="0">
                <a:effectLst/>
                <a:latin typeface="SourceSansPro"/>
              </a:rPr>
              <a:t>A DAO also strives to have strict governance that is dictated by code on a blockchain.</a:t>
            </a:r>
          </a:p>
          <a:p>
            <a:endParaRPr lang="en-US" b="1" dirty="0">
              <a:latin typeface="SourceSansPro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8235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2310-2F55-2542-E5AA-253E08DE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DAO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3B6B-543F-BFAB-DA40-04785EBFE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effectLst/>
                <a:latin typeface="Inter" panose="020B0502030000000004" pitchFamily="34" charset="0"/>
              </a:rPr>
              <a:t>The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 panose="020B0502030000000004" pitchFamily="34" charset="0"/>
              </a:rPr>
              <a:t>token sale was set to last 28 days</a:t>
            </a:r>
            <a:r>
              <a:rPr lang="en-US" i="0" dirty="0">
                <a:effectLst/>
                <a:latin typeface="Inter" panose="020B0502030000000004" pitchFamily="34" charset="0"/>
              </a:rPr>
              <a:t>, during which the tokens were “locked up,” and after which the DAO would begin to operate. </a:t>
            </a:r>
          </a:p>
          <a:p>
            <a:pPr algn="l"/>
            <a:r>
              <a:rPr lang="en-US" i="0" dirty="0">
                <a:effectLst/>
                <a:latin typeface="Inter" panose="020B0502030000000004" pitchFamily="34" charset="0"/>
              </a:rPr>
              <a:t>The DAO had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 panose="020B0502030000000004" pitchFamily="34" charset="0"/>
              </a:rPr>
              <a:t>raised more than $150 million </a:t>
            </a:r>
            <a:r>
              <a:rPr lang="en-US" i="0" dirty="0">
                <a:effectLst/>
                <a:latin typeface="Inter" panose="020B0502030000000004" pitchFamily="34" charset="0"/>
              </a:rPr>
              <a:t>from more than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 panose="020B0502030000000004" pitchFamily="34" charset="0"/>
              </a:rPr>
              <a:t>11,000 investors</a:t>
            </a:r>
            <a:r>
              <a:rPr lang="en-US" i="0" dirty="0">
                <a:effectLst/>
                <a:latin typeface="Inter" panose="020B0502030000000004" pitchFamily="34" charset="0"/>
              </a:rPr>
              <a:t>, making it one of the largest crowdfunding campaigns in history at the time. </a:t>
            </a:r>
          </a:p>
          <a:p>
            <a:pPr algn="l"/>
            <a:r>
              <a:rPr lang="en-US" i="0" dirty="0">
                <a:effectLst/>
                <a:latin typeface="Inter" panose="020B0502030000000004" pitchFamily="34" charset="0"/>
              </a:rPr>
              <a:t>However, even before the token sale had concluded, several onlookers expressed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 panose="020B0502030000000004" pitchFamily="34" charset="0"/>
              </a:rPr>
              <a:t>concerns about vulnerabilities in The DAO’s code</a:t>
            </a:r>
            <a:r>
              <a:rPr lang="en-US" i="0" dirty="0">
                <a:effectLst/>
                <a:latin typeface="Inter" panose="020B0502030000000004" pitchFamily="34" charset="0"/>
              </a:rPr>
              <a:t>.</a:t>
            </a:r>
          </a:p>
          <a:p>
            <a:pPr algn="l"/>
            <a:r>
              <a:rPr lang="en-US" dirty="0">
                <a:latin typeface="Inter" panose="020B0502030000000004" pitchFamily="34" charset="0"/>
              </a:rPr>
              <a:t>An </a:t>
            </a:r>
            <a:r>
              <a:rPr lang="en-US" i="0" dirty="0">
                <a:effectLst/>
                <a:latin typeface="Inter" panose="020B0502030000000004" pitchFamily="34" charset="0"/>
              </a:rPr>
              <a:t>attacker exploited the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 panose="020B0502030000000004" pitchFamily="34" charset="0"/>
              </a:rPr>
              <a:t>vulnerability and began siphoning funds </a:t>
            </a:r>
            <a:r>
              <a:rPr lang="en-US" i="0" dirty="0">
                <a:effectLst/>
                <a:latin typeface="Inter" panose="020B0502030000000004" pitchFamily="34" charset="0"/>
              </a:rPr>
              <a:t>from The DAO.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9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23D8-C34F-9D6A-6682-8212882C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A0E89-1F6A-F2C6-AAED-D7C52C72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Crypto Vulnerability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BatchTransfer Error Explained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SafeMath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External Contract Call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Re-entrency Attacks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Hack Demonstrated and Explained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DAO Hack explained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Sending Ether Safely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97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AB4D-F821-51CD-3BB0-DA9DFCD3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Inter" panose="020B0502030000000004" pitchFamily="34" charset="0"/>
              </a:rPr>
              <a:t>In the meantime, the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Inter" panose="020B0502030000000004" pitchFamily="34" charset="0"/>
              </a:rPr>
              <a:t>Ethereum community debated how to respond to the attack</a:t>
            </a:r>
            <a:r>
              <a:rPr lang="en-US" b="0" i="0" dirty="0">
                <a:effectLst/>
                <a:latin typeface="Inter" panose="020B0502030000000004" pitchFamily="34" charset="0"/>
              </a:rPr>
              <a:t>. </a:t>
            </a:r>
          </a:p>
          <a:p>
            <a:r>
              <a:rPr lang="en-US" b="0" i="0" dirty="0">
                <a:effectLst/>
                <a:latin typeface="Inter" panose="020B0502030000000004" pitchFamily="34" charset="0"/>
              </a:rPr>
              <a:t>The DAO had become such a heavily invested project that its contracts contained approximately 14% of all ether (ETH) in circulation at the time. </a:t>
            </a:r>
          </a:p>
          <a:p>
            <a:r>
              <a:rPr lang="en-US" b="0" i="0" dirty="0">
                <a:effectLst/>
                <a:latin typeface="Inter" panose="020B0502030000000004" pitchFamily="34" charset="0"/>
              </a:rPr>
              <a:t>At only one year old, the promising Ethereum technology and community was faced with a genuine existential threat.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b="1" i="0" dirty="0">
                <a:effectLst/>
                <a:latin typeface="Golos"/>
              </a:rPr>
              <a:t>Read this Article </a:t>
            </a:r>
            <a:r>
              <a:rPr lang="en-US" sz="28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Explaining the DAO Hack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latin typeface="SourceSansPro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SourceSansPro"/>
              </a:rPr>
              <a:t>Link: </a:t>
            </a:r>
            <a:r>
              <a:rPr lang="en-US" b="1" i="0" dirty="0">
                <a:effectLst/>
                <a:latin typeface="sohne"/>
                <a:hlinkClick r:id="rId2"/>
              </a:rPr>
              <a:t>The DAO Hack Explained: Unfortunate Take-off of Smart Contracts</a:t>
            </a:r>
            <a:endParaRPr lang="en-US" b="1" i="0" dirty="0">
              <a:effectLst/>
              <a:latin typeface="so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18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EFE7-E3A4-AE0D-055E-4B041323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689113"/>
          </a:xfrm>
        </p:spPr>
        <p:txBody>
          <a:bodyPr/>
          <a:lstStyle/>
          <a:p>
            <a:pPr algn="ctr"/>
            <a:r>
              <a:rPr lang="en-US" sz="2800" b="1" dirty="0"/>
              <a:t>DAO Hack: Replicating the Vulnerability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DC1A3B-9378-730C-6C28-9268C4879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57" y="940904"/>
            <a:ext cx="7779026" cy="591709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3A2848-CCE6-65B0-1484-DA8794406CAA}"/>
              </a:ext>
            </a:extLst>
          </p:cNvPr>
          <p:cNvSpPr txBox="1"/>
          <p:nvPr/>
        </p:nvSpPr>
        <p:spPr>
          <a:xfrm>
            <a:off x="9037982" y="5724939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//Vulnerability in the 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b="1" dirty="0">
                <a:solidFill>
                  <a:srgbClr val="92D050"/>
                </a:solidFill>
              </a:rPr>
              <a:t>   function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725AD-371E-FAD0-89F7-020BDD3D801D}"/>
              </a:ext>
            </a:extLst>
          </p:cNvPr>
          <p:cNvCxnSpPr>
            <a:cxnSpLocks/>
          </p:cNvCxnSpPr>
          <p:nvPr/>
        </p:nvCxnSpPr>
        <p:spPr>
          <a:xfrm>
            <a:off x="3352800" y="6371270"/>
            <a:ext cx="30214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88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649BF-FDF7-6136-F669-E074A9577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4" y="516835"/>
            <a:ext cx="7500731" cy="63411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1A6A3-F361-99A7-7B96-B2D262F9FC7D}"/>
              </a:ext>
            </a:extLst>
          </p:cNvPr>
          <p:cNvSpPr txBox="1"/>
          <p:nvPr/>
        </p:nvSpPr>
        <p:spPr>
          <a:xfrm>
            <a:off x="6241774" y="4094922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//Fix: By changing Position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860575-C431-520F-A9F1-24C6E0CDC4BA}"/>
              </a:ext>
            </a:extLst>
          </p:cNvPr>
          <p:cNvCxnSpPr/>
          <p:nvPr/>
        </p:nvCxnSpPr>
        <p:spPr>
          <a:xfrm>
            <a:off x="3180522" y="4532243"/>
            <a:ext cx="29154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37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C255A-9E9D-00E2-D13D-926FA56CB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3" y="0"/>
            <a:ext cx="8871390" cy="6858000"/>
          </a:xfrm>
        </p:spPr>
      </p:pic>
    </p:spTree>
    <p:extLst>
      <p:ext uri="{BB962C8B-B14F-4D97-AF65-F5344CB8AC3E}">
        <p14:creationId xmlns:p14="http://schemas.microsoft.com/office/powerpoint/2010/main" val="249492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2F7F-D87C-F89C-0105-24A536EC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52459"/>
            <a:ext cx="9404723" cy="1400530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ohne"/>
              </a:rPr>
              <a:t>A vulnerability Disclosed in Profanity</a:t>
            </a:r>
            <a:br>
              <a:rPr lang="en-US" b="1" i="0" dirty="0">
                <a:solidFill>
                  <a:schemeClr val="tx1"/>
                </a:solidFill>
                <a:effectLst/>
                <a:latin typeface="sohne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1660-3A4F-B5BF-B246-73A3028A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2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1" dirty="0"/>
              <a:t>Link: </a:t>
            </a:r>
            <a:r>
              <a:rPr lang="en-US" b="1" i="0" dirty="0">
                <a:effectLst/>
                <a:latin typeface="sohne"/>
                <a:hlinkClick r:id="rId2"/>
              </a:rPr>
              <a:t>A vulnerability disclosed in Profanity, an Ethereum vanity address tool</a:t>
            </a:r>
            <a:endParaRPr lang="en-US" sz="1600" b="1" i="0" dirty="0">
              <a:effectLst/>
              <a:latin typeface="sohne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D74B5-4648-E7B1-4618-ECC805EE2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26" y="1351614"/>
            <a:ext cx="7596029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76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C637-9FA1-5984-4CBE-D147AF79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78903"/>
            <a:ext cx="9404723" cy="81049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witterChirp"/>
              </a:rPr>
              <a:t>W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TwitterChirp"/>
              </a:rPr>
              <a:t>ishful Cynic</a:t>
            </a:r>
            <a:br>
              <a:rPr lang="en-US" b="1" i="0" u="none" strike="noStrike" dirty="0">
                <a:solidFill>
                  <a:srgbClr val="0F1419"/>
                </a:solidFill>
                <a:effectLst/>
                <a:latin typeface="TwitterChirp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99ED-6CE8-0851-23C3-66EC38193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6178"/>
          </a:xfrm>
        </p:spPr>
        <p:txBody>
          <a:bodyPr>
            <a:normAutofit fontScale="92500" lnSpcReduction="20000"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b="1" dirty="0"/>
              <a:t>Link: </a:t>
            </a:r>
            <a:r>
              <a:rPr lang="en-US" sz="1900" b="1" dirty="0">
                <a:hlinkClick r:id="rId2"/>
              </a:rPr>
              <a:t>Wishful Cynic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02FCF-E067-1BC5-D298-639FC86B4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42" y="1263215"/>
            <a:ext cx="6376880" cy="43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5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0AC5-8CEC-C899-03C9-ED9F11A5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698422"/>
            <a:ext cx="9404723" cy="1400530"/>
          </a:xfrm>
        </p:spPr>
        <p:txBody>
          <a:bodyPr/>
          <a:lstStyle/>
          <a:p>
            <a:r>
              <a:rPr lang="en-US" b="1" dirty="0"/>
              <a:t>Purpose of “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Unchecked</a:t>
            </a:r>
            <a:r>
              <a:rPr lang="en-US" b="1" dirty="0"/>
              <a:t>” in Solidity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7CF1-DFC6-ADAB-E232-BFF1C799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002157"/>
            <a:ext cx="8946541" cy="2246242"/>
          </a:xfrm>
        </p:spPr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600" b="1" dirty="0"/>
              <a:t>Link: </a:t>
            </a:r>
            <a:r>
              <a:rPr lang="en-US" sz="2200" b="1" i="0" u="none" strike="noStrike" dirty="0">
                <a:effectLst/>
                <a:latin typeface="var(--theme-post-title-font-family)"/>
                <a:hlinkClick r:id="rId2"/>
              </a:rPr>
              <a:t>What is the purpose of "unchecked" in Solidity?</a:t>
            </a:r>
            <a:endParaRPr lang="en-US" sz="2200" b="1" i="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8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A027-931F-96BE-92AC-BAA6BF78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25" y="1791187"/>
            <a:ext cx="9404723" cy="1400530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Roboto Slab"/>
              </a:rPr>
              <a:t>Members of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 Slab"/>
              </a:rPr>
              <a:t>Address Types</a:t>
            </a:r>
            <a:br>
              <a:rPr lang="en-US" b="1" i="0" dirty="0">
                <a:solidFill>
                  <a:schemeClr val="tx1"/>
                </a:solidFill>
                <a:effectLst/>
                <a:latin typeface="Roboto Slab"/>
              </a:rPr>
            </a:br>
            <a:endParaRPr lang="en-US" b="1" i="0" dirty="0">
              <a:solidFill>
                <a:schemeClr val="tx1"/>
              </a:solidFill>
              <a:effectLst/>
              <a:latin typeface="Roboto Slab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E879-07A3-4F30-7C37-401F54DE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600" b="1" dirty="0"/>
              <a:t>Link: </a:t>
            </a:r>
            <a:r>
              <a:rPr lang="en-US" sz="1800" b="1" i="0" dirty="0">
                <a:effectLst/>
                <a:latin typeface="Roboto Slab"/>
                <a:hlinkClick r:id="rId2"/>
              </a:rPr>
              <a:t>Members of Address Types</a:t>
            </a:r>
            <a:endParaRPr lang="en-US" b="1" i="0" dirty="0">
              <a:effectLst/>
              <a:latin typeface="Roboto Slab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76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657C-8C7D-AB98-36D9-EA917373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4910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Zoeyuuu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255D-701E-05A1-6C75-3AA444DA5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8846"/>
          </a:xfrm>
        </p:spPr>
        <p:txBody>
          <a:bodyPr>
            <a:normAutofit fontScale="92500" lnSpcReduction="10000"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sz="22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b="1" dirty="0"/>
              <a:t>Link: </a:t>
            </a:r>
            <a:r>
              <a:rPr lang="en-US" sz="2200" b="1" i="0" dirty="0">
                <a:effectLst/>
                <a:latin typeface="TwitterChirp"/>
                <a:hlinkClick r:id="rId2"/>
              </a:rPr>
              <a:t>EVM considers calls to non-existing contracts to always succeed</a:t>
            </a:r>
            <a:r>
              <a:rPr lang="en-US" b="1" i="0" dirty="0">
                <a:effectLst/>
                <a:latin typeface="TwitterChirp"/>
                <a:hlinkClick r:id="rId2"/>
              </a:rPr>
              <a:t>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207FA-745F-3015-21AF-729F850E9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7" y="1299323"/>
            <a:ext cx="7095794" cy="40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84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A6D3-1507-24F4-CFB5-70BC00A7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-94333"/>
            <a:ext cx="9404723" cy="1088246"/>
          </a:xfrm>
        </p:spPr>
        <p:txBody>
          <a:bodyPr/>
          <a:lstStyle/>
          <a:p>
            <a:pPr algn="ctr"/>
            <a:r>
              <a:rPr lang="en-US" sz="6600" b="1" i="0" dirty="0">
                <a:solidFill>
                  <a:schemeClr val="tx1"/>
                </a:solidFill>
                <a:effectLst/>
                <a:latin typeface="TwitterChirp"/>
              </a:rPr>
              <a:t>samczsun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303CF-ADE1-A12E-5683-997355BB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b="1" dirty="0"/>
              <a:t>Link: </a:t>
            </a:r>
            <a:r>
              <a:rPr lang="en-US" sz="1800" b="1" dirty="0">
                <a:hlinkClick r:id="rId2"/>
              </a:rPr>
              <a:t>For Smart Contract Security</a:t>
            </a:r>
            <a:r>
              <a:rPr lang="en-US" sz="1800" b="1" dirty="0"/>
              <a:t> (Twitter Account)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b="1" dirty="0"/>
              <a:t>Link: </a:t>
            </a:r>
            <a:r>
              <a:rPr lang="en-US" sz="2000" b="1" dirty="0">
                <a:hlinkClick r:id="rId3"/>
              </a:rPr>
              <a:t>samczsun.com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55FE2-6232-79CC-9CAF-595F08965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70" y="1296265"/>
            <a:ext cx="5967304" cy="33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08D7-137D-08EB-E369-FBC1AA80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BatchTransfer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DF62-FD74-FE53-8A0D-1FAC929B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effectLst/>
                <a:latin typeface="source-serif-pro"/>
              </a:rPr>
              <a:t>The Batch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Overflow bug </a:t>
            </a:r>
            <a:r>
              <a:rPr lang="en-US" b="1" i="0" dirty="0">
                <a:effectLst/>
                <a:latin typeface="source-serif-pro"/>
              </a:rPr>
              <a:t>occurs due to a 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Batch Transfer function call</a:t>
            </a:r>
            <a:r>
              <a:rPr lang="en-US" b="1" dirty="0">
                <a:latin typeface="source-serif-pro"/>
              </a:rPr>
              <a:t>.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source-serif-pro"/>
            </a:endParaRPr>
          </a:p>
          <a:p>
            <a:r>
              <a:rPr lang="en-US" b="1" i="0" dirty="0">
                <a:effectLst/>
                <a:latin typeface="source-serif-pro"/>
              </a:rPr>
              <a:t>The function performs a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multiply</a:t>
            </a:r>
            <a:r>
              <a:rPr lang="en-US" sz="2400" b="1" i="0" dirty="0">
                <a:effectLst/>
                <a:latin typeface="source-serif-pro"/>
              </a:rPr>
              <a:t> </a:t>
            </a:r>
            <a:r>
              <a:rPr lang="en-US" b="1" i="0" dirty="0">
                <a:effectLst/>
                <a:latin typeface="source-serif-pro"/>
              </a:rPr>
              <a:t>or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addition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 </a:t>
            </a:r>
            <a:r>
              <a:rPr lang="en-US" b="1" i="0" dirty="0">
                <a:effectLst/>
                <a:latin typeface="source-serif-pro"/>
              </a:rPr>
              <a:t>that is able to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overflow 256 bits</a:t>
            </a:r>
            <a:r>
              <a:rPr lang="en-US" b="1" i="0" dirty="0">
                <a:effectLst/>
                <a:latin typeface="source-serif-pro"/>
              </a:rPr>
              <a:t>. </a:t>
            </a:r>
          </a:p>
          <a:p>
            <a:r>
              <a:rPr lang="en-US" b="1" i="0" dirty="0">
                <a:effectLst/>
                <a:latin typeface="source-serif-pro"/>
              </a:rPr>
              <a:t>Essentially, Ethereum allows developers to track up to (2²⁵⁶-1) values.</a:t>
            </a:r>
          </a:p>
          <a:p>
            <a:endParaRPr lang="en-US" b="1" dirty="0">
              <a:latin typeface="source-serif-pro"/>
            </a:endParaRPr>
          </a:p>
          <a:p>
            <a:endParaRPr lang="en-US" b="1" dirty="0">
              <a:latin typeface="source-serif-pro"/>
            </a:endParaRPr>
          </a:p>
          <a:p>
            <a:endParaRPr lang="en-US" b="1" dirty="0">
              <a:latin typeface="source-serif-pro"/>
            </a:endParaRPr>
          </a:p>
          <a:p>
            <a:pPr marL="0" indent="0">
              <a:buNone/>
            </a:pPr>
            <a:endParaRPr lang="en-US" b="1" dirty="0">
              <a:latin typeface="source-serif-pro"/>
            </a:endParaRPr>
          </a:p>
          <a:p>
            <a:pPr marL="0" indent="0">
              <a:buNone/>
            </a:pPr>
            <a:r>
              <a:rPr lang="en-US" sz="2400" b="1" dirty="0">
                <a:latin typeface="source-serif-pro"/>
              </a:rPr>
              <a:t>Link (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-serif-pro"/>
              </a:rPr>
              <a:t>Hyperinflation Vulnerability</a:t>
            </a:r>
            <a:r>
              <a:rPr lang="en-US" sz="2400" b="1" dirty="0">
                <a:latin typeface="source-serif-pro"/>
              </a:rPr>
              <a:t>):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  <a:latin typeface="sohne"/>
                <a:hlinkClick r:id="rId2"/>
              </a:rPr>
              <a:t>New batchOverflow Bug in Multiple ERC20 Smart Contracts </a:t>
            </a:r>
            <a:endParaRPr lang="en-US" b="1" i="0" dirty="0">
              <a:effectLst/>
              <a:latin typeface="sohne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6225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F523-4DD4-A8E8-B097-6C4385C5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ohne"/>
              </a:rPr>
              <a:t>ArmorFi Bug Bounty Postmortem</a:t>
            </a:r>
            <a:br>
              <a:rPr lang="en-US" b="1" i="0" dirty="0">
                <a:solidFill>
                  <a:schemeClr val="tx1"/>
                </a:solidFill>
                <a:effectLst/>
                <a:latin typeface="sohne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8DF4-1F69-456C-76F8-B7B5CA11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b="1" dirty="0"/>
              <a:t>Link: </a:t>
            </a:r>
            <a:r>
              <a:rPr lang="en-US" sz="1800" b="1" i="0" dirty="0">
                <a:effectLst/>
                <a:latin typeface="sohne"/>
                <a:hlinkClick r:id="rId2"/>
              </a:rPr>
              <a:t>ArmorFi Bug Bounty Postmortem</a:t>
            </a:r>
            <a:endParaRPr lang="en-US" b="1" i="0" dirty="0">
              <a:effectLst/>
              <a:latin typeface="sohne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FB72A-0E58-1B3A-FB6A-A3ACC4A16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624012"/>
            <a:ext cx="6467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20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3B90-3DD1-C38B-B88C-2CC157CF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Roboto Mono"/>
              </a:rPr>
              <a:t>Wintermute have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 Mono"/>
              </a:rPr>
              <a:t>lost over $160M 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0326-13F8-6594-9F94-CE7C5CF5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b="1" dirty="0"/>
              <a:t>Link: </a:t>
            </a:r>
            <a:r>
              <a:rPr lang="en-US" sz="1500" b="1" i="0" dirty="0">
                <a:effectLst/>
                <a:latin typeface="Roboto Mono"/>
                <a:hlinkClick r:id="rId2"/>
              </a:rPr>
              <a:t>Wintermute have lost over $160M to their second incident this summer.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D8346-927F-9AD5-9DA3-0CAF4A6E2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302" y="1870620"/>
            <a:ext cx="5889396" cy="311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50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D8A8-C889-B24A-4FE9-D66A1AF4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C571-56C4-BDB6-3866-98F5A6202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7FCC7A-18CA-27A9-3AF0-5337FE17A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0099019" cy="6858000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866638-71C3-5486-165A-86797E98F2E7}"/>
              </a:ext>
            </a:extLst>
          </p:cNvPr>
          <p:cNvCxnSpPr/>
          <p:nvPr/>
        </p:nvCxnSpPr>
        <p:spPr>
          <a:xfrm flipH="1">
            <a:off x="4307387" y="3856383"/>
            <a:ext cx="14842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67DCA7-5E7A-10DE-2D2D-4A45386470E7}"/>
              </a:ext>
            </a:extLst>
          </p:cNvPr>
          <p:cNvSpPr txBox="1"/>
          <p:nvPr/>
        </p:nvSpPr>
        <p:spPr>
          <a:xfrm>
            <a:off x="6665844" y="3988905"/>
            <a:ext cx="3592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//Vulnerability: That can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417815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5A16-C3FA-44EA-9BC6-777568F2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SafeMath</a:t>
            </a:r>
            <a:r>
              <a:rPr lang="en-US" dirty="0"/>
              <a:t> to solve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8D80D4-23EF-3CBB-DB1C-A02AB62FB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6522"/>
            <a:ext cx="10778653" cy="520147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C36D68-D31C-76FE-B0D7-AE56B8FF41DB}"/>
              </a:ext>
            </a:extLst>
          </p:cNvPr>
          <p:cNvCxnSpPr/>
          <p:nvPr/>
        </p:nvCxnSpPr>
        <p:spPr>
          <a:xfrm>
            <a:off x="2584174" y="3909391"/>
            <a:ext cx="14709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CDEB0A-34DD-1686-14A4-D57861CDD5C5}"/>
              </a:ext>
            </a:extLst>
          </p:cNvPr>
          <p:cNvCxnSpPr/>
          <p:nvPr/>
        </p:nvCxnSpPr>
        <p:spPr>
          <a:xfrm>
            <a:off x="3935896" y="5201478"/>
            <a:ext cx="1412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7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E0B7-D086-C7DE-A866-CE974B11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SafeMath</a:t>
            </a:r>
            <a:r>
              <a:rPr lang="en-US" b="1" dirty="0"/>
              <a:t> (Library)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35AD-65D6-8F9C-659F-33018AC5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Wrappers over </a:t>
            </a:r>
            <a:r>
              <a:rPr lang="en-US" b="1" dirty="0"/>
              <a:t>Solidity’s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arithmetic operations </a:t>
            </a:r>
            <a:r>
              <a:rPr lang="en-US" b="1" dirty="0"/>
              <a:t>with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added overflow checks</a:t>
            </a:r>
            <a:r>
              <a:rPr lang="en-US" b="1" dirty="0"/>
              <a:t>.</a:t>
            </a:r>
          </a:p>
          <a:p>
            <a:r>
              <a:rPr lang="en-US" b="1" dirty="0"/>
              <a:t>Arithmetic operations in Solidity wrap on overflow. </a:t>
            </a:r>
          </a:p>
          <a:p>
            <a:r>
              <a:rPr lang="en-US" b="1" dirty="0"/>
              <a:t>This can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easily result in bugs</a:t>
            </a:r>
            <a:r>
              <a:rPr lang="en-US" b="1" dirty="0"/>
              <a:t>, because programmers usually assume that an overflow raises an error, which is the standard behavior in high level programming languages. </a:t>
            </a:r>
          </a:p>
          <a:p>
            <a:r>
              <a:rPr lang="en-US" b="1" dirty="0"/>
              <a:t>SafeMath restores this intuition by reverting the transaction when an operation overflows.</a:t>
            </a:r>
          </a:p>
          <a:p>
            <a:r>
              <a:rPr lang="en-US" b="1" dirty="0"/>
              <a:t>Using this library instead of the unchecked operations eliminates an entire class of bugs, so it’s recommended to use it always.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NOTE</a:t>
            </a:r>
            <a:r>
              <a:rPr lang="en-US" sz="19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17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b="1" dirty="0"/>
              <a:t>`</a:t>
            </a:r>
            <a:r>
              <a:rPr lang="en-US" sz="1900" b="1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SafeMath</a:t>
            </a:r>
            <a:r>
              <a:rPr lang="en-US" sz="1900" b="1" dirty="0"/>
              <a:t>` is generally </a:t>
            </a:r>
            <a:r>
              <a:rPr lang="en-US" sz="1900" b="1" dirty="0">
                <a:solidFill>
                  <a:srgbClr val="92D050"/>
                </a:solidFill>
              </a:rPr>
              <a:t>not needed starting </a:t>
            </a:r>
            <a:r>
              <a:rPr lang="en-US" sz="1900" b="1" dirty="0"/>
              <a:t>with</a:t>
            </a:r>
            <a:r>
              <a:rPr lang="en-US" sz="1900" b="1" dirty="0">
                <a:solidFill>
                  <a:srgbClr val="92D050"/>
                </a:solidFill>
              </a:rPr>
              <a:t> Solidity 0.8</a:t>
            </a:r>
            <a:r>
              <a:rPr lang="en-US" sz="1900" b="1" dirty="0"/>
              <a:t>, since the </a:t>
            </a:r>
            <a:r>
              <a:rPr lang="en-US" sz="1900" b="1" dirty="0">
                <a:solidFill>
                  <a:srgbClr val="92D050"/>
                </a:solidFill>
              </a:rPr>
              <a:t>compiler</a:t>
            </a:r>
            <a:r>
              <a:rPr lang="en-US" sz="1900" b="1" dirty="0"/>
              <a:t> now has </a:t>
            </a:r>
            <a:r>
              <a:rPr lang="en-US" sz="1900" b="1" dirty="0">
                <a:solidFill>
                  <a:srgbClr val="92D050"/>
                </a:solidFill>
              </a:rPr>
              <a:t>built in overflow checking</a:t>
            </a:r>
            <a:r>
              <a:rPr lang="en-US" sz="1900" b="1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036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8146-12E9-F870-D333-9AD1A25F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68" y="1738179"/>
            <a:ext cx="9730341" cy="3986760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External Contract Call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Re-entrency Attack</a:t>
            </a:r>
          </a:p>
        </p:txBody>
      </p:sp>
    </p:spTree>
    <p:extLst>
      <p:ext uri="{BB962C8B-B14F-4D97-AF65-F5344CB8AC3E}">
        <p14:creationId xmlns:p14="http://schemas.microsoft.com/office/powerpoint/2010/main" val="343011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B565-324A-1B1E-16A4-C741D5AF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External Contract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767C-8592-8804-8641-E8C29626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Calls to untrusted contracts </a:t>
            </a:r>
            <a:r>
              <a:rPr lang="en-US" b="0" i="0" dirty="0">
                <a:effectLst/>
                <a:latin typeface="Roboto" panose="02000000000000000000" pitchFamily="2" charset="0"/>
              </a:rPr>
              <a:t>can introduce several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unexpected risks </a:t>
            </a:r>
            <a:r>
              <a:rPr lang="en-US" b="0" i="0" dirty="0">
                <a:effectLst/>
                <a:latin typeface="Roboto" panose="02000000000000000000" pitchFamily="2" charset="0"/>
              </a:rPr>
              <a:t>or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errors</a:t>
            </a:r>
            <a:r>
              <a:rPr lang="en-US" b="0" i="0" dirty="0"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External calls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may execute malicious code </a:t>
            </a:r>
            <a:r>
              <a:rPr lang="en-US" b="0" i="0" dirty="0">
                <a:effectLst/>
                <a:latin typeface="Roboto" panose="02000000000000000000" pitchFamily="2" charset="0"/>
              </a:rPr>
              <a:t>in that contract </a:t>
            </a:r>
            <a:r>
              <a:rPr lang="en-US" b="0" i="1" dirty="0">
                <a:effectLst/>
                <a:latin typeface="Roboto" panose="02000000000000000000" pitchFamily="2" charset="0"/>
              </a:rPr>
              <a:t>or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any other contract that it depends upon.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As such, every external call should be treated as a potential security risk.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7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2F9D-EF3E-8922-0602-3AFBDC7C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Re-entrency Attack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FC56-BD2B-F2E0-8D85-849274E0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Reentrancy attack is one of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most destructive attacks</a:t>
            </a:r>
            <a:r>
              <a:rPr lang="en-US" dirty="0"/>
              <a:t> in the Solidity smart contract. </a:t>
            </a:r>
          </a:p>
          <a:p>
            <a:r>
              <a:rPr lang="en-US" dirty="0"/>
              <a:t>A reentrancy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attack occurs</a:t>
            </a:r>
            <a:r>
              <a:rPr lang="en-US" dirty="0"/>
              <a:t> when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function makes an external call to another untrusted contract</a:t>
            </a:r>
            <a:r>
              <a:rPr lang="en-US" dirty="0"/>
              <a:t>. </a:t>
            </a:r>
          </a:p>
          <a:p>
            <a:r>
              <a:rPr lang="en-US" dirty="0"/>
              <a:t>Then the </a:t>
            </a:r>
            <a:r>
              <a:rPr lang="en-US" b="1" dirty="0"/>
              <a:t>untrusted contract makes a recursive call back to the original function in an attempt to drain funds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When the contract fails to update its state before sending funds</a:t>
            </a:r>
            <a:r>
              <a:rPr lang="en-US" dirty="0"/>
              <a:t>, the attacker can continuously call the withdraw function to drain the contract’s funds. </a:t>
            </a:r>
          </a:p>
          <a:p>
            <a:r>
              <a:rPr lang="en-US" dirty="0"/>
              <a:t>A famous real-world Reentrancy attack is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DAO attack </a:t>
            </a:r>
            <a:r>
              <a:rPr lang="en-US" dirty="0"/>
              <a:t>which caused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loss of 60 million US dollars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13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1599</TotalTime>
  <Words>938</Words>
  <Application>Microsoft Office PowerPoint</Application>
  <PresentationFormat>Widescreen</PresentationFormat>
  <Paragraphs>151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50" baseType="lpstr">
      <vt:lpstr>-apple-system</vt:lpstr>
      <vt:lpstr>Arial</vt:lpstr>
      <vt:lpstr>Cabin-semi-bold</vt:lpstr>
      <vt:lpstr>Century Gothic</vt:lpstr>
      <vt:lpstr>Courier New</vt:lpstr>
      <vt:lpstr>Golos</vt:lpstr>
      <vt:lpstr>Inter</vt:lpstr>
      <vt:lpstr>Roboto</vt:lpstr>
      <vt:lpstr>Roboto Mono</vt:lpstr>
      <vt:lpstr>Roboto Slab</vt:lpstr>
      <vt:lpstr>sohne</vt:lpstr>
      <vt:lpstr>SourceSansPro</vt:lpstr>
      <vt:lpstr>source-serif-pro</vt:lpstr>
      <vt:lpstr>TwitterChirp</vt:lpstr>
      <vt:lpstr>var(--theme-post-title-font-family)</vt:lpstr>
      <vt:lpstr>Wingdings</vt:lpstr>
      <vt:lpstr>Wingdings 3</vt:lpstr>
      <vt:lpstr>Ion</vt:lpstr>
      <vt:lpstr>Ethereum Smart Contract Security</vt:lpstr>
      <vt:lpstr>Contents</vt:lpstr>
      <vt:lpstr>BatchTransfer Error</vt:lpstr>
      <vt:lpstr>PowerPoint Presentation</vt:lpstr>
      <vt:lpstr>Using SafeMath to solve Problem</vt:lpstr>
      <vt:lpstr>SafeMath (Library)</vt:lpstr>
      <vt:lpstr>External Contract Call    Re-entrency Attack</vt:lpstr>
      <vt:lpstr>External Contract Call</vt:lpstr>
      <vt:lpstr>Re-entrency Attack</vt:lpstr>
      <vt:lpstr>How Does Reentrancy Attack Work</vt:lpstr>
      <vt:lpstr>Re-entrency Attack: Insecure Code</vt:lpstr>
      <vt:lpstr>Re-entrency Attack Solution 1) Check  2) Effect 3) Interaction Pattern  Note: Re-entrency happens at the middle of the functions.</vt:lpstr>
      <vt:lpstr>Sending Ether: How to do it Safely</vt:lpstr>
      <vt:lpstr>Push &amp; Pull – Contract Design</vt:lpstr>
      <vt:lpstr>Reentrancy </vt:lpstr>
      <vt:lpstr>Hack Demonstrated and Explained   DAO Hack Explained </vt:lpstr>
      <vt:lpstr>What Is a DAO? </vt:lpstr>
      <vt:lpstr>What Is the Purpose of a DAO? </vt:lpstr>
      <vt:lpstr>DAO Hack</vt:lpstr>
      <vt:lpstr>PowerPoint Presentation</vt:lpstr>
      <vt:lpstr>DAO Hack: Replicating the Vulnerability  </vt:lpstr>
      <vt:lpstr>PowerPoint Presentation</vt:lpstr>
      <vt:lpstr>PowerPoint Presentation</vt:lpstr>
      <vt:lpstr>A vulnerability Disclosed in Profanity </vt:lpstr>
      <vt:lpstr>Wishful Cynic </vt:lpstr>
      <vt:lpstr>Purpose of “Unchecked” in Solidity</vt:lpstr>
      <vt:lpstr>Members of Address Types </vt:lpstr>
      <vt:lpstr>Zoeyuuu</vt:lpstr>
      <vt:lpstr>samczsun</vt:lpstr>
      <vt:lpstr>ArmorFi Bug Bounty Postmortem </vt:lpstr>
      <vt:lpstr>Wintermute have lost over $160M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 Security</dc:title>
  <dc:creator>Arslan Javed</dc:creator>
  <cp:lastModifiedBy>Arslan Javed</cp:lastModifiedBy>
  <cp:revision>91</cp:revision>
  <dcterms:created xsi:type="dcterms:W3CDTF">2022-09-19T03:40:21Z</dcterms:created>
  <dcterms:modified xsi:type="dcterms:W3CDTF">2022-09-22T05:06:26Z</dcterms:modified>
</cp:coreProperties>
</file>