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4" r:id="rId4"/>
    <p:sldId id="273" r:id="rId5"/>
    <p:sldId id="275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65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9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7A5C80-88BB-41A1-9763-271F3A27509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F2EC8-F0E8-407C-9277-04464D71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.io/" TargetMode="External"/><Relationship Id="rId2" Type="http://schemas.openxmlformats.org/officeDocument/2006/relationships/hyperlink" Target="https://github.com/ethers-io/ethers.j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hardhat.org/hardhat-runner/docs/other-guides/waffle-testing#testing-with-ethers.js-&amp;-waff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yakult/01-understanding-blockchain-with-ethersjs-4-tasks-of-basics-and-transfer-5d17" TargetMode="External"/><Relationship Id="rId2" Type="http://schemas.openxmlformats.org/officeDocument/2006/relationships/hyperlink" Target="https://dev.to/yakult/a-beginers-guide-four-ways-to-play-with-ethersjs-354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to/yakult/04-understanding-blockchain-with-ethersjs-4-tasks-of-smart-contract-events-51fj" TargetMode="External"/><Relationship Id="rId5" Type="http://schemas.openxmlformats.org/officeDocument/2006/relationships/hyperlink" Target="Understanding%20Blockchain%20with%20%60ethers.js%60:%204%20Tasks%20of%20interacting%20with%20smart%20contract" TargetMode="External"/><Relationship Id="rId4" Type="http://schemas.openxmlformats.org/officeDocument/2006/relationships/hyperlink" Target="https://dev.to/yakult/02-understanding-blockchain-with-ethersjs-4-tasks-of-wallet-nn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rdhat.org/hardhat-runner/docs/getting-started#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F6D8-20DD-C5F9-7806-004ECC31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424" y="-314711"/>
            <a:ext cx="8825658" cy="3329581"/>
          </a:xfrm>
        </p:spPr>
        <p:txBody>
          <a:bodyPr/>
          <a:lstStyle/>
          <a:p>
            <a:r>
              <a:rPr lang="en-US" sz="2400" b="1" dirty="0"/>
              <a:t>Interacting with </a:t>
            </a:r>
            <a:r>
              <a:rPr lang="en-US" sz="3200" b="1" dirty="0"/>
              <a:t>Smart Contract </a:t>
            </a:r>
            <a:r>
              <a:rPr lang="en-US" sz="2400" b="1" dirty="0"/>
              <a:t>using</a:t>
            </a:r>
            <a:r>
              <a:rPr lang="en-US" sz="2800" b="1" dirty="0"/>
              <a:t>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Hardhat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72F19-C448-0BF1-896A-F8E702EC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73" y="5877647"/>
            <a:ext cx="8825658" cy="861420"/>
          </a:xfrm>
        </p:spPr>
        <p:txBody>
          <a:bodyPr/>
          <a:lstStyle/>
          <a:p>
            <a:r>
              <a:rPr lang="en-US" dirty="0"/>
              <a:t>Lect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C62B0-B9A3-F5D0-55F2-3B8918D3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02" y="3132803"/>
            <a:ext cx="6215943" cy="32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E8C3-60EF-DC83-3022-A82C6EB2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Golos"/>
              </a:rPr>
              <a:t>Hardhat Network</a:t>
            </a:r>
            <a:br>
              <a:rPr lang="en-US" b="1" i="0" dirty="0">
                <a:effectLst/>
                <a:latin typeface="Golo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CDBB-4311-3D1A-E3AD-9364CEEB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Golos"/>
              </a:rPr>
              <a:t>This is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a local Ethereum network </a:t>
            </a:r>
            <a:r>
              <a:rPr lang="en-US" b="1" i="0" dirty="0">
                <a:effectLst/>
                <a:latin typeface="Golos"/>
              </a:rPr>
              <a:t>that allows for Hardhat Ethereum development. </a:t>
            </a:r>
          </a:p>
          <a:p>
            <a:r>
              <a:rPr lang="en-US" b="1" i="0" dirty="0">
                <a:effectLst/>
                <a:latin typeface="Golos"/>
              </a:rPr>
              <a:t>This will enable developers to test, run, debug, and deploy the code and their written contracts.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8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57A2-460D-ED0E-F638-26DEFA02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Golos"/>
              </a:rPr>
              <a:t>Automatic Error Messages</a:t>
            </a:r>
            <a:br>
              <a:rPr lang="en-US" b="1" i="0" dirty="0">
                <a:effectLst/>
                <a:latin typeface="Golos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6C10-397D-6792-D2DF-09BED5D5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400" i="0" dirty="0">
                <a:effectLst/>
                <a:latin typeface="Golos"/>
              </a:rPr>
              <a:t>As the network has the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ability to always know </a:t>
            </a:r>
            <a:r>
              <a:rPr lang="en-US" sz="2400" i="0" dirty="0">
                <a:effectLst/>
                <a:latin typeface="Golos"/>
              </a:rPr>
              <a:t>what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transactions</a:t>
            </a:r>
            <a:r>
              <a:rPr lang="en-US" sz="2400" i="0" dirty="0">
                <a:effectLst/>
                <a:latin typeface="Golos"/>
              </a:rPr>
              <a:t> or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calls fail </a:t>
            </a:r>
            <a:r>
              <a:rPr lang="en-US" sz="2400" i="0" dirty="0">
                <a:effectLst/>
                <a:latin typeface="Golos"/>
              </a:rPr>
              <a:t>and why they are unsuccessful, it utilizes this information to make the debugging process a lot easier. </a:t>
            </a:r>
          </a:p>
          <a:p>
            <a:pPr algn="l"/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When a transaction fails </a:t>
            </a:r>
            <a:r>
              <a:rPr lang="en-US" sz="2400" i="0" dirty="0">
                <a:effectLst/>
                <a:latin typeface="Golos"/>
              </a:rPr>
              <a:t>without a known reason, the network will provide the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users with a clear message explaining the error</a:t>
            </a:r>
            <a:r>
              <a:rPr lang="en-US" sz="2400" i="0" dirty="0">
                <a:effectLst/>
                <a:latin typeface="Golos"/>
              </a:rPr>
              <a:t>. </a:t>
            </a:r>
          </a:p>
          <a:p>
            <a:pPr algn="l"/>
            <a:endParaRPr lang="en-US" sz="2400" i="0" dirty="0">
              <a:effectLst/>
              <a:latin typeface="Golos"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  <a:latin typeface="Golos"/>
              </a:rPr>
              <a:t>Here are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some examples of cases </a:t>
            </a:r>
            <a:r>
              <a:rPr lang="en-US" sz="2400" i="0" dirty="0">
                <a:effectLst/>
                <a:latin typeface="Golos"/>
              </a:rPr>
              <a:t>where the network will display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an error message </a:t>
            </a:r>
            <a:r>
              <a:rPr lang="en-US" sz="2400" b="1" i="0" dirty="0">
                <a:effectLst/>
                <a:latin typeface="Golos"/>
              </a:rPr>
              <a:t>to help with the debugging process</a:t>
            </a:r>
            <a:r>
              <a:rPr lang="en-US" sz="2400" i="0" dirty="0">
                <a:effectLst/>
                <a:latin typeface="Golos"/>
              </a:rPr>
              <a:t>: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Golos"/>
              </a:rPr>
              <a:t>When someone sends ETH to a contract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without a receive function </a:t>
            </a:r>
            <a:r>
              <a:rPr lang="en-US" sz="2400" b="0" i="0" dirty="0">
                <a:effectLst/>
                <a:latin typeface="Golos"/>
              </a:rPr>
              <a:t>or a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payable fallback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Golos"/>
              </a:rPr>
              <a:t>Calling a function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without the right parameters</a:t>
            </a:r>
          </a:p>
          <a:p>
            <a:pPr algn="l"/>
            <a:endParaRPr lang="en-US" sz="2400" i="0" dirty="0">
              <a:effectLst/>
              <a:latin typeface="Golo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2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79AB-D6B3-52A0-4868-7800DFA1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Golos"/>
              </a:rPr>
              <a:t>Calling an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external function </a:t>
            </a:r>
            <a:r>
              <a:rPr lang="en-US" sz="2400" b="0" i="0" dirty="0">
                <a:effectLst/>
                <a:latin typeface="Golos"/>
              </a:rPr>
              <a:t>on a non-contract account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Golos"/>
              </a:rPr>
              <a:t>Trying to send an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insufficient amount </a:t>
            </a:r>
            <a:r>
              <a:rPr lang="en-US" sz="2400" b="0" i="0" dirty="0">
                <a:effectLst/>
                <a:latin typeface="Golos"/>
              </a:rPr>
              <a:t>of ETH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Calling</a:t>
            </a:r>
            <a:r>
              <a:rPr lang="en-US" sz="2400" b="0" i="0" dirty="0">
                <a:effectLst/>
                <a:latin typeface="Golos"/>
              </a:rPr>
              <a:t> a precompiled contract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incorrectly</a:t>
            </a:r>
          </a:p>
          <a:p>
            <a:pPr algn="l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Golos"/>
              </a:rPr>
              <a:t>Trying to deploy contracts on the network that exceeds the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bitcode size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2DE3-79EA-E6C5-3CE3-785B91EF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Golos"/>
              </a:rPr>
              <a:t>How to Install </a:t>
            </a:r>
            <a:r>
              <a:rPr lang="en-US" sz="4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Hardhat</a:t>
            </a:r>
            <a:br>
              <a:rPr lang="en-US" b="1" i="0" dirty="0">
                <a:effectLst/>
                <a:latin typeface="Golos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7752-7045-4DCD-34BF-934D7BF1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578868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 Create 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empty folder </a:t>
            </a:r>
            <a:r>
              <a:rPr lang="en-US" b="1" dirty="0"/>
              <a:t>(On your system)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Command prompt (</a:t>
            </a:r>
            <a:r>
              <a:rPr lang="en-US" dirty="0"/>
              <a:t>Open in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created empty folder</a:t>
            </a:r>
            <a:r>
              <a:rPr lang="en-US" b="1" dirty="0"/>
              <a:t>) :</a:t>
            </a:r>
            <a:br>
              <a:rPr lang="en-US" b="1" dirty="0"/>
            </a:b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npm install –save-dev hardhat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/>
              <a:t>Command prompt (</a:t>
            </a:r>
            <a:r>
              <a:rPr lang="en-US" dirty="0"/>
              <a:t>They will give you project Skeleton</a:t>
            </a:r>
            <a:r>
              <a:rPr lang="en-US" b="1" dirty="0"/>
              <a:t>) :</a:t>
            </a:r>
            <a:br>
              <a:rPr lang="en-US" dirty="0"/>
            </a:b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npx hardhat</a:t>
            </a:r>
          </a:p>
          <a:p>
            <a:pPr marL="457200" indent="-457200">
              <a:buFont typeface="+mj-lt"/>
              <a:buAutoNum type="arabicParenR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B33D8F-0A95-70C4-46E8-0AEF1F4D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314"/>
            <a:ext cx="12191999" cy="552110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359C21-2F12-F0D3-7831-B2D269694687}"/>
              </a:ext>
            </a:extLst>
          </p:cNvPr>
          <p:cNvSpPr txBox="1"/>
          <p:nvPr/>
        </p:nvSpPr>
        <p:spPr>
          <a:xfrm>
            <a:off x="5579165" y="5328019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//Select: Create a JavaScript Project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36BCD0-B119-FC19-1BB2-7F0B376609A2}"/>
              </a:ext>
            </a:extLst>
          </p:cNvPr>
          <p:cNvCxnSpPr/>
          <p:nvPr/>
        </p:nvCxnSpPr>
        <p:spPr>
          <a:xfrm flipH="1">
            <a:off x="4346713" y="5512685"/>
            <a:ext cx="1205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226E-9966-7449-B604-BC827205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5704"/>
            <a:ext cx="8946541" cy="5002696"/>
          </a:xfrm>
        </p:spPr>
        <p:txBody>
          <a:bodyPr/>
          <a:lstStyle/>
          <a:p>
            <a:pPr marL="457200" indent="-457200">
              <a:buFont typeface="+mj-lt"/>
              <a:buAutoNum type="arabicParenR" startAt="4"/>
            </a:pPr>
            <a:r>
              <a:rPr lang="en-US" b="1" dirty="0"/>
              <a:t>Command Prompt (</a:t>
            </a:r>
            <a:r>
              <a:rPr lang="en-US" dirty="0"/>
              <a:t>To make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Hardhat compatible </a:t>
            </a:r>
            <a:r>
              <a:rPr lang="en-US" dirty="0"/>
              <a:t>with tests built with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waffle</a:t>
            </a:r>
            <a:r>
              <a:rPr lang="en-US" b="1" dirty="0"/>
              <a:t>):</a:t>
            </a:r>
            <a:br>
              <a:rPr lang="en-US" b="1" dirty="0"/>
            </a:b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npm install --save-dev @nomiclabs/hardhat-waffle ethereum-waffle chai @nomiclabs/hardhat-ethers ethers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b="1" dirty="0"/>
              <a:t>Command Prompt (</a:t>
            </a:r>
            <a:r>
              <a:rPr lang="en-US" dirty="0"/>
              <a:t>Install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dotenv</a:t>
            </a:r>
            <a:r>
              <a:rPr lang="en-US" b="1" dirty="0"/>
              <a:t>):</a:t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npm install dotenv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b="1" dirty="0"/>
              <a:t>Load the Project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Editor</a:t>
            </a:r>
          </a:p>
          <a:p>
            <a:pPr marL="457200" indent="-457200">
              <a:buFont typeface="+mj-lt"/>
              <a:buAutoNum type="arabicParenR" startAt="4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6360A-373B-A691-2113-B1B28EB6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71" y="4133709"/>
            <a:ext cx="9087817" cy="21146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A2E769-2EB1-0F66-1B3A-3CAD84C160BF}"/>
              </a:ext>
            </a:extLst>
          </p:cNvPr>
          <p:cNvCxnSpPr/>
          <p:nvPr/>
        </p:nvCxnSpPr>
        <p:spPr>
          <a:xfrm flipH="1">
            <a:off x="4346713" y="4929809"/>
            <a:ext cx="15902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3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546C-C06E-CEDA-80A5-6FC683AA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90330"/>
            <a:ext cx="8946541" cy="5758070"/>
          </a:xfrm>
        </p:spPr>
        <p:txBody>
          <a:bodyPr/>
          <a:lstStyle/>
          <a:p>
            <a:pPr marL="457200" indent="-457200">
              <a:buFont typeface="+mj-lt"/>
              <a:buAutoNum type="arabicParenR" startAt="7"/>
            </a:pPr>
            <a:r>
              <a:rPr lang="en-US" b="1" dirty="0"/>
              <a:t>Write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.sol </a:t>
            </a:r>
            <a:r>
              <a:rPr lang="en-US" b="1" dirty="0"/>
              <a:t>and deployment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.js </a:t>
            </a:r>
            <a:r>
              <a:rPr lang="en-US" b="1" dirty="0"/>
              <a:t>files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9929F-602A-EB69-833E-429ECDF7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1524001"/>
            <a:ext cx="9780103" cy="53339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A2DEF3-AA39-CFCF-47AD-DA3EB16083C7}"/>
              </a:ext>
            </a:extLst>
          </p:cNvPr>
          <p:cNvCxnSpPr/>
          <p:nvPr/>
        </p:nvCxnSpPr>
        <p:spPr>
          <a:xfrm flipH="1">
            <a:off x="2504661" y="2796209"/>
            <a:ext cx="1258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7254A-69D8-029D-C06F-3966DCE0BD8A}"/>
              </a:ext>
            </a:extLst>
          </p:cNvPr>
          <p:cNvCxnSpPr/>
          <p:nvPr/>
        </p:nvCxnSpPr>
        <p:spPr>
          <a:xfrm flipH="1">
            <a:off x="2544417" y="3551583"/>
            <a:ext cx="1166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4475D-C811-3A98-5C0B-B31417968679}"/>
              </a:ext>
            </a:extLst>
          </p:cNvPr>
          <p:cNvCxnSpPr/>
          <p:nvPr/>
        </p:nvCxnSpPr>
        <p:spPr>
          <a:xfrm>
            <a:off x="6467061" y="3896139"/>
            <a:ext cx="8613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7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3F0B24-04D2-6746-D5D1-3909B801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30666D-1637-A955-10E1-6B4838D5B374}"/>
              </a:ext>
            </a:extLst>
          </p:cNvPr>
          <p:cNvCxnSpPr/>
          <p:nvPr/>
        </p:nvCxnSpPr>
        <p:spPr>
          <a:xfrm flipH="1">
            <a:off x="5446643" y="225287"/>
            <a:ext cx="16962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4957D-7668-8245-A8FA-596DD9263BF5}"/>
              </a:ext>
            </a:extLst>
          </p:cNvPr>
          <p:cNvCxnSpPr/>
          <p:nvPr/>
        </p:nvCxnSpPr>
        <p:spPr>
          <a:xfrm flipH="1">
            <a:off x="8521148" y="3949148"/>
            <a:ext cx="689113" cy="450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D2D6B4-3232-28A6-48B0-88D150CD9FDE}"/>
              </a:ext>
            </a:extLst>
          </p:cNvPr>
          <p:cNvSpPr txBox="1"/>
          <p:nvPr/>
        </p:nvSpPr>
        <p:spPr>
          <a:xfrm>
            <a:off x="9210261" y="3764482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//Name of the Contract</a:t>
            </a:r>
          </a:p>
        </p:txBody>
      </p:sp>
    </p:spTree>
    <p:extLst>
      <p:ext uri="{BB962C8B-B14F-4D97-AF65-F5344CB8AC3E}">
        <p14:creationId xmlns:p14="http://schemas.microsoft.com/office/powerpoint/2010/main" val="202952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0179-5B83-B18D-B689-24B3C174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marL="742950" indent="-742950">
              <a:buFont typeface="+mj-lt"/>
              <a:buAutoNum type="arabicParenR" startAt="8"/>
            </a:pPr>
            <a:r>
              <a:rPr lang="en-US" sz="2400" b="1" dirty="0"/>
              <a:t>Update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hardhat.config.js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8C60-D35C-ABFE-6EFE-03E614BD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07166"/>
            <a:ext cx="8946541" cy="5241234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A6C04-5A8B-2C3C-F7FB-6DFAF4C48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886"/>
            <a:ext cx="12179869" cy="54721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96A4A6-1C1E-8A37-031C-075C70EBCB9B}"/>
              </a:ext>
            </a:extLst>
          </p:cNvPr>
          <p:cNvCxnSpPr/>
          <p:nvPr/>
        </p:nvCxnSpPr>
        <p:spPr>
          <a:xfrm flipH="1">
            <a:off x="646111" y="3935896"/>
            <a:ext cx="11031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71EFDD-FAF2-DA40-F3E8-5B40392D3BA8}"/>
              </a:ext>
            </a:extLst>
          </p:cNvPr>
          <p:cNvSpPr txBox="1"/>
          <p:nvPr/>
        </p:nvSpPr>
        <p:spPr>
          <a:xfrm>
            <a:off x="1749287" y="37512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//Create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.env </a:t>
            </a:r>
            <a:r>
              <a:rPr lang="en-US" b="1" dirty="0">
                <a:solidFill>
                  <a:srgbClr val="92D050"/>
                </a:solidFill>
              </a:rPr>
              <a:t>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BC14E-3CEC-BB74-4B87-2A1329DFC294}"/>
              </a:ext>
            </a:extLst>
          </p:cNvPr>
          <p:cNvCxnSpPr/>
          <p:nvPr/>
        </p:nvCxnSpPr>
        <p:spPr>
          <a:xfrm flipV="1">
            <a:off x="7368209" y="2407696"/>
            <a:ext cx="0" cy="693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6BE32A-A2AF-BD4A-6231-92B5DB48B884}"/>
              </a:ext>
            </a:extLst>
          </p:cNvPr>
          <p:cNvSpPr txBox="1"/>
          <p:nvPr/>
        </p:nvSpPr>
        <p:spPr>
          <a:xfrm>
            <a:off x="5576582" y="3221143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//Adding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Key </a:t>
            </a:r>
            <a:r>
              <a:rPr lang="en-US" b="1" dirty="0">
                <a:solidFill>
                  <a:srgbClr val="92D050"/>
                </a:solidFill>
              </a:rPr>
              <a:t>of your wallet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A4F6A7-5813-9AD3-204D-76EF9ECF5418}"/>
              </a:ext>
            </a:extLst>
          </p:cNvPr>
          <p:cNvCxnSpPr/>
          <p:nvPr/>
        </p:nvCxnSpPr>
        <p:spPr>
          <a:xfrm>
            <a:off x="6983896" y="1747231"/>
            <a:ext cx="9541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6ED6-934E-3177-67BB-08B284A7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37322"/>
            <a:ext cx="8946541" cy="5811077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E9C12-42BB-C55B-39EB-23EBEADB6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" y="902876"/>
            <a:ext cx="12180278" cy="5996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26B98C-FF8D-5AE7-D3AC-4E803AAD47B7}"/>
              </a:ext>
            </a:extLst>
          </p:cNvPr>
          <p:cNvCxnSpPr/>
          <p:nvPr/>
        </p:nvCxnSpPr>
        <p:spPr>
          <a:xfrm>
            <a:off x="3843130" y="1232452"/>
            <a:ext cx="17757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4EC9F-9F04-D795-8BC4-EB2C44A03598}"/>
              </a:ext>
            </a:extLst>
          </p:cNvPr>
          <p:cNvCxnSpPr/>
          <p:nvPr/>
        </p:nvCxnSpPr>
        <p:spPr>
          <a:xfrm flipH="1">
            <a:off x="5155096" y="1683026"/>
            <a:ext cx="7818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56DD90-C8C0-2F6D-A9DB-D04D225E8C75}"/>
              </a:ext>
            </a:extLst>
          </p:cNvPr>
          <p:cNvCxnSpPr/>
          <p:nvPr/>
        </p:nvCxnSpPr>
        <p:spPr>
          <a:xfrm flipH="1">
            <a:off x="4068417" y="2001078"/>
            <a:ext cx="5035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D8F18B-7A49-286B-E70B-65142557562D}"/>
              </a:ext>
            </a:extLst>
          </p:cNvPr>
          <p:cNvCxnSpPr/>
          <p:nvPr/>
        </p:nvCxnSpPr>
        <p:spPr>
          <a:xfrm flipH="1">
            <a:off x="2517913" y="3962400"/>
            <a:ext cx="10071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3B7D30-D2D2-8C05-1635-95A904D28499}"/>
              </a:ext>
            </a:extLst>
          </p:cNvPr>
          <p:cNvSpPr txBox="1"/>
          <p:nvPr/>
        </p:nvSpPr>
        <p:spPr>
          <a:xfrm>
            <a:off x="5936974" y="1498360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</a:t>
            </a:r>
            <a:r>
              <a:rPr lang="en-US" b="1" dirty="0">
                <a:solidFill>
                  <a:srgbClr val="92D050"/>
                </a:solidFill>
              </a:rPr>
              <a:t>: Adding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hardhat-waffle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1B10F-8B00-1E47-F2D2-9DF1FD27CBFC}"/>
              </a:ext>
            </a:extLst>
          </p:cNvPr>
          <p:cNvSpPr txBox="1"/>
          <p:nvPr/>
        </p:nvSpPr>
        <p:spPr>
          <a:xfrm>
            <a:off x="4605131" y="177752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</a:t>
            </a:r>
            <a:r>
              <a:rPr lang="en-US" b="1" dirty="0">
                <a:solidFill>
                  <a:srgbClr val="92D050"/>
                </a:solidFill>
              </a:rPr>
              <a:t>: Adding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dotenv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D30E6-24AB-F04F-EBB0-26E9ADE3EF05}"/>
              </a:ext>
            </a:extLst>
          </p:cNvPr>
          <p:cNvSpPr txBox="1"/>
          <p:nvPr/>
        </p:nvSpPr>
        <p:spPr>
          <a:xfrm>
            <a:off x="3612872" y="3716514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4</a:t>
            </a:r>
            <a:r>
              <a:rPr lang="en-US" b="1" dirty="0">
                <a:solidFill>
                  <a:srgbClr val="92D050"/>
                </a:solidFill>
              </a:rPr>
              <a:t>: Adding Network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b="1" dirty="0">
                <a:solidFill>
                  <a:srgbClr val="92D050"/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FAE8DB-7D93-6022-DACF-B1D4DDCA5B37}"/>
              </a:ext>
            </a:extLst>
          </p:cNvPr>
          <p:cNvCxnSpPr/>
          <p:nvPr/>
        </p:nvCxnSpPr>
        <p:spPr>
          <a:xfrm flipH="1">
            <a:off x="6877878" y="2716696"/>
            <a:ext cx="8613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BC7E0F-1B10-9E7F-1F0A-6048088DBB3F}"/>
              </a:ext>
            </a:extLst>
          </p:cNvPr>
          <p:cNvSpPr txBox="1"/>
          <p:nvPr/>
        </p:nvSpPr>
        <p:spPr>
          <a:xfrm>
            <a:off x="7739270" y="2489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3</a:t>
            </a:r>
            <a:r>
              <a:rPr lang="en-US" b="1" dirty="0">
                <a:solidFill>
                  <a:srgbClr val="92D050"/>
                </a:solidFill>
              </a:rPr>
              <a:t>: Adding Test_Private_Key</a:t>
            </a:r>
          </a:p>
        </p:txBody>
      </p:sp>
    </p:spTree>
    <p:extLst>
      <p:ext uri="{BB962C8B-B14F-4D97-AF65-F5344CB8AC3E}">
        <p14:creationId xmlns:p14="http://schemas.microsoft.com/office/powerpoint/2010/main" val="32155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F4F7-350D-65C5-CF32-5E4887A0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Introduction to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Ether.js </a:t>
            </a:r>
            <a:b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(Ethereum JavaScript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56A7-11F3-FE06-D356-70D24BC3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46853"/>
            <a:ext cx="8946541" cy="456537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LatoLight"/>
              </a:rPr>
              <a:t>The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Light"/>
              </a:rPr>
              <a:t>ethers.js </a:t>
            </a:r>
            <a:r>
              <a:rPr lang="en-US" b="1" i="0" dirty="0">
                <a:effectLst/>
                <a:latin typeface="LatoLight"/>
              </a:rPr>
              <a:t>library aims to be a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Light"/>
              </a:rPr>
              <a:t>complete and compact library </a:t>
            </a:r>
            <a:r>
              <a:rPr lang="en-US" b="1" i="0" dirty="0">
                <a:effectLst/>
                <a:latin typeface="LatoLight"/>
              </a:rPr>
              <a:t>for interacting with the Ethereum Blockchain and its ecosystem.</a:t>
            </a:r>
            <a:r>
              <a:rPr lang="en-US" b="1" i="0" dirty="0">
                <a:effectLst/>
                <a:latin typeface="source-serif-pro"/>
              </a:rPr>
              <a:t> </a:t>
            </a:r>
          </a:p>
          <a:p>
            <a:r>
              <a:rPr lang="en-US" b="1" i="0" u="sng" dirty="0">
                <a:effectLst/>
                <a:latin typeface="source-serif-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Ethers.js</a:t>
            </a:r>
            <a:r>
              <a:rPr lang="en-US" b="1" i="0" dirty="0">
                <a:effectLst/>
                <a:latin typeface="source-serif-pro"/>
              </a:rPr>
              <a:t> is a lightweight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javascript library </a:t>
            </a:r>
            <a:r>
              <a:rPr lang="en-US" b="1" i="0" dirty="0">
                <a:effectLst/>
                <a:latin typeface="source-serif-pro"/>
              </a:rPr>
              <a:t>which can be used as an alternative to Web3.js to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build frontend</a:t>
            </a:r>
            <a:r>
              <a:rPr lang="en-US" b="1" i="0" dirty="0">
                <a:effectLst/>
                <a:latin typeface="source-serif-pro"/>
              </a:rPr>
              <a:t>.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 </a:t>
            </a:r>
          </a:p>
          <a:p>
            <a:r>
              <a:rPr lang="en-US" b="1" i="0" dirty="0">
                <a:effectLst/>
                <a:latin typeface="LatoLight"/>
              </a:rPr>
              <a:t>It was originally designed for use with </a:t>
            </a:r>
            <a:r>
              <a:rPr lang="en-US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ethers.io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Light"/>
              </a:rPr>
              <a:t> </a:t>
            </a:r>
            <a:r>
              <a:rPr lang="en-US" b="1" i="0" dirty="0">
                <a:effectLst/>
                <a:latin typeface="LatoLight"/>
              </a:rPr>
              <a:t>and has since expanded into a more general-purpose library.</a:t>
            </a:r>
            <a:endParaRPr lang="en-US" b="1" i="0" dirty="0"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39111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80DA-FD16-B4C9-1BEC-576BF6CE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97566"/>
            <a:ext cx="8946541" cy="646043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 startAt="9"/>
            </a:pPr>
            <a:r>
              <a:rPr lang="en-US" b="1" dirty="0"/>
              <a:t>Command Prompt:</a:t>
            </a:r>
            <a:br>
              <a:rPr lang="en-US" dirty="0"/>
            </a:b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npx hardhat run --network ropsten scripts/Lock-deploy.js</a:t>
            </a: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arenR" startAt="9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Now we can Interact with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EtherScan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1170C2-9B12-6D3E-4241-824DB08BA439}"/>
              </a:ext>
            </a:extLst>
          </p:cNvPr>
          <p:cNvCxnSpPr/>
          <p:nvPr/>
        </p:nvCxnSpPr>
        <p:spPr>
          <a:xfrm>
            <a:off x="6612834" y="940905"/>
            <a:ext cx="16697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A0EF8F-A795-C5DE-26C4-BC21EE4C69DF}"/>
              </a:ext>
            </a:extLst>
          </p:cNvPr>
          <p:cNvSpPr txBox="1"/>
          <p:nvPr/>
        </p:nvSpPr>
        <p:spPr>
          <a:xfrm>
            <a:off x="6096000" y="940905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//File Name, which we want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deploy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A1D845-393A-7A5B-43AD-5CE2EA0E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74" y="1484245"/>
            <a:ext cx="10132961" cy="47663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FF4EF-AC85-53D1-E95E-D855C319EEDE}"/>
              </a:ext>
            </a:extLst>
          </p:cNvPr>
          <p:cNvCxnSpPr/>
          <p:nvPr/>
        </p:nvCxnSpPr>
        <p:spPr>
          <a:xfrm flipH="1">
            <a:off x="2438400" y="2676939"/>
            <a:ext cx="8878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4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B0C4-EFDC-EFA9-9495-8647A1EE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hne"/>
              </a:rPr>
              <a:t>Listening to Events 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ohne"/>
              </a:rPr>
              <a:t>in </a:t>
            </a:r>
            <a:r>
              <a:rPr lang="en-US" sz="3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hne"/>
              </a:rPr>
              <a:t>Hardhat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ohne"/>
              </a:rPr>
              <a:t> using </a:t>
            </a:r>
            <a:r>
              <a:rPr lang="en-US" sz="3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hne"/>
              </a:rPr>
              <a:t>Ethers.js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D2AA-A504-1465-9866-4B005023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9267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ource-serif-pro"/>
              </a:rPr>
              <a:t>This tutorial will help you with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listening </a:t>
            </a:r>
            <a:r>
              <a:rPr lang="en-US" b="1" i="0" dirty="0">
                <a:effectLst/>
                <a:latin typeface="source-serif-pro"/>
              </a:rPr>
              <a:t>to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 Solidity smart contract events</a:t>
            </a:r>
            <a:r>
              <a:rPr lang="en-US" b="1" i="0" dirty="0">
                <a:effectLst/>
                <a:latin typeface="source-serif-pro"/>
              </a:rPr>
              <a:t>.</a:t>
            </a:r>
          </a:p>
          <a:p>
            <a:endParaRPr lang="en-US" dirty="0">
              <a:latin typeface="source-serif-pro"/>
            </a:endParaRPr>
          </a:p>
          <a:p>
            <a:endParaRPr lang="en-US" dirty="0">
              <a:latin typeface="source-serif-pro"/>
            </a:endParaRPr>
          </a:p>
          <a:p>
            <a:endParaRPr lang="en-US" dirty="0">
              <a:latin typeface="source-serif-pro"/>
            </a:endParaRPr>
          </a:p>
          <a:p>
            <a:endParaRPr lang="en-US" dirty="0">
              <a:latin typeface="source-serif-pro"/>
            </a:endParaRPr>
          </a:p>
          <a:p>
            <a:endParaRPr lang="en-US" dirty="0">
              <a:latin typeface="source-serif-pro"/>
            </a:endParaRPr>
          </a:p>
          <a:p>
            <a:endParaRPr lang="en-US" dirty="0">
              <a:latin typeface="source-serif-pro"/>
            </a:endParaRPr>
          </a:p>
          <a:p>
            <a:endParaRPr lang="en-US" dirty="0">
              <a:latin typeface="source-serif-pro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90B7B-7C83-F2C4-C704-19FD2EC0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53" y="3429000"/>
            <a:ext cx="6921544" cy="123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8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A8C7-98A3-688C-CB43-BC2BD2B8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6816"/>
            <a:ext cx="9404723" cy="1400530"/>
          </a:xfrm>
        </p:spPr>
        <p:txBody>
          <a:bodyPr/>
          <a:lstStyle/>
          <a:p>
            <a:r>
              <a:rPr lang="en-US" sz="2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Step 1)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ource-serif-pro"/>
              </a:rPr>
              <a:t>Create a </a:t>
            </a: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Hardhat Sample project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ource-serif-pro"/>
              </a:rPr>
              <a:t>with the following command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2ADB-62C6-1B3A-C50E-7C1E00C1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49357"/>
            <a:ext cx="8946541" cy="617182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npx hardhat</a:t>
            </a: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Menlo"/>
            </a:endParaRPr>
          </a:p>
          <a:p>
            <a:r>
              <a:rPr lang="en-US" b="0" i="0" dirty="0">
                <a:effectLst/>
                <a:latin typeface="source-serif-pro"/>
              </a:rPr>
              <a:t>To make life easy I will use the sample project provided by Hardhat for demonstrating events. </a:t>
            </a:r>
          </a:p>
          <a:p>
            <a:r>
              <a:rPr lang="en-US" b="0" i="0" dirty="0">
                <a:effectLst/>
                <a:latin typeface="source-serif-pro"/>
              </a:rPr>
              <a:t>Hopefully you can later use this example to add and listen to an event in your smart contract.</a:t>
            </a:r>
            <a:endParaRPr lang="en-US" b="1" i="1" dirty="0">
              <a:effectLst/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Menlo"/>
            </a:endParaRPr>
          </a:p>
          <a:p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2A113-CF30-6EEC-9D0C-E52F16DC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1201289"/>
            <a:ext cx="5934075" cy="35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4A23-4D45-5210-FA96-E0E0884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Step 2)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source-serif-pro"/>
              </a:rPr>
              <a:t>Add 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an event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source-serif-pro"/>
              </a:rPr>
              <a:t>to the contract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E862C-9934-8CEC-BF9D-5BACA14C1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24" y="1245704"/>
            <a:ext cx="7346284" cy="5612296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D0573-F4DB-E09E-D7DC-2999DC28464E}"/>
              </a:ext>
            </a:extLst>
          </p:cNvPr>
          <p:cNvCxnSpPr/>
          <p:nvPr/>
        </p:nvCxnSpPr>
        <p:spPr>
          <a:xfrm flipH="1">
            <a:off x="3975652" y="1378226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57B00-948C-0070-6EC6-B8057D1FAE28}"/>
              </a:ext>
            </a:extLst>
          </p:cNvPr>
          <p:cNvCxnSpPr/>
          <p:nvPr/>
        </p:nvCxnSpPr>
        <p:spPr>
          <a:xfrm flipH="1">
            <a:off x="5122945" y="6639339"/>
            <a:ext cx="10204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8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B1A216-116D-AD1E-DE56-7CB17B13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232452"/>
            <a:ext cx="8947150" cy="50159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 event </a:t>
            </a:r>
            <a:r>
              <a:rPr lang="en-US" dirty="0"/>
              <a:t>named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GreeterEvent() </a:t>
            </a:r>
            <a:r>
              <a:rPr lang="en-US" dirty="0"/>
              <a:t>to log any change in the greeting message.</a:t>
            </a:r>
          </a:p>
          <a:p>
            <a:endParaRPr lang="en-US" dirty="0"/>
          </a:p>
          <a:p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Step 3)</a:t>
            </a:r>
            <a:r>
              <a:rPr lang="en-US" b="0" i="0" dirty="0">
                <a:effectLst/>
                <a:latin typeface="source-serif-pro"/>
              </a:rPr>
              <a:t> </a:t>
            </a:r>
            <a:r>
              <a:rPr lang="en-US" b="1" i="0" dirty="0">
                <a:effectLst/>
                <a:latin typeface="source-serif-pro"/>
              </a:rPr>
              <a:t>Open a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new terminal </a:t>
            </a:r>
            <a:r>
              <a:rPr lang="en-US" b="0" i="0" dirty="0">
                <a:effectLst/>
                <a:latin typeface="source-serif-pro"/>
              </a:rPr>
              <a:t>and start a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Hardhat network on localhost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npx hardhat node</a:t>
            </a: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source-serif-pro"/>
            </a:endParaRPr>
          </a:p>
          <a:p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Step 4) </a:t>
            </a:r>
            <a:r>
              <a:rPr lang="en-US" b="0" i="0" dirty="0">
                <a:effectLst/>
                <a:latin typeface="source-serif-pro"/>
              </a:rPr>
              <a:t>Open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another terminal </a:t>
            </a:r>
            <a:r>
              <a:rPr lang="en-US" b="0" i="0" dirty="0">
                <a:effectLst/>
                <a:latin typeface="source-serif-pro"/>
              </a:rPr>
              <a:t>and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deploy your contract</a:t>
            </a:r>
            <a:r>
              <a:rPr lang="en-US" b="0" i="0" dirty="0">
                <a:effectLst/>
                <a:latin typeface="source-serif-pro"/>
              </a:rPr>
              <a:t>. </a:t>
            </a:r>
            <a:br>
              <a:rPr lang="en-US" b="0" i="0" dirty="0">
                <a:effectLst/>
                <a:latin typeface="source-serif-pro"/>
              </a:rPr>
            </a:br>
            <a:r>
              <a:rPr lang="en-US" b="0" i="0" dirty="0">
                <a:effectLst/>
                <a:latin typeface="source-serif-pro"/>
              </a:rPr>
              <a:t>The sample deploy script is already there for you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npx hardhat run --network localhost scripts/sample-script.js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3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3AC1-BC1D-5E3E-062C-94592A7C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55374"/>
            <a:ext cx="8946541" cy="5493025"/>
          </a:xfrm>
        </p:spPr>
        <p:txBody>
          <a:bodyPr/>
          <a:lstStyle/>
          <a:p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Step 5) </a:t>
            </a:r>
            <a:r>
              <a:rPr lang="en-US" b="0" i="0" dirty="0">
                <a:effectLst/>
                <a:latin typeface="source-serif-pro"/>
              </a:rPr>
              <a:t>The main step —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Connect with your smart contract </a:t>
            </a:r>
            <a:r>
              <a:rPr lang="en-US" b="0" i="0" dirty="0">
                <a:effectLst/>
                <a:latin typeface="source-serif-pro"/>
              </a:rPr>
              <a:t>and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listen to events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source-serif-pro"/>
            </a:endParaRP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CE9B1-808F-2575-2E0B-AFE6C73E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90" y="1241701"/>
            <a:ext cx="7162975" cy="56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BDBC9-77DB-839A-7CEB-A4B3B6389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83" y="0"/>
            <a:ext cx="9263851" cy="6858000"/>
          </a:xfrm>
        </p:spPr>
      </p:pic>
    </p:spTree>
    <p:extLst>
      <p:ext uri="{BB962C8B-B14F-4D97-AF65-F5344CB8AC3E}">
        <p14:creationId xmlns:p14="http://schemas.microsoft.com/office/powerpoint/2010/main" val="4051947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4D79-91C6-067D-6256-B2E54380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>
            <a:normAutofit/>
          </a:bodyPr>
          <a:lstStyle/>
          <a:p>
            <a:r>
              <a:rPr lang="en-US" b="1" dirty="0"/>
              <a:t>Create a new file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event.js </a:t>
            </a:r>
            <a:r>
              <a:rPr lang="en-US" b="1" dirty="0"/>
              <a:t>in scripts folder as shown above.</a:t>
            </a:r>
          </a:p>
          <a:p>
            <a:r>
              <a:rPr lang="en-US" b="1" dirty="0"/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ABI</a:t>
            </a:r>
            <a:r>
              <a:rPr lang="en-US" b="1" dirty="0"/>
              <a:t> is so much more readable and easy to understand than the provided standard.</a:t>
            </a:r>
          </a:p>
          <a:p>
            <a:r>
              <a:rPr lang="en-US" b="1" dirty="0"/>
              <a:t>Create a tool for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converting contract code </a:t>
            </a:r>
            <a:r>
              <a:rPr lang="en-US" b="1" dirty="0"/>
              <a:t>to the above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ABI format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/>
              <a:t>Make sure to add your contract address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contractAddress = "your contract address";</a:t>
            </a:r>
          </a:p>
        </p:txBody>
      </p:sp>
    </p:spTree>
    <p:extLst>
      <p:ext uri="{BB962C8B-B14F-4D97-AF65-F5344CB8AC3E}">
        <p14:creationId xmlns:p14="http://schemas.microsoft.com/office/powerpoint/2010/main" val="113426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2FD5-FE65-5134-7E9A-45C64DB5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8946541" cy="4989442"/>
          </a:xfrm>
        </p:spPr>
        <p:txBody>
          <a:bodyPr/>
          <a:lstStyle/>
          <a:p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Step 6) </a:t>
            </a:r>
            <a:r>
              <a:rPr lang="en-US" b="1" i="0" dirty="0">
                <a:effectLst/>
                <a:latin typeface="source-serif-pro"/>
              </a:rPr>
              <a:t>Run the script</a:t>
            </a:r>
            <a:endParaRPr lang="en-US" b="1" dirty="0">
              <a:latin typeface="source-serif-pro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npx hardhat run --network localhost scripts/event.js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0" i="0" dirty="0">
              <a:effectLst/>
              <a:latin typeface="source-serif-pro"/>
            </a:endParaRPr>
          </a:p>
          <a:p>
            <a:r>
              <a:rPr lang="en-US" b="1" i="0" dirty="0">
                <a:effectLst/>
                <a:latin typeface="source-serif-pro"/>
              </a:rPr>
              <a:t>Finally!</a:t>
            </a:r>
          </a:p>
          <a:p>
            <a:endParaRPr lang="en-US" b="1" dirty="0">
              <a:latin typeface="source-serif-pro"/>
            </a:endParaRPr>
          </a:p>
          <a:p>
            <a:endParaRPr lang="en-US" b="1" i="0" dirty="0">
              <a:effectLst/>
              <a:latin typeface="source-serif-pro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Menlo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BAD74-E2DF-EC03-B95E-854BDF7E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566905"/>
            <a:ext cx="10271226" cy="11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3710-686C-5191-B8A9-9C37483F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sohne"/>
              </a:rPr>
              <a:t>A</a:t>
            </a:r>
            <a:r>
              <a:rPr lang="en-US" b="1" i="0" dirty="0">
                <a:solidFill>
                  <a:schemeClr val="tx1"/>
                </a:solidFill>
                <a:effectLst/>
                <a:latin typeface="sohne"/>
              </a:rPr>
              <a:t>dding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hne"/>
              </a:rPr>
              <a:t>Filter to our event</a:t>
            </a:r>
            <a:br>
              <a:rPr lang="en-US" b="1" i="0" dirty="0">
                <a:solidFill>
                  <a:schemeClr val="tx1"/>
                </a:solidFill>
                <a:effectLst/>
                <a:latin typeface="sohne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BAC3-04A5-202F-1101-1DE8B0D0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Filter the parameter we have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the indexed keyword before the argument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C7869-C568-0D0E-D77D-F40147C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4" y="3205162"/>
            <a:ext cx="9051234" cy="6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3064-1ECA-4B72-D2E5-19292908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Console</a:t>
            </a:r>
            <a:r>
              <a:rPr lang="en-US" sz="2400" b="1" i="0" dirty="0">
                <a:effectLst/>
                <a:latin typeface="-apple-system"/>
              </a:rPr>
              <a:t>: Node console, Truffle console, Hardhat console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Front-end framework</a:t>
            </a:r>
            <a:r>
              <a:rPr lang="en-US" sz="2400" b="1" i="0" dirty="0">
                <a:effectLst/>
                <a:latin typeface="-apple-system"/>
              </a:rPr>
              <a:t>: React / Next.js / Web3-React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Blockchain Providers</a:t>
            </a:r>
            <a:r>
              <a:rPr lang="en-US" sz="2400" b="1" i="0" dirty="0">
                <a:effectLst/>
                <a:latin typeface="-apple-system"/>
              </a:rPr>
              <a:t>: Infura, Alchemy, Metamask Provider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Wallet</a:t>
            </a:r>
            <a:r>
              <a:rPr lang="en-US" sz="2400" b="1" i="0" dirty="0">
                <a:effectLst/>
                <a:latin typeface="-apple-system"/>
              </a:rPr>
              <a:t>: MetaMask(Browser Extension </a:t>
            </a:r>
            <a:r>
              <a:rPr lang="en-US" sz="2400" b="1" dirty="0">
                <a:latin typeface="-apple-system"/>
              </a:rPr>
              <a:t>W</a:t>
            </a:r>
            <a:r>
              <a:rPr lang="en-US" sz="2400" b="1" i="0" dirty="0">
                <a:effectLst/>
                <a:latin typeface="-apple-system"/>
              </a:rPr>
              <a:t>allet)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EE6A3F-C52C-E346-EF42-7C8510ED9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829817"/>
            <a:ext cx="91532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To play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with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var(--ff-monospace)"/>
              </a:rPr>
              <a:t>Ethers.js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 there are </a:t>
            </a:r>
            <a:r>
              <a:rPr lang="en-US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/>
              </a:rPr>
              <a:t>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ools Needed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65F9-95D2-700D-426E-F7FAA0E5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urce-serif-pro"/>
              </a:rPr>
              <a:t>Deploy the contract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5EBC-72E2-544D-16AF-0CB1FBC3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enlo"/>
              </a:rPr>
              <a:t>npx hardhat run --network localhost scripts/sample-script.js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en-US" dirty="0">
                <a:latin typeface="Menlo"/>
              </a:rPr>
              <a:t>I</a:t>
            </a:r>
            <a:r>
              <a:rPr lang="en-US" b="0" i="0" dirty="0">
                <a:effectLst/>
                <a:latin typeface="Menlo"/>
              </a:rPr>
              <a:t>n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enlo"/>
              </a:rPr>
              <a:t>event.js </a:t>
            </a:r>
            <a:r>
              <a:rPr lang="en-US" b="0" i="0" dirty="0">
                <a:effectLst/>
                <a:latin typeface="Menlo"/>
              </a:rPr>
              <a:t>make changes to the ABI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BD466-F072-D003-8ACC-09EB61371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32" y="3672716"/>
            <a:ext cx="7714721" cy="14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8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235F-3723-E7CF-057B-D8EBF62F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urce-serif-pro"/>
              </a:rPr>
              <a:t>Add the following lines to the 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370A-0006-3485-9382-F35497BF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effectLst/>
                <a:latin typeface="source-serif-pro"/>
              </a:rPr>
              <a:t>Now you can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filter the event </a:t>
            </a:r>
            <a:r>
              <a:rPr lang="en-US" b="1" i="0" dirty="0">
                <a:effectLst/>
                <a:latin typeface="source-serif-pro"/>
              </a:rPr>
              <a:t>as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per the address</a:t>
            </a:r>
            <a:r>
              <a:rPr lang="en-US" b="1" i="0" dirty="0">
                <a:effectLst/>
                <a:latin typeface="source-serif-pro"/>
              </a:rPr>
              <a:t> of the greeting setter.</a:t>
            </a:r>
          </a:p>
          <a:p>
            <a:pPr marL="0" indent="0">
              <a:buNone/>
            </a:pPr>
            <a:endParaRPr lang="en-US" b="1" i="0" dirty="0">
              <a:effectLst/>
              <a:latin typeface="source-serif-pro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Hope this becomes a quick snippet for event listening.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FFC5A-9D9F-5BFD-CA71-84F63CC7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918"/>
            <a:ext cx="10616806" cy="1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4250-428C-3ED0-55F9-58B3B4E0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-apple-system"/>
                <a:hlinkClick r:id="rId2"/>
              </a:rPr>
              <a:t>Testing with ethers.js &amp; Waffle</a:t>
            </a:r>
            <a:br>
              <a:rPr lang="en-US" b="1" i="0" dirty="0">
                <a:effectLst/>
                <a:latin typeface="-apple-system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5359-FEAC-0832-B8EE-5BDC0FE1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1: </a:t>
            </a:r>
            <a:r>
              <a:rPr lang="en-US" dirty="0"/>
              <a:t>Install Hardhat: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npx hardhat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C1373-42F2-6EE0-8E97-1B339DD61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9" y="2784613"/>
            <a:ext cx="8203096" cy="36100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1AA511-A5DC-04A5-DA33-1A62630AA456}"/>
              </a:ext>
            </a:extLst>
          </p:cNvPr>
          <p:cNvCxnSpPr/>
          <p:nvPr/>
        </p:nvCxnSpPr>
        <p:spPr>
          <a:xfrm flipH="1">
            <a:off x="4982818" y="6016487"/>
            <a:ext cx="9541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81588C-631E-7EC2-07E6-BF5EE6842668}"/>
              </a:ext>
            </a:extLst>
          </p:cNvPr>
          <p:cNvSpPr txBox="1"/>
          <p:nvPr/>
        </p:nvSpPr>
        <p:spPr>
          <a:xfrm>
            <a:off x="5844209" y="577463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 //Create an empty hardhat.config.js</a:t>
            </a:r>
          </a:p>
        </p:txBody>
      </p:sp>
    </p:spTree>
    <p:extLst>
      <p:ext uri="{BB962C8B-B14F-4D97-AF65-F5344CB8AC3E}">
        <p14:creationId xmlns:p14="http://schemas.microsoft.com/office/powerpoint/2010/main" val="1965727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D438-9800-BFEF-0B45-7DCD982B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09600"/>
            <a:ext cx="8946541" cy="563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2: 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3: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Then open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hardhat.config.js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file and require the plugin: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3A08-89D1-696F-7978-E4569BDD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519442"/>
            <a:ext cx="10616668" cy="640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B76C5-1196-1F44-B7B3-1B5F0763F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85" y="4228478"/>
            <a:ext cx="10616668" cy="21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1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56E7-351B-050E-61CE-21B6420C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7001-A966-9AB4-9328-E956E0BC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10"/>
            <a:ext cx="8946541" cy="49761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add a simple contract. Create a contracts directory and then add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contracts/Greeter.sol </a:t>
            </a:r>
            <a:r>
              <a:rPr lang="en-US" dirty="0"/>
              <a:t>file with this code: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009F8-009A-1658-915A-D1F3D755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2001079"/>
            <a:ext cx="8812695" cy="48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9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E0D1-EFA4-207B-49B5-2224A0EA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Then create a test folder and add 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test/test.js </a:t>
            </a:r>
            <a:r>
              <a:rPr lang="en-US" sz="2800" b="1" dirty="0"/>
              <a:t>file: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0AE04-A035-DA30-4EAF-5F8DE4CDE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7"/>
            <a:ext cx="12192000" cy="5548761"/>
          </a:xfrm>
        </p:spPr>
      </p:pic>
    </p:spTree>
    <p:extLst>
      <p:ext uri="{BB962C8B-B14F-4D97-AF65-F5344CB8AC3E}">
        <p14:creationId xmlns:p14="http://schemas.microsoft.com/office/powerpoint/2010/main" val="1334827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B88B-862B-6077-5E34-C995412C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your terminal, </a:t>
            </a:r>
            <a:r>
              <a:rPr lang="en-US" sz="2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run npx hardhat test</a:t>
            </a:r>
            <a:r>
              <a:rPr lang="en-US" sz="2400" dirty="0">
                <a:solidFill>
                  <a:schemeClr val="tx1"/>
                </a:solidFill>
              </a:rPr>
              <a:t>. You should see the following 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2005D-D778-7635-CD01-754CB7844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7" y="2093843"/>
            <a:ext cx="10910126" cy="3207027"/>
          </a:xfrm>
        </p:spPr>
      </p:pic>
    </p:spTree>
    <p:extLst>
      <p:ext uri="{BB962C8B-B14F-4D97-AF65-F5344CB8AC3E}">
        <p14:creationId xmlns:p14="http://schemas.microsoft.com/office/powerpoint/2010/main" val="2880397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E3B9-0069-BF82-E741-1B3BAC5A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For Checking Account Balance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account.js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E424C-E749-530C-41CD-A3AF7B058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084"/>
            <a:ext cx="12192000" cy="515091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F110A6-AB8E-868C-E921-A7B3A99357B0}"/>
              </a:ext>
            </a:extLst>
          </p:cNvPr>
          <p:cNvCxnSpPr/>
          <p:nvPr/>
        </p:nvCxnSpPr>
        <p:spPr>
          <a:xfrm>
            <a:off x="10376452" y="3154018"/>
            <a:ext cx="1630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3E68BA-3884-CD01-E2FD-A25F33465E4A}"/>
              </a:ext>
            </a:extLst>
          </p:cNvPr>
          <p:cNvCxnSpPr/>
          <p:nvPr/>
        </p:nvCxnSpPr>
        <p:spPr>
          <a:xfrm flipH="1">
            <a:off x="2968487" y="2663687"/>
            <a:ext cx="9939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D744D6-D1F7-54F3-C7FD-39A574DB20C6}"/>
              </a:ext>
            </a:extLst>
          </p:cNvPr>
          <p:cNvSpPr txBox="1"/>
          <p:nvPr/>
        </p:nvSpPr>
        <p:spPr>
          <a:xfrm>
            <a:off x="4147930" y="249140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//Infura 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BF67D-D870-0C7A-EDB2-2010BE3E6D54}"/>
              </a:ext>
            </a:extLst>
          </p:cNvPr>
          <p:cNvCxnSpPr/>
          <p:nvPr/>
        </p:nvCxnSpPr>
        <p:spPr>
          <a:xfrm>
            <a:off x="3485322" y="3154018"/>
            <a:ext cx="32865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91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1BB7-F665-F3AE-C80B-0C1B1121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54" y="0"/>
            <a:ext cx="9404723" cy="530087"/>
          </a:xfrm>
        </p:spPr>
        <p:txBody>
          <a:bodyPr/>
          <a:lstStyle/>
          <a:p>
            <a:r>
              <a:rPr lang="en-US" sz="2800" b="1" dirty="0"/>
              <a:t>For Reading Smart Contract </a:t>
            </a: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read_smart_contract.js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23470-AC92-B167-1754-1312E853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087"/>
            <a:ext cx="12191999" cy="6327913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A725F28-E745-487A-6526-724FF9F81F37}"/>
              </a:ext>
            </a:extLst>
          </p:cNvPr>
          <p:cNvSpPr/>
          <p:nvPr/>
        </p:nvSpPr>
        <p:spPr>
          <a:xfrm>
            <a:off x="8733183" y="1603513"/>
            <a:ext cx="755374" cy="88789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AAD6F-923C-522C-DE37-854E84266C8B}"/>
              </a:ext>
            </a:extLst>
          </p:cNvPr>
          <p:cNvSpPr txBox="1"/>
          <p:nvPr/>
        </p:nvSpPr>
        <p:spPr>
          <a:xfrm>
            <a:off x="9488557" y="18627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//abi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E63CD-91BA-DEC9-A1A7-D29433E993F6}"/>
              </a:ext>
            </a:extLst>
          </p:cNvPr>
          <p:cNvCxnSpPr/>
          <p:nvPr/>
        </p:nvCxnSpPr>
        <p:spPr>
          <a:xfrm flipH="1">
            <a:off x="10011077" y="2796209"/>
            <a:ext cx="15745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D7F0A-937F-CB9D-DADA-C50E2A572074}"/>
              </a:ext>
            </a:extLst>
          </p:cNvPr>
          <p:cNvCxnSpPr/>
          <p:nvPr/>
        </p:nvCxnSpPr>
        <p:spPr>
          <a:xfrm>
            <a:off x="5208104" y="3180522"/>
            <a:ext cx="3896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65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C346-C6A3-94D3-17AF-0ABCB80F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0" y="0"/>
            <a:ext cx="9404723" cy="140053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For Sending Balance </a:t>
            </a: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send_signed_sranscation.js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7DB94-5F67-C406-A7F3-D7634C37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52"/>
            <a:ext cx="12176397" cy="623514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3455B7-FD37-376C-AB3B-FE746A8FBD3A}"/>
              </a:ext>
            </a:extLst>
          </p:cNvPr>
          <p:cNvCxnSpPr/>
          <p:nvPr/>
        </p:nvCxnSpPr>
        <p:spPr>
          <a:xfrm flipH="1">
            <a:off x="8057322" y="316727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6DCA14-26B5-AE20-6A26-DFDE967F630D}"/>
              </a:ext>
            </a:extLst>
          </p:cNvPr>
          <p:cNvSpPr txBox="1"/>
          <p:nvPr/>
        </p:nvSpPr>
        <p:spPr>
          <a:xfrm>
            <a:off x="8971722" y="298260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//Private Account Key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20CBC8-6C35-5DA9-E804-3BDD099771E4}"/>
              </a:ext>
            </a:extLst>
          </p:cNvPr>
          <p:cNvCxnSpPr/>
          <p:nvPr/>
        </p:nvCxnSpPr>
        <p:spPr>
          <a:xfrm>
            <a:off x="5062330" y="3617843"/>
            <a:ext cx="3326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2A6A-431B-E446-F47C-52D7BC12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The 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relationship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between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 Ethers.js</a:t>
            </a:r>
            <a:r>
              <a:rPr lang="en-US" sz="32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and 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Blockchain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F60A-D1C0-D687-7482-E4B40EBD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17961"/>
            <a:ext cx="8946541" cy="419548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-apple-system"/>
              </a:rPr>
              <a:t>Ethers.js JavaScript API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-apple-system"/>
              </a:rPr>
              <a:t>Provider + RPC Endpoint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-apple-system"/>
              </a:rPr>
              <a:t>Blockchain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</a:b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Provider</a:t>
            </a:r>
            <a:r>
              <a:rPr lang="en-US" sz="2400" b="1" i="0" dirty="0">
                <a:effectLst/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A Provider is an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abstraction of a connection </a:t>
            </a:r>
            <a:r>
              <a:rPr lang="en-US" b="0" i="0" dirty="0">
                <a:effectLst/>
                <a:latin typeface="-apple-system"/>
              </a:rPr>
              <a:t>to the Ethereum network, providing a concise,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consistent interface </a:t>
            </a:r>
            <a:r>
              <a:rPr lang="en-US" b="0" i="0" dirty="0">
                <a:effectLst/>
                <a:latin typeface="-apple-system"/>
              </a:rPr>
              <a:t>to standard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Ethereum node </a:t>
            </a:r>
            <a:r>
              <a:rPr lang="en-US" b="0" i="0" dirty="0">
                <a:effectLst/>
                <a:latin typeface="-apple-system"/>
              </a:rPr>
              <a:t>functionality.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293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AB30D-3507-E260-A990-7F045BF78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8" y="1736035"/>
            <a:ext cx="10630172" cy="3419372"/>
          </a:xfrm>
        </p:spPr>
      </p:pic>
    </p:spTree>
    <p:extLst>
      <p:ext uri="{BB962C8B-B14F-4D97-AF65-F5344CB8AC3E}">
        <p14:creationId xmlns:p14="http://schemas.microsoft.com/office/powerpoint/2010/main" val="146913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80DA-F8BA-BB28-8641-559FED9B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1" y="121413"/>
            <a:ext cx="9404723" cy="140053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WriteContract.js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CAFD7-C893-A852-60C7-BC83000FF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661"/>
            <a:ext cx="12192000" cy="587733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597C73-CF72-611A-E82F-5D9581803561}"/>
              </a:ext>
            </a:extLst>
          </p:cNvPr>
          <p:cNvCxnSpPr/>
          <p:nvPr/>
        </p:nvCxnSpPr>
        <p:spPr>
          <a:xfrm>
            <a:off x="2849217" y="6069496"/>
            <a:ext cx="53406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B7F30F-F5E4-2FCB-1751-C7597928EFA2}"/>
              </a:ext>
            </a:extLst>
          </p:cNvPr>
          <p:cNvCxnSpPr/>
          <p:nvPr/>
        </p:nvCxnSpPr>
        <p:spPr>
          <a:xfrm>
            <a:off x="2637183" y="4134678"/>
            <a:ext cx="4240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26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E43E-9B4E-D88C-EA88-00EB16C80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8191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689C-6291-8A5B-FD38-4A949FB7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4" y="754205"/>
            <a:ext cx="8946541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Finished</a:t>
            </a:r>
            <a:b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Thankyou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2117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FDD8-2474-9DB9-4B10-2705A210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-apple-system"/>
              </a:rPr>
              <a:t>Get Ethers.js Instance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1" dirty="0">
                <a:latin typeface="-apple-system"/>
              </a:rPr>
              <a:t>C</a:t>
            </a:r>
            <a:r>
              <a:rPr lang="en-US" sz="2400" b="1" i="0" dirty="0">
                <a:effectLst/>
                <a:latin typeface="-apple-system"/>
              </a:rPr>
              <a:t>onnect to Provider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-apple-system"/>
              </a:rPr>
              <a:t>Play with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7DBC1-7C19-4BDE-93DB-677F0BAEF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675930"/>
            <a:ext cx="91833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To play with ethereum blockchain with the help of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var(--ff-monospace)"/>
              </a:rPr>
              <a:t>Ethers.js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9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535F-62F2-2C32-BA97-596DD25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31DE-B09A-C544-1EDA-62F50891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209801"/>
            <a:ext cx="8946541" cy="4195481"/>
          </a:xfrm>
        </p:spPr>
        <p:txBody>
          <a:bodyPr/>
          <a:lstStyle/>
          <a:p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beginner’s guide</a:t>
            </a:r>
            <a:r>
              <a:rPr lang="en-US" b="1" i="0" dirty="0">
                <a:solidFill>
                  <a:srgbClr val="58C1BA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4 ways to play with `Ethers.js`</a:t>
            </a:r>
            <a:endParaRPr lang="en-US" b="1" i="0" dirty="0">
              <a:solidFill>
                <a:srgbClr val="171717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Blockchain with `Ethers.js`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b="1" i="0" dirty="0">
                <a:solidFill>
                  <a:srgbClr val="58C1B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Tasks of Basics and Transfer</a:t>
            </a:r>
            <a:endParaRPr lang="en-US" b="1" i="0" dirty="0">
              <a:solidFill>
                <a:srgbClr val="171717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Blockchain with `Ethers.js`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b="1" i="0" dirty="0">
                <a:solidFill>
                  <a:srgbClr val="58C1BA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Tasks of wallet</a:t>
            </a:r>
            <a:endParaRPr lang="en-US" b="1" i="0" dirty="0">
              <a:solidFill>
                <a:srgbClr val="171717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Blockchain with `ethers.js`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b="1" i="0" dirty="0">
                <a:solidFill>
                  <a:srgbClr val="58C1BA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Tasks of interacting with smart contract</a:t>
            </a:r>
            <a:endParaRPr lang="en-US" b="1" i="0" dirty="0">
              <a:solidFill>
                <a:srgbClr val="171717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Blockchain with `Ethers.js`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b="1" i="0" dirty="0">
                <a:solidFill>
                  <a:srgbClr val="58C1BA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Tasks of Smart Contract Events</a:t>
            </a:r>
            <a:endParaRPr lang="en-US" b="1" i="0" dirty="0">
              <a:solidFill>
                <a:srgbClr val="171717"/>
              </a:solidFill>
              <a:effectLst/>
              <a:latin typeface="-apple-system"/>
            </a:endParaRPr>
          </a:p>
          <a:p>
            <a:endParaRPr lang="en-US" b="1" i="0" dirty="0">
              <a:solidFill>
                <a:srgbClr val="171717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9AB-68DF-E353-7C17-FDC0042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0" dirty="0">
                <a:effectLst/>
                <a:latin typeface="-apple-system"/>
              </a:rPr>
              <a:t>Hardhat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BA5B-2739-E79D-1A74-AC32F229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Hardhat </a:t>
            </a:r>
            <a:r>
              <a:rPr lang="en-US" b="1" dirty="0"/>
              <a:t>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development environment</a:t>
            </a:r>
            <a:r>
              <a:rPr lang="en-US" b="1" dirty="0"/>
              <a:t> for Ethereum Blockchain. </a:t>
            </a:r>
          </a:p>
          <a:p>
            <a:r>
              <a:rPr lang="en-US" b="1" dirty="0"/>
              <a:t>Components for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editing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compiling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debugging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deploying</a:t>
            </a:r>
            <a:r>
              <a:rPr lang="en-US" b="1" dirty="0"/>
              <a:t> your smart contracts.</a:t>
            </a:r>
          </a:p>
          <a:p>
            <a:r>
              <a:rPr lang="en-US" b="1" dirty="0"/>
              <a:t>It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helps coders </a:t>
            </a:r>
            <a:r>
              <a:rPr lang="en-US" b="1" dirty="0"/>
              <a:t>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developers</a:t>
            </a:r>
            <a:r>
              <a:rPr lang="en-US" b="1" dirty="0"/>
              <a:t>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 many </a:t>
            </a:r>
            <a:r>
              <a:rPr lang="en-US" b="1" dirty="0"/>
              <a:t>of the tasks that are inherent to developing dApps and smart contracts.</a:t>
            </a:r>
          </a:p>
          <a:p>
            <a:r>
              <a:rPr lang="en-US" b="1" dirty="0"/>
              <a:t>Along with providing developers with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 tools </a:t>
            </a:r>
            <a:r>
              <a:rPr lang="en-US" b="1" dirty="0"/>
              <a:t>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 this process</a:t>
            </a:r>
            <a:r>
              <a:rPr lang="en-US" b="1" dirty="0"/>
              <a:t>, Hardhat also helps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automate some of these steps </a:t>
            </a:r>
            <a:r>
              <a:rPr lang="en-US" b="1" dirty="0"/>
              <a:t>and provides developers with new, helpful functions.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39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6FFA-57AA-2DB5-F2AE-A5B00FEC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Hardhat comes with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pre-built local Ethereum network </a:t>
            </a:r>
            <a:r>
              <a:rPr lang="en-US" dirty="0"/>
              <a:t>designed with development at its core.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 focuses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Solidity debugging </a:t>
            </a:r>
            <a:r>
              <a:rPr lang="en-US" dirty="0"/>
              <a:t>and </a:t>
            </a:r>
            <a:r>
              <a:rPr lang="en-US" b="1" dirty="0"/>
              <a:t>features stack traces</a:t>
            </a:r>
            <a:r>
              <a:rPr lang="en-US" dirty="0"/>
              <a:t>, </a:t>
            </a:r>
            <a:r>
              <a:rPr lang="en-US" b="1" dirty="0"/>
              <a:t>messages</a:t>
            </a:r>
            <a:r>
              <a:rPr lang="en-US" dirty="0"/>
              <a:t> when </a:t>
            </a:r>
            <a:r>
              <a:rPr lang="en-US" b="1" dirty="0"/>
              <a:t>transactions </a:t>
            </a:r>
            <a:r>
              <a:rPr lang="en-US" dirty="0"/>
              <a:t>of the dApps fail, etc. </a:t>
            </a:r>
          </a:p>
          <a:p>
            <a:r>
              <a:rPr lang="en-US" dirty="0"/>
              <a:t>The environment is characterized by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plugins</a:t>
            </a:r>
            <a:r>
              <a:rPr lang="en-US" dirty="0"/>
              <a:t> which a lot of the functionality originates from. </a:t>
            </a:r>
          </a:p>
          <a:p>
            <a:r>
              <a:rPr lang="en-US" dirty="0"/>
              <a:t>This means that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developers can choose </a:t>
            </a:r>
            <a:r>
              <a:rPr lang="en-US" dirty="0"/>
              <a:t>exactly which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plugins</a:t>
            </a:r>
            <a:r>
              <a:rPr lang="en-US" dirty="0"/>
              <a:t> they would like to include in their development process. </a:t>
            </a:r>
          </a:p>
          <a:p>
            <a:r>
              <a:rPr lang="en-US" dirty="0"/>
              <a:t>However, it comes with built-in defaults, but they can all be overridden. </a:t>
            </a:r>
          </a:p>
        </p:txBody>
      </p:sp>
    </p:spTree>
    <p:extLst>
      <p:ext uri="{BB962C8B-B14F-4D97-AF65-F5344CB8AC3E}">
        <p14:creationId xmlns:p14="http://schemas.microsoft.com/office/powerpoint/2010/main" val="349791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9456-445D-A462-2184-50529A53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Golos"/>
              </a:rPr>
              <a:t>Hardhat Runner</a:t>
            </a:r>
            <a:br>
              <a:rPr lang="en-US" b="1" i="0" dirty="0">
                <a:effectLst/>
                <a:latin typeface="Golo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7A54-CA5C-4088-E18A-D39FE216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8946541" cy="539363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Golos"/>
              </a:rPr>
              <a:t>Hardhat Runner is the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command-line interface (CLI) </a:t>
            </a:r>
            <a:r>
              <a:rPr lang="en-US" b="1" i="0" dirty="0">
                <a:effectLst/>
                <a:latin typeface="Golos"/>
              </a:rPr>
              <a:t>command used to interact with Hardhat. </a:t>
            </a:r>
          </a:p>
          <a:p>
            <a:r>
              <a:rPr lang="en-US" b="1" i="0" dirty="0">
                <a:effectLst/>
                <a:latin typeface="Golos"/>
              </a:rPr>
              <a:t>This is a task runner, and that provides the users with many different options and alternatives. </a:t>
            </a:r>
          </a:p>
          <a:p>
            <a:r>
              <a:rPr lang="en-US" b="1" i="0" dirty="0">
                <a:effectLst/>
                <a:latin typeface="Golos"/>
              </a:rPr>
              <a:t>The design of the task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runner revolves around plugins </a:t>
            </a:r>
            <a:r>
              <a:rPr lang="en-US" b="1" i="0" dirty="0">
                <a:effectLst/>
                <a:latin typeface="Golos"/>
              </a:rPr>
              <a:t>and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tasks</a:t>
            </a:r>
            <a:r>
              <a:rPr lang="en-US" b="1" i="0" dirty="0">
                <a:effectLst/>
                <a:latin typeface="Golos"/>
              </a:rPr>
              <a:t>. </a:t>
            </a:r>
          </a:p>
          <a:p>
            <a:r>
              <a:rPr lang="en-US" b="1" i="0" dirty="0">
                <a:effectLst/>
                <a:latin typeface="Golos"/>
              </a:rPr>
              <a:t>This further means that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every time a developer runs Hardhat from the CLI</a:t>
            </a:r>
            <a:r>
              <a:rPr lang="en-US" b="1" i="0" dirty="0">
                <a:effectLst/>
                <a:latin typeface="Golos"/>
              </a:rPr>
              <a:t>, they run a task. An example here would be: </a:t>
            </a:r>
          </a:p>
          <a:p>
            <a:endParaRPr lang="en-US" b="1" i="0" dirty="0">
              <a:effectLst/>
              <a:latin typeface="Golos"/>
            </a:endParaRPr>
          </a:p>
          <a:p>
            <a:endParaRPr lang="en-US" b="1" i="0" dirty="0">
              <a:effectLst/>
              <a:latin typeface="Golos"/>
            </a:endParaRPr>
          </a:p>
          <a:p>
            <a:r>
              <a:rPr lang="en-US" b="1" i="0" dirty="0">
                <a:effectLst/>
                <a:latin typeface="Golos"/>
              </a:rPr>
              <a:t>Running this command would start the built-in compile task. </a:t>
            </a:r>
          </a:p>
          <a:p>
            <a:r>
              <a:rPr lang="en-US" b="1" i="0" dirty="0">
                <a:effectLst/>
                <a:latin typeface="Golos"/>
              </a:rPr>
              <a:t> It is also possible for Hardhat users to override tasks that already exist, meaning that the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workflows are extendable </a:t>
            </a:r>
            <a:r>
              <a:rPr lang="en-US" b="1" i="0" dirty="0">
                <a:effectLst/>
                <a:latin typeface="Golos"/>
              </a:rPr>
              <a:t>and </a:t>
            </a:r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olos"/>
              </a:rPr>
              <a:t>customizable</a:t>
            </a:r>
            <a:r>
              <a:rPr lang="en-US" b="1" i="0" dirty="0">
                <a:effectLst/>
                <a:latin typeface="Golos"/>
              </a:rPr>
              <a:t>. 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D3D5A-1E2C-CA68-5035-05FE37F3F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7" y="4034259"/>
            <a:ext cx="6254924" cy="5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3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1775</TotalTime>
  <Words>1379</Words>
  <Application>Microsoft Office PowerPoint</Application>
  <PresentationFormat>Widescreen</PresentationFormat>
  <Paragraphs>181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-apple-system</vt:lpstr>
      <vt:lpstr>Arial</vt:lpstr>
      <vt:lpstr>Century Gothic</vt:lpstr>
      <vt:lpstr>Courier New</vt:lpstr>
      <vt:lpstr>Golos</vt:lpstr>
      <vt:lpstr>LatoLight</vt:lpstr>
      <vt:lpstr>Menlo</vt:lpstr>
      <vt:lpstr>sohne</vt:lpstr>
      <vt:lpstr>source-serif-pro</vt:lpstr>
      <vt:lpstr>var(--ff-monospace)</vt:lpstr>
      <vt:lpstr>Wingdings</vt:lpstr>
      <vt:lpstr>Wingdings 3</vt:lpstr>
      <vt:lpstr>Ion</vt:lpstr>
      <vt:lpstr>Interacting with Smart Contract using Hardhat</vt:lpstr>
      <vt:lpstr>Introduction to Ether.js  (Ethereum JavaScript API)</vt:lpstr>
      <vt:lpstr>To play with Ethers.js, there are Tools Needed </vt:lpstr>
      <vt:lpstr>The relationship between Ethers.js and Blockchain</vt:lpstr>
      <vt:lpstr>To play with ethereum blockchain with the help of Ethers.js  </vt:lpstr>
      <vt:lpstr>References:</vt:lpstr>
      <vt:lpstr>Hardhat </vt:lpstr>
      <vt:lpstr>PowerPoint Presentation</vt:lpstr>
      <vt:lpstr>Hardhat Runner </vt:lpstr>
      <vt:lpstr>Hardhat Network </vt:lpstr>
      <vt:lpstr>Automatic Error Messages </vt:lpstr>
      <vt:lpstr>PowerPoint Presentation</vt:lpstr>
      <vt:lpstr>How to Install Hardhat </vt:lpstr>
      <vt:lpstr>PowerPoint Presentation</vt:lpstr>
      <vt:lpstr>PowerPoint Presentation</vt:lpstr>
      <vt:lpstr>PowerPoint Presentation</vt:lpstr>
      <vt:lpstr>PowerPoint Presentation</vt:lpstr>
      <vt:lpstr>Update hardhat.config.js</vt:lpstr>
      <vt:lpstr>PowerPoint Presentation</vt:lpstr>
      <vt:lpstr>PowerPoint Presentation</vt:lpstr>
      <vt:lpstr>Listening to Events in Hardhat using Ethers.js </vt:lpstr>
      <vt:lpstr>Step 1) Create a Hardhat Sample project with the following command</vt:lpstr>
      <vt:lpstr>Step 2) Add an event to the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Filter to our event </vt:lpstr>
      <vt:lpstr>Deploy the contract</vt:lpstr>
      <vt:lpstr>Add the following lines to the end</vt:lpstr>
      <vt:lpstr>Testing with ethers.js &amp; Waffle </vt:lpstr>
      <vt:lpstr>PowerPoint Presentation</vt:lpstr>
      <vt:lpstr>Testing</vt:lpstr>
      <vt:lpstr>Then create a test folder and add a test/test.js file:</vt:lpstr>
      <vt:lpstr>In your terminal, run npx hardhat test. You should see the following output:</vt:lpstr>
      <vt:lpstr>For Checking Account Balance account.js</vt:lpstr>
      <vt:lpstr>For Reading Smart Contract read_smart_contract.js</vt:lpstr>
      <vt:lpstr>For Sending Balance send_signed_sranscation.js</vt:lpstr>
      <vt:lpstr>PowerPoint Presentation</vt:lpstr>
      <vt:lpstr>WriteContract.js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with Smart Contract using Hardhat</dc:title>
  <dc:creator>Arslan Javed</dc:creator>
  <cp:lastModifiedBy>Arslan Javed</cp:lastModifiedBy>
  <cp:revision>95</cp:revision>
  <dcterms:created xsi:type="dcterms:W3CDTF">2022-09-12T09:32:14Z</dcterms:created>
  <dcterms:modified xsi:type="dcterms:W3CDTF">2022-09-20T03:08:51Z</dcterms:modified>
</cp:coreProperties>
</file>