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8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 snapToObjects="1" showGuides="1">
      <p:cViewPr varScale="1">
        <p:scale>
          <a:sx n="110" d="100"/>
          <a:sy n="110" d="100"/>
        </p:scale>
        <p:origin x="1680" y="184"/>
      </p:cViewPr>
      <p:guideLst>
        <p:guide orient="horz" pos="20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8761D"/>
                </a:solidFill>
              </a:defRPr>
            </a:pPr>
            <a:r>
              <a:rPr dirty="0"/>
              <a:t>免私钥轻松访问</a:t>
            </a:r>
            <a:r>
              <a:rPr lang="en-US" altLang="zh-CN" dirty="0"/>
              <a:t>WEB3</a:t>
            </a:r>
            <a:r>
              <a:rPr dirty="0"/>
              <a:t>世界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95959"/>
                </a:solidFill>
              </a:defRPr>
            </a:pPr>
            <a:r>
              <a:rPr dirty="0" err="1"/>
              <a:t>改善用户体验的创新方案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rPr lang="zh-CN"/>
              <a:t>随意</a:t>
            </a:r>
            <a:r>
              <a:t>修改</a:t>
            </a:r>
            <a:r>
              <a:rPr lang="en-US"/>
              <a:t>PIN</a:t>
            </a:r>
            <a:r>
              <a:t>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步骤: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用户可随时修改</a:t>
            </a:r>
            <a:r>
              <a:rPr lang="en-US"/>
              <a:t>PIN</a:t>
            </a:r>
            <a:r>
              <a:t>码。</a:t>
            </a:r>
          </a:p>
          <a:p>
            <a:pPr algn="l">
              <a:lnSpc>
                <a:spcPct val="15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系统重新生成控制者EOA。</a:t>
            </a:r>
            <a:r>
              <a:rPr lang="zh-CN"/>
              <a:t>将当前用户拥有的</a:t>
            </a:r>
            <a:r>
              <a:rPr lang="en-US" altLang="zh-CN"/>
              <a:t>CA</a:t>
            </a:r>
            <a:r>
              <a:rPr lang="zh-CN" altLang="en-US"/>
              <a:t>的控制权转交给新的</a:t>
            </a:r>
            <a:r>
              <a:rPr lang="en-US" altLang="zh-CN"/>
              <a:t>EOA</a:t>
            </a:r>
            <a:r>
              <a:rPr lang="zh-CN" altLang="en-US"/>
              <a:t>。</a:t>
            </a:r>
            <a:endParaRPr lang="zh-CN" altLang="en-US"/>
          </a:p>
          <a:p>
            <a:pPr algn="l">
              <a:lnSpc>
                <a:spcPct val="15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安全性: 修改过程需要</a:t>
            </a:r>
            <a:r>
              <a:rPr lang="zh-CN"/>
              <a:t>同时验证账户的离线签名与新账户的离线签名</a:t>
            </a:r>
            <a:r>
              <a:t>，确保合法性。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Gas费管理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步骤:</a:t>
            </a:r>
          </a:p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中心服务器支付区块链交易费用。</a:t>
            </a:r>
          </a:p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通过Chainlink预言机计价并向用户收取费用。</a:t>
            </a:r>
          </a:p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优势: 合理计费，保障系统运行。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方案优点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简化用户体验: 免管理私钥，易用性提升。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提高安全性: 本地离线签名和双重认证保护。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灵活性: 用户密码可修改，系统适应性强。</a:t>
            </a:r>
          </a:p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</a:p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结论: 该方案提供了一种免私钥、易用、安全的区块链访问方式，改善了用户体验，增加了安全性，推动区块链技术普及。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呼吁: 欢迎大家一起探讨和应用这一创新方案。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rPr lang="en-US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开放提问: 欢迎大家提问和讨论。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引言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现状描述: 当前区块链用户需要管理复杂的私钥。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问题: 私钥的管理带来用户体验问题。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方案概述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解决方案: 用户通过Google（或其他系统）登录</a:t>
            </a:r>
            <a:r>
              <a:rPr lang="en-US"/>
              <a:t>+</a:t>
            </a:r>
            <a:r>
              <a:rPr lang="zh-CN" altLang="en-US"/>
              <a:t>用户定义的私有</a:t>
            </a:r>
            <a:r>
              <a:rPr lang="en-US" altLang="zh-CN"/>
              <a:t>pin</a:t>
            </a:r>
            <a:r>
              <a:rPr lang="zh-CN" altLang="en-US"/>
              <a:t>码</a:t>
            </a:r>
            <a:r>
              <a:t>，生成控制者EOA，</a:t>
            </a:r>
            <a:r>
              <a:rPr lang="zh-CN"/>
              <a:t>（</a:t>
            </a:r>
            <a:r>
              <a:rPr lang="en-US" altLang="zh-CN">
                <a:sym typeface="+mn-ea"/>
              </a:rPr>
              <a:t>EIP712</a:t>
            </a:r>
            <a:r>
              <a:rPr lang="zh-CN"/>
              <a:t>）</a:t>
            </a:r>
            <a:r>
              <a:t>本地离线签名，</a:t>
            </a:r>
            <a:r>
              <a:rPr lang="zh-CN"/>
              <a:t>代理</a:t>
            </a:r>
            <a:r>
              <a:t>服务器</a:t>
            </a:r>
            <a:r>
              <a:rPr lang="zh-CN"/>
              <a:t>通过离线签名</a:t>
            </a:r>
            <a:r>
              <a:t>操作</a:t>
            </a:r>
            <a:r>
              <a:rPr lang="zh-CN"/>
              <a:t>归属于用户的</a:t>
            </a:r>
            <a:r>
              <a:t>合约账户。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目标: 提供一种免私钥、易用、安全的区块链访问方式。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83410" y="5060950"/>
            <a:ext cx="4774565" cy="563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google Identity + PIN code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5480" y="4153535"/>
            <a:ext cx="4774565" cy="563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Private key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5480" y="3147695"/>
            <a:ext cx="4774565" cy="563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EOA+Signature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5480" y="2171065"/>
            <a:ext cx="4774565" cy="563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Agent contract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830" y="4153535"/>
            <a:ext cx="1448435" cy="522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600">
                <a:solidFill>
                  <a:schemeClr val="tx1"/>
                </a:solidFill>
              </a:rPr>
              <a:t>Web browser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50" y="3147695"/>
            <a:ext cx="1453515" cy="522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600">
                <a:solidFill>
                  <a:schemeClr val="tx1"/>
                </a:solidFill>
              </a:rPr>
              <a:t>Agent Server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320" y="2171065"/>
            <a:ext cx="1464945" cy="522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600">
                <a:solidFill>
                  <a:schemeClr val="tx1"/>
                </a:solidFill>
              </a:rPr>
              <a:t>Blockchain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35480" y="1194435"/>
            <a:ext cx="4774565" cy="535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Contract(assert, owned by user)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255" y="1194435"/>
            <a:ext cx="1464945" cy="522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600">
                <a:solidFill>
                  <a:schemeClr val="tx1"/>
                </a:solidFill>
              </a:rPr>
              <a:t>Blockchain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83410" y="5956935"/>
            <a:ext cx="4774565" cy="563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User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4271010" y="5624830"/>
            <a:ext cx="0" cy="332105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0"/>
          </p:cNvCxnSpPr>
          <p:nvPr/>
        </p:nvCxnSpPr>
        <p:spPr>
          <a:xfrm flipV="1">
            <a:off x="4271010" y="4676140"/>
            <a:ext cx="0" cy="38481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</p:cNvCxnSpPr>
          <p:nvPr/>
        </p:nvCxnSpPr>
        <p:spPr>
          <a:xfrm flipV="1">
            <a:off x="4323080" y="3711575"/>
            <a:ext cx="0" cy="44196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11" idx="2"/>
          </p:cNvCxnSpPr>
          <p:nvPr/>
        </p:nvCxnSpPr>
        <p:spPr>
          <a:xfrm flipV="1">
            <a:off x="4323080" y="2734945"/>
            <a:ext cx="0" cy="41275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0"/>
          </p:cNvCxnSpPr>
          <p:nvPr/>
        </p:nvCxnSpPr>
        <p:spPr>
          <a:xfrm flipV="1">
            <a:off x="4323080" y="1758315"/>
            <a:ext cx="0" cy="41275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22543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rPr lang="zh-CN"/>
              <a:t>账户控制流程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High security off</a:t>
            </a:r>
            <a:r>
              <a:rPr lang="en-US"/>
              <a:t>chain</a:t>
            </a:r>
            <a:r>
              <a:t> signature</a:t>
            </a:r>
          </a:p>
        </p:txBody>
      </p:sp>
      <p:sp>
        <p:nvSpPr>
          <p:cNvPr id="30" name="矩形 29"/>
          <p:cNvSpPr/>
          <p:nvPr/>
        </p:nvSpPr>
        <p:spPr>
          <a:xfrm>
            <a:off x="2476500" y="5633085"/>
            <a:ext cx="244284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Private key</a:t>
            </a:r>
            <a:endParaRPr lang="en-US" altLang="zh-CN" b="1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(browser)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76500" y="3734435"/>
            <a:ext cx="2442845" cy="755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EOA+Signature</a:t>
            </a:r>
            <a:endParaRPr lang="en-US" altLang="zh-CN" b="1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Agent Server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76500" y="1548130"/>
            <a:ext cx="2442845" cy="998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permit</a:t>
            </a:r>
            <a:endParaRPr lang="en-US" altLang="zh-CN" b="1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(smart contract)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0" idx="0"/>
            <a:endCxn id="31" idx="2"/>
          </p:cNvCxnSpPr>
          <p:nvPr/>
        </p:nvCxnSpPr>
        <p:spPr>
          <a:xfrm flipV="1">
            <a:off x="3698240" y="4490085"/>
            <a:ext cx="0" cy="114300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0"/>
            <a:endCxn id="32" idx="2"/>
          </p:cNvCxnSpPr>
          <p:nvPr/>
        </p:nvCxnSpPr>
        <p:spPr>
          <a:xfrm flipV="1">
            <a:off x="3698240" y="2546985"/>
            <a:ext cx="0" cy="118745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38190" y="4130040"/>
            <a:ext cx="2552065" cy="6546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generate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Nonce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(agent server)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0" idx="3"/>
          </p:cNvCxnSpPr>
          <p:nvPr/>
        </p:nvCxnSpPr>
        <p:spPr>
          <a:xfrm flipV="1">
            <a:off x="4919345" y="4784725"/>
            <a:ext cx="2195195" cy="117094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21985" y="53428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apply Nonce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919470" y="2765425"/>
            <a:ext cx="2552065" cy="654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tx1"/>
                </a:solidFill>
              </a:rPr>
              <a:t>Chainlink Service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114540" y="3420110"/>
            <a:ext cx="0" cy="70993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</p:cNvCxnSpPr>
          <p:nvPr/>
        </p:nvCxnSpPr>
        <p:spPr>
          <a:xfrm>
            <a:off x="4919345" y="2047875"/>
            <a:ext cx="2195195" cy="71755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7200" y="57715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sign (with Nonce)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871345" y="473900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send transaction</a:t>
            </a:r>
            <a:endParaRPr lang="en-US" altLang="zh-CN"/>
          </a:p>
          <a:p>
            <a:r>
              <a:rPr lang="en-US" altLang="zh-CN"/>
              <a:t>with signature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2074545" y="31064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 call contract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721985" y="19456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 query Nonce(1)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1393190" y="15773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7. permit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7214235" y="35521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6. query Nonce(2)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用户登录系统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步骤: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用户登录Google（或其他系统）。</a:t>
            </a:r>
          </a:p>
          <a:p>
            <a:pPr algn="l">
              <a:lnSpc>
                <a:spcPct val="15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</a:t>
            </a:r>
            <a:r>
              <a:rPr lang="zh-CN"/>
              <a:t>本地浏览器接收</a:t>
            </a:r>
            <a:r>
              <a:rPr lang="en-US" altLang="zh-CN"/>
              <a:t>google</a:t>
            </a:r>
            <a:r>
              <a:rPr lang="zh-CN" altLang="en-US"/>
              <a:t>账号中的固定信息</a:t>
            </a:r>
            <a:r>
              <a:t>（如用户唯一标识符）。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优势: 利用现有身份验证系统，降低用户门槛。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生成控制者EOA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步骤: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</a:t>
            </a:r>
            <a:r>
              <a:rPr lang="zh-CN"/>
              <a:t>用户</a:t>
            </a:r>
            <a:r>
              <a:t>固定信息 + 用户</a:t>
            </a:r>
            <a:r>
              <a:rPr lang="en-US"/>
              <a:t>PIN</a:t>
            </a:r>
            <a:r>
              <a:t>码 </a:t>
            </a:r>
            <a:r>
              <a:rPr lang="en-US"/>
              <a:t> </a:t>
            </a:r>
            <a:r>
              <a:t>=</a:t>
            </a:r>
            <a:r>
              <a:rPr lang="en-US"/>
              <a:t>&gt; </a:t>
            </a:r>
            <a:r>
              <a:t> EOA</a:t>
            </a:r>
            <a:r>
              <a:rPr lang="en-US"/>
              <a:t> =&gt; CA</a:t>
            </a:r>
            <a:r>
              <a:t>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安全性: </a:t>
            </a:r>
            <a:r>
              <a:rPr lang="zh-CN"/>
              <a:t>用户的资产保存在</a:t>
            </a:r>
            <a:r>
              <a:rPr lang="en-US" altLang="zh-CN"/>
              <a:t>CA</a:t>
            </a:r>
            <a:r>
              <a:rPr lang="zh-CN" altLang="en-US"/>
              <a:t>中，用户将</a:t>
            </a:r>
            <a:r>
              <a:rPr lang="en-US" altLang="zh-CN"/>
              <a:t>CA</a:t>
            </a:r>
            <a:r>
              <a:rPr lang="zh-CN" altLang="en-US"/>
              <a:t>的离线签名发送给代理服务器，有代理服务器代替用户操纵</a:t>
            </a:r>
            <a:r>
              <a:rPr lang="en-US" altLang="zh-CN"/>
              <a:t>CA</a:t>
            </a:r>
            <a:r>
              <a:t>。</a:t>
            </a:r>
          </a:p>
          <a:p>
            <a:pPr algn="l">
              <a:lnSpc>
                <a:spcPct val="15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rPr lang="zh-CN"/>
              <a:t>操作过程中产生的</a:t>
            </a:r>
            <a:r>
              <a:rPr lang="en-US" altLang="zh-CN"/>
              <a:t>gas</a:t>
            </a:r>
            <a:r>
              <a:rPr lang="zh-CN" altLang="en-US"/>
              <a:t>费，由用户与代理服务器之间在链下结算。</a:t>
            </a:r>
            <a:endParaRPr lang="zh-CN" altLang="en-US"/>
          </a:p>
          <a:p>
            <a:pPr algn="l">
              <a:defRPr sz="2400">
                <a:solidFill>
                  <a:srgbClr val="595959"/>
                </a:solidFill>
                <a:latin typeface="Arial" panose="020B0604020202020204"/>
              </a:defRPr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t>本地离线签名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步骤: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用户在本地对交易进行离线签名。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优势: 私钥</a:t>
            </a:r>
            <a:r>
              <a:rPr lang="zh-CN"/>
              <a:t>只在本地浏览器端</a:t>
            </a:r>
            <a:r>
              <a:t>，确保</a:t>
            </a:r>
            <a:r>
              <a:rPr lang="zh-CN"/>
              <a:t>账户</a:t>
            </a:r>
            <a:r>
              <a:t>安全。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8761D"/>
                </a:solidFill>
                <a:latin typeface="Arial Black" panose="020B0A04020102020204"/>
              </a:defRPr>
            </a:pPr>
            <a:r>
              <a:rPr lang="zh-CN"/>
              <a:t>代理</a:t>
            </a:r>
            <a:r>
              <a:t>服务器操作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步骤: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发送</a:t>
            </a:r>
            <a:r>
              <a:rPr lang="zh-CN"/>
              <a:t>链下签名后的</a:t>
            </a:r>
            <a:r>
              <a:t>交易数据到</a:t>
            </a:r>
            <a:r>
              <a:rPr lang="zh-CN"/>
              <a:t>代理</a:t>
            </a:r>
            <a:r>
              <a:t>服务器。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- 服务器代表用户操作私有合约账户。</a:t>
            </a:r>
          </a:p>
          <a:p>
            <a:pPr algn="l">
              <a:lnSpc>
                <a:spcPct val="200000"/>
              </a:lnSpc>
              <a:defRPr sz="2400">
                <a:solidFill>
                  <a:srgbClr val="595959"/>
                </a:solidFill>
                <a:latin typeface="Arial" panose="020B0604020202020204"/>
              </a:defRPr>
            </a:pPr>
            <a:r>
              <a:t>优势: 降低用户直接操作区块链的复杂性</a:t>
            </a:r>
            <a:r>
              <a:rPr lang="zh-CN"/>
              <a:t>，避免保存私钥</a:t>
            </a:r>
            <a:r>
              <a:t>。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JlZDUwZjE3ZTJjMTBiOTIyYjk0OTM1MjM5MzA3Y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全屏显示(4:3)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Arial</vt:lpstr>
      <vt:lpstr>Arial Black</vt:lpstr>
      <vt:lpstr>Calibri</vt:lpstr>
      <vt:lpstr>微软雅黑</vt:lpstr>
      <vt:lpstr>Arial Unicode MS</vt:lpstr>
      <vt:lpstr>Office Theme</vt:lpstr>
      <vt:lpstr>免私钥轻松访问WEB3世界</vt:lpstr>
      <vt:lpstr>引言</vt:lpstr>
      <vt:lpstr>方案概述</vt:lpstr>
      <vt:lpstr>账户控制流程</vt:lpstr>
      <vt:lpstr>High security offchain signature</vt:lpstr>
      <vt:lpstr>用户登录系统</vt:lpstr>
      <vt:lpstr>生成控制者EOA</vt:lpstr>
      <vt:lpstr>本地离线签名</vt:lpstr>
      <vt:lpstr>代理服务器操作</vt:lpstr>
      <vt:lpstr>随意修改PIN码</vt:lpstr>
      <vt:lpstr>Gas费管理</vt:lpstr>
      <vt:lpstr>方案优点</vt:lpstr>
      <vt:lpstr>总结</vt:lpstr>
      <vt:lpstr>问答环节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免私钥轻松访问WEB3世界</dc:title>
  <dc:creator/>
  <dc:description>generated using python-pptx</dc:description>
  <cp:lastModifiedBy>zht7273</cp:lastModifiedBy>
  <cp:revision>37</cp:revision>
  <dcterms:created xsi:type="dcterms:W3CDTF">2013-01-27T09:14:00Z</dcterms:created>
  <dcterms:modified xsi:type="dcterms:W3CDTF">2024-05-26T10:00:11Z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ABFF4FBC76764778990C60EA8A80C6DA_13</vt:lpwstr>
  </property>
  <property fmtid="{D5CDD505-2E9C-101B-9397-08002B2CF9AE}" pid="3" name="KSOProductBuildVer">
    <vt:lpwstr>2052-12.1.0.16929</vt:lpwstr>
  </property>
</Properties>
</file>