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70" r:id="rId15"/>
    <p:sldId id="29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6F6F4"/>
    <a:srgbClr val="048FF4"/>
    <a:srgbClr val="0978F6"/>
    <a:srgbClr val="2285FD"/>
    <a:srgbClr val="3669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773045"/>
            <a:ext cx="12192000" cy="1000125"/>
          </a:xfrm>
          <a:solidFill>
            <a:srgbClr val="048FF4"/>
          </a:solidFill>
        </p:spPr>
        <p:txBody>
          <a:bodyPr lIns="0" tIns="0" rIns="0" bIns="0" anchor="ctr" anchorCtr="1">
            <a:normAutofit lnSpcReduction="10000"/>
          </a:bodyPr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W</a:t>
            </a: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eb3.0 Eye</a:t>
            </a:r>
            <a:endParaRPr lang="en-US" altLang="zh-CN" sz="4800">
              <a:solidFill>
                <a:schemeClr val="bg1">
                  <a:lumMod val="95000"/>
                </a:schemeClr>
              </a:solidFill>
              <a:latin typeface="Arial Black" panose="020B0A04020102020204" charset="0"/>
              <a:ea typeface="+mj-ea"/>
              <a:cs typeface="Arial Black" panose="020B0A040201020202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0" y="3792220"/>
            <a:ext cx="12192000" cy="666750"/>
          </a:xfrm>
          <a:prstGeom prst="rect">
            <a:avLst/>
          </a:prstGeom>
          <a:solidFill>
            <a:srgbClr val="048FF4"/>
          </a:solidFill>
        </p:spPr>
        <p:txBody>
          <a:bodyPr vert="horz" lIns="0" tIns="0" rIns="0" bIns="0" rtlCol="0" anchor="ctr" anchorCtr="1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Web3.0 Content Aggregation Engine</a:t>
            </a:r>
            <a:endParaRPr lang="en-US" altLang="zh-CN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" name="图片 1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6985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竞争优势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第一个：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 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聚合与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检索引擎，支持整合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  / Web2.0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低门槛：用户友好的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内容访问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方式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结构化：面向终端用户的信息组织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方式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团队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771015"/>
            <a:ext cx="1606550" cy="160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9995" y="1771015"/>
            <a:ext cx="3078480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 fontAlgn="auto">
              <a:spcAft>
                <a:spcPts val="1200"/>
              </a:spcAft>
              <a:buNone/>
            </a:pPr>
            <a:r>
              <a:rPr lang="en-US" altLang="zh-CN" sz="2400" b="1">
                <a:sym typeface="+mn-ea"/>
              </a:rPr>
              <a:t>Zhao KK</a:t>
            </a:r>
            <a:r>
              <a:rPr lang="en-US" altLang="zh-CN">
                <a:sym typeface="+mn-ea"/>
              </a:rPr>
              <a:t>: Founder</a:t>
            </a:r>
            <a:endParaRPr lang="en-US" altLang="zh-CN"/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华中科技大学硕士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FIL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解决方案头部提供商熵池创始人与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CTO</a:t>
            </a:r>
            <a:endParaRPr lang="en-US" altLang="zh-CN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分布式传输系统与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产品专家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- 14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年软件工程与产品研发经验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路线图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1396365"/>
            <a:ext cx="9521825" cy="5350510"/>
          </a:xfrm>
          <a:prstGeom prst="rect">
            <a:avLst/>
          </a:prstGeom>
        </p:spPr>
      </p:pic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957705" y="2458085"/>
            <a:ext cx="1990090" cy="2049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4,000,000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91045" y="2458085"/>
            <a:ext cx="1990090" cy="2049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7705" y="4747895"/>
            <a:ext cx="3068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用于完成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MVP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原型与概念验证，上线试用版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-635" y="510540"/>
            <a:ext cx="12192635" cy="770890"/>
          </a:xfrm>
          <a:prstGeom prst="rect">
            <a:avLst/>
          </a:prstGeom>
          <a:solidFill>
            <a:srgbClr val="048FF4"/>
          </a:solidFill>
        </p:spPr>
        <p:txBody>
          <a:bodyPr vert="horz" lIns="899795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融资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计划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773045"/>
            <a:ext cx="12192000" cy="1000125"/>
          </a:xfrm>
          <a:solidFill>
            <a:srgbClr val="048FF4"/>
          </a:solidFill>
        </p:spPr>
        <p:txBody>
          <a:bodyPr lIns="0" tIns="0" rIns="0" bIns="0" anchor="ctr" anchorCtr="1">
            <a:normAutofit lnSpcReduction="10000"/>
          </a:bodyPr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8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Web3.0 Eye</a:t>
            </a:r>
            <a:endParaRPr lang="en-US" altLang="zh-CN" sz="4800" b="1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0" y="3792220"/>
            <a:ext cx="12192000" cy="666750"/>
          </a:xfrm>
          <a:prstGeom prst="rect">
            <a:avLst/>
          </a:prstGeom>
          <a:solidFill>
            <a:srgbClr val="048FF4"/>
          </a:solidFill>
        </p:spPr>
        <p:txBody>
          <a:bodyPr vert="horz" lIns="0" tIns="0" rIns="0" bIns="0" rtlCol="0" anchor="ctr" anchorCtr="1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J</a:t>
            </a:r>
            <a:r>
              <a:rPr lang="en-US" altLang="zh-CN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ust do it</a:t>
            </a:r>
            <a:endParaRPr lang="en-US" altLang="zh-CN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193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5">
                <a:solidFill>
                  <a:schemeClr val="bg1"/>
                </a:solidFill>
                <a:latin typeface="Arial Black" panose="020B0A04020102020204" charset="0"/>
              </a:rPr>
              <a:t>问题：区块链孤岛</a:t>
            </a:r>
            <a:endParaRPr lang="zh-CN" altLang="en-US" sz="3555">
              <a:solidFill>
                <a:schemeClr val="bg1"/>
              </a:solidFill>
              <a:latin typeface="Arial Black" panose="020B0A040201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蓬勃出现的公链支撑越来越丰富的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内容形态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各公链体系相互隔离，不同公链访问方式各异，用户体验差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解决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方案：跨链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NFT</a:t>
            </a:r>
            <a:r>
              <a:rPr lang="zh-CN" altLang="en-US" sz="3550" b="1">
                <a:solidFill>
                  <a:schemeClr val="bg1"/>
                </a:solidFill>
                <a:sym typeface="+mn-ea"/>
              </a:rPr>
              <a:t>聚合与检索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引擎</a:t>
            </a:r>
            <a:endParaRPr lang="zh-CN" altLang="en-US" sz="3550">
              <a:solidFill>
                <a:schemeClr val="bg1"/>
              </a:solidFill>
              <a:latin typeface="Arial Black" panose="020B0A0402010202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跨链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聚合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以图搜图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多模态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展示时间轴与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相似度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整合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 / Web2.0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市场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规模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820" y="1692275"/>
            <a:ext cx="4552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年全球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市场规模将达到2310亿美元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市场复合增长率为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33.7%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8200" y="3123565"/>
            <a:ext cx="1384935" cy="1379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$ 113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26910" y="2245995"/>
            <a:ext cx="3012440" cy="313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$ 2310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0460" y="3966210"/>
            <a:ext cx="645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07045" y="3966210"/>
            <a:ext cx="645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6" idx="6"/>
          </p:cNvCxnSpPr>
          <p:nvPr/>
        </p:nvCxnSpPr>
        <p:spPr>
          <a:xfrm>
            <a:off x="2223135" y="3813175"/>
            <a:ext cx="480377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21405" y="3537585"/>
            <a:ext cx="16744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Compound 33.7% / Year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市场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验证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884045"/>
            <a:ext cx="2190750" cy="47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414905"/>
            <a:ext cx="3879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2022-7-28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完成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1100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万美金种子轮融资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Web3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 sz="3550">
                <a:solidFill>
                  <a:schemeClr val="bg1"/>
                </a:solidFill>
                <a:sym typeface="+mn-ea"/>
              </a:rPr>
              <a:t>Web3.0 Eye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：跨链</a:t>
            </a:r>
            <a:r>
              <a:rPr lang="en-US" altLang="zh-CN" sz="3550">
                <a:solidFill>
                  <a:schemeClr val="bg1"/>
                </a:solidFill>
                <a:sym typeface="+mn-ea"/>
              </a:rPr>
              <a:t>NFT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聚合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引擎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281430"/>
            <a:ext cx="373126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46575" y="1281430"/>
            <a:ext cx="6508750" cy="55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Web3Ey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商业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模式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订阅：为应用开发者提供数据能力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支持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导流：展示优质内容并提供快捷访问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入口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推荐：深度内容分析，为用户提供多维度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高价值内容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推荐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推广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策略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热度：热门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搜索链接、搜索指数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分享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技术影响力：构建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检索技术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内容社群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观念影响力：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Web3.0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用户体验与多链检索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宣导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algn="l" fontAlgn="auto">
              <a:spcBef>
                <a:spcPts val="180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活动：搜索指数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NFT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图片 3" descr="Web3Ey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10540"/>
            <a:ext cx="12192635" cy="770890"/>
          </a:xfrm>
          <a:solidFill>
            <a:srgbClr val="048FF4"/>
          </a:solidFill>
        </p:spPr>
        <p:txBody>
          <a:bodyPr lIns="899795" tIns="0" rIns="0" bIns="0" anchor="ctr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3550">
                <a:solidFill>
                  <a:schemeClr val="bg1"/>
                </a:solidFill>
                <a:sym typeface="+mn-ea"/>
              </a:rPr>
              <a:t>竞争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对手</a:t>
            </a:r>
            <a:endParaRPr lang="zh-CN" altLang="en-US" sz="355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884045"/>
            <a:ext cx="2190750" cy="476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414905"/>
            <a:ext cx="10823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基于合约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检索引擎；用户提供合约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center.dev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为用户返回合约结果以及相似检索结果；支持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多链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3247390"/>
            <a:ext cx="1047750" cy="27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611245"/>
            <a:ext cx="678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文艺范的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画廊（https://gallery.so/）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；支持多链；支持作者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动态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8" name="图片 7" descr="Web3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55" y="6177280"/>
            <a:ext cx="1001395" cy="6426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13,&quot;width&quot;:8303}"/>
</p:tagLst>
</file>

<file path=ppt/tags/tag2.xml><?xml version="1.0" encoding="utf-8"?>
<p:tagLst xmlns:p="http://schemas.openxmlformats.org/presentationml/2006/main">
  <p:tag name="COMMONDATA" val="eyJoZGlkIjoiNDc4Njk5Njg5YTBkZWNkZmNjZTllZjNlZTA0MjQ4Z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Arial Black</vt:lpstr>
      <vt:lpstr>Bahnschrift</vt:lpstr>
      <vt:lpstr>楷体</vt:lpstr>
      <vt:lpstr>微软雅黑</vt:lpstr>
      <vt:lpstr>Arial Unicode MS</vt:lpstr>
      <vt:lpstr>Calibri</vt:lpstr>
      <vt:lpstr>Office 主题</vt:lpstr>
      <vt:lpstr>PowerPoint 演示文稿</vt:lpstr>
      <vt:lpstr>问题：区块链孤岛</vt:lpstr>
      <vt:lpstr>解决方案：跨链NFT聚合与检索引擎</vt:lpstr>
      <vt:lpstr>市场规模</vt:lpstr>
      <vt:lpstr>市场验证</vt:lpstr>
      <vt:lpstr>Cyber Tracer：跨链NFT聚合引擎</vt:lpstr>
      <vt:lpstr>商业模式</vt:lpstr>
      <vt:lpstr>推广策略</vt:lpstr>
      <vt:lpstr>竞争对手</vt:lpstr>
      <vt:lpstr>竞争优势</vt:lpstr>
      <vt:lpstr>团队</vt:lpstr>
      <vt:lpstr>路线图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Owen</cp:lastModifiedBy>
  <cp:revision>317</cp:revision>
  <dcterms:created xsi:type="dcterms:W3CDTF">2022-09-15T03:21:00Z</dcterms:created>
  <dcterms:modified xsi:type="dcterms:W3CDTF">2022-09-28T13:00:23Z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B3896BF1A19C424D9E41910DF3482AF7</vt:lpwstr>
  </property>
  <property fmtid="{D5CDD505-2E9C-101B-9397-08002B2CF9AE}" pid="3" name="KSOProductBuildVer">
    <vt:lpwstr>2052-11.1.0.12358</vt:lpwstr>
  </property>
</Properties>
</file>