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82" r:id="rId5"/>
    <p:sldId id="283" r:id="rId6"/>
    <p:sldId id="285" r:id="rId7"/>
    <p:sldId id="295" r:id="rId8"/>
    <p:sldId id="286" r:id="rId9"/>
    <p:sldId id="287" r:id="rId10"/>
    <p:sldId id="288" r:id="rId11"/>
    <p:sldId id="289" r:id="rId12"/>
    <p:sldId id="290" r:id="rId13"/>
    <p:sldId id="292" r:id="rId14"/>
    <p:sldId id="270" r:id="rId15"/>
    <p:sldId id="291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FF4"/>
    <a:srgbClr val="FAFAFA"/>
    <a:srgbClr val="F6F6F4"/>
    <a:srgbClr val="0978F6"/>
    <a:srgbClr val="2285FD"/>
    <a:srgbClr val="3669A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773045"/>
            <a:ext cx="12192000" cy="1000125"/>
          </a:xfrm>
          <a:solidFill>
            <a:srgbClr val="048FF4"/>
          </a:solidFill>
        </p:spPr>
        <p:txBody>
          <a:bodyPr lIns="0" tIns="0" rIns="0" bIns="0" anchor="ctr" anchorCtr="1">
            <a:normAutofit lnSpcReduction="10000"/>
          </a:bodyPr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800">
                <a:solidFill>
                  <a:schemeClr val="bg1">
                    <a:lumMod val="95000"/>
                  </a:schemeClr>
                </a:solidFill>
                <a:latin typeface="Arial Black" panose="020B0A04020102020204" charset="0"/>
                <a:ea typeface="+mj-ea"/>
                <a:cs typeface="Arial Black" panose="020B0A04020102020204" charset="0"/>
                <a:sym typeface="+mn-ea"/>
              </a:rPr>
              <a:t>W</a:t>
            </a:r>
            <a:r>
              <a:rPr lang="en-US" altLang="zh-CN" sz="4800">
                <a:solidFill>
                  <a:schemeClr val="bg1">
                    <a:lumMod val="95000"/>
                  </a:schemeClr>
                </a:solidFill>
                <a:latin typeface="Arial Black" panose="020B0A04020102020204" charset="0"/>
                <a:ea typeface="+mj-ea"/>
                <a:cs typeface="Arial Black" panose="020B0A04020102020204" charset="0"/>
                <a:sym typeface="+mn-ea"/>
              </a:rPr>
              <a:t>eb3.0 Eye</a:t>
            </a:r>
            <a:endParaRPr lang="en-US" altLang="zh-CN" sz="4800">
              <a:solidFill>
                <a:schemeClr val="bg1">
                  <a:lumMod val="95000"/>
                </a:schemeClr>
              </a:solidFill>
              <a:latin typeface="Arial Black" panose="020B0A04020102020204" charset="0"/>
              <a:ea typeface="+mj-ea"/>
              <a:cs typeface="Arial Black" panose="020B0A04020102020204" charset="0"/>
              <a:sym typeface="+mn-ea"/>
            </a:endParaRPr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0" y="3792220"/>
            <a:ext cx="12192000" cy="666750"/>
          </a:xfrm>
          <a:prstGeom prst="rect">
            <a:avLst/>
          </a:prstGeom>
          <a:solidFill>
            <a:srgbClr val="048FF4"/>
          </a:solidFill>
        </p:spPr>
        <p:txBody>
          <a:bodyPr vert="horz" lIns="0" tIns="0" rIns="0" bIns="0" rtlCol="0" anchor="ctr" anchorCtr="1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Here we make web3.0 easier</a:t>
            </a:r>
            <a:endParaRPr lang="en-US" altLang="zh-CN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2" name="图片 1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" y="6985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竞争优势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pic>
        <p:nvPicPr>
          <p:cNvPr id="8" name="图片 7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911860" y="1847850"/>
          <a:ext cx="10206990" cy="398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6911340"/>
                <a:gridCol w="1621790"/>
              </a:tblGrid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特征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</a:t>
                      </a:r>
                      <a:r>
                        <a:rPr lang="zh-CN" altLang="en-US"/>
                        <a:t>对象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gallery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展示跨链</a:t>
                      </a:r>
                      <a:r>
                        <a:rPr lang="en-US" altLang="zh-CN"/>
                        <a:t>NFT</a:t>
                      </a:r>
                      <a:r>
                        <a:rPr lang="zh-CN" altLang="en-US"/>
                        <a:t>内容以及当前</a:t>
                      </a:r>
                      <a:r>
                        <a:rPr lang="zh-CN" altLang="en-US"/>
                        <a:t>动态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普通</a:t>
                      </a:r>
                      <a:r>
                        <a:rPr lang="zh-CN" altLang="en-US"/>
                        <a:t>用户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nansen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专注于加密钱包</a:t>
                      </a:r>
                      <a:r>
                        <a:rPr lang="zh-CN" altLang="en-US"/>
                        <a:t>标注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投资者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nftgo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交易数据分析，提供排行榜、趋势、行情</a:t>
                      </a:r>
                      <a:r>
                        <a:rPr lang="zh-CN" altLang="en-US"/>
                        <a:t>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投资者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NFT</a:t>
                      </a:r>
                      <a:r>
                        <a:rPr lang="zh-CN" altLang="en-US"/>
                        <a:t>市场聚合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投资者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genie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NFT</a:t>
                      </a:r>
                      <a:r>
                        <a:rPr lang="zh-CN" altLang="en-US"/>
                        <a:t>市场聚合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投资者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center.dev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面向开发者的基于合约</a:t>
                      </a:r>
                      <a:r>
                        <a:rPr lang="en-US" altLang="zh-CN" sz="1800">
                          <a:sym typeface="+mn-ea"/>
                        </a:rPr>
                        <a:t>ID</a:t>
                      </a:r>
                      <a:r>
                        <a:rPr lang="zh-CN" altLang="en-US" sz="1800">
                          <a:sym typeface="+mn-ea"/>
                        </a:rPr>
                        <a:t>的</a:t>
                      </a:r>
                      <a:r>
                        <a:rPr lang="en-US" altLang="zh-CN" sz="1800">
                          <a:sym typeface="+mn-ea"/>
                        </a:rPr>
                        <a:t>NFT</a:t>
                      </a:r>
                      <a:r>
                        <a:rPr lang="zh-CN" altLang="en-US" sz="1800">
                          <a:sym typeface="+mn-ea"/>
                        </a:rPr>
                        <a:t>检索服务，展示跨链的相似结果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</a:t>
                      </a:r>
                      <a:r>
                        <a:rPr lang="zh-CN" altLang="en-US"/>
                        <a:t>开发者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graph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跨链检索</a:t>
                      </a:r>
                      <a:r>
                        <a:rPr lang="zh-CN" altLang="en-US"/>
                        <a:t>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</a:t>
                      </a:r>
                      <a:r>
                        <a:rPr lang="zh-CN" altLang="en-US"/>
                        <a:t>开发者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48FF4"/>
                          </a:solidFill>
                        </a:rPr>
                        <a:t>web3eye.io</a:t>
                      </a:r>
                      <a:endParaRPr lang="en-US" altLang="zh-CN" b="1">
                        <a:solidFill>
                          <a:srgbClr val="048FF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048FF4"/>
                          </a:solidFill>
                        </a:rPr>
                        <a:t>跨链</a:t>
                      </a:r>
                      <a:r>
                        <a:rPr lang="zh-CN" altLang="en-US" b="1">
                          <a:solidFill>
                            <a:srgbClr val="048FF4"/>
                          </a:solidFill>
                        </a:rPr>
                        <a:t>内容聚合应用，以图搜图，分布式内容向量化计算网络，展示时间轴与相似度，学习与</a:t>
                      </a:r>
                      <a:r>
                        <a:rPr lang="zh-CN" altLang="en-US" b="1">
                          <a:solidFill>
                            <a:srgbClr val="048FF4"/>
                          </a:solidFill>
                        </a:rPr>
                        <a:t>使用门槛</a:t>
                      </a:r>
                      <a:r>
                        <a:rPr lang="zh-CN" altLang="en-US" b="1">
                          <a:solidFill>
                            <a:srgbClr val="048FF4"/>
                          </a:solidFill>
                        </a:rPr>
                        <a:t>低，整合</a:t>
                      </a:r>
                      <a:r>
                        <a:rPr lang="en-US" altLang="zh-CN" b="1">
                          <a:solidFill>
                            <a:srgbClr val="048FF4"/>
                          </a:solidFill>
                        </a:rPr>
                        <a:t>Web2.0</a:t>
                      </a:r>
                      <a:r>
                        <a:rPr lang="zh-CN" altLang="en-US" b="1">
                          <a:solidFill>
                            <a:srgbClr val="048FF4"/>
                          </a:solidFill>
                        </a:rPr>
                        <a:t>内容</a:t>
                      </a:r>
                      <a:endParaRPr lang="zh-CN" altLang="en-US" b="1">
                        <a:solidFill>
                          <a:srgbClr val="048FF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048FF4"/>
                          </a:solidFill>
                        </a:rPr>
                        <a:t>普通用户</a:t>
                      </a:r>
                      <a:endParaRPr lang="zh-CN" altLang="en-US" b="1">
                        <a:solidFill>
                          <a:srgbClr val="048FF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团队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445" y="1771015"/>
            <a:ext cx="1606550" cy="1606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99995" y="1771015"/>
            <a:ext cx="8620125" cy="2471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l" fontAlgn="auto">
              <a:spcAft>
                <a:spcPts val="1200"/>
              </a:spcAft>
              <a:buNone/>
            </a:pPr>
            <a:r>
              <a:rPr lang="en-US" altLang="zh-CN" sz="2400" b="1">
                <a:sym typeface="+mn-ea"/>
              </a:rPr>
              <a:t>Zhao KK</a:t>
            </a:r>
            <a:r>
              <a:rPr lang="en-US" altLang="zh-CN">
                <a:sym typeface="+mn-ea"/>
              </a:rPr>
              <a:t>: Founder</a:t>
            </a:r>
            <a:endParaRPr lang="en-US" altLang="zh-CN"/>
          </a:p>
          <a:p>
            <a:pPr marL="0" indent="0" algn="l">
              <a:buNone/>
            </a:pPr>
            <a:r>
              <a:rPr 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华中科技大学硕士</a:t>
            </a:r>
            <a:endParaRPr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l">
              <a:buNone/>
            </a:pPr>
            <a:r>
              <a:rPr 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14年软件开发、产品开发经验</a:t>
            </a:r>
            <a:endParaRPr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l">
              <a:buNone/>
            </a:pPr>
            <a:r>
              <a:rPr 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2015年开始作为技术合伙人从事分布式系统开发与区块链研究</a:t>
            </a:r>
            <a:endParaRPr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l">
              <a:buNone/>
            </a:pPr>
            <a:r>
              <a:rPr 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2018年开始作为软件技术负责人从事BTC芯片软件设计与开发</a:t>
            </a:r>
            <a:endParaRPr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l">
              <a:buNone/>
            </a:pPr>
            <a:r>
              <a:rPr 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2020年创立熵池，提供FIL矿业解决方案，建立熵池FIL矿业产品与技术体系,建立Crypto More加密SaaS产品与技术体系</a:t>
            </a:r>
            <a:endParaRPr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l">
              <a:buNone/>
            </a:pPr>
            <a:r>
              <a:rPr 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2022年创立Cyber Tracer，致力于开发将Web3.0带给普通用户的工具和产品</a:t>
            </a:r>
            <a:endParaRPr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l">
              <a:buNone/>
            </a:pPr>
            <a:r>
              <a:rPr 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Filecoin Slingshot竞赛评委</a:t>
            </a:r>
            <a:endParaRPr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l">
              <a:buNone/>
            </a:pPr>
            <a:r>
              <a:rPr 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Chia黑客松chialisp讲师</a:t>
            </a:r>
            <a:endParaRPr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l">
              <a:buNone/>
            </a:pPr>
            <a:r>
              <a:rPr 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Aptos公链官方合作节点负责人</a:t>
            </a:r>
            <a:endParaRPr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l">
              <a:buNone/>
            </a:pPr>
            <a:r>
              <a:rPr 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- 2022 ETHGlobal HackFEVM 10 finalist, Filecoin Pool Prize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项目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FIL-Peggy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创始人与核心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开发者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 descr="Web3Ey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70140" y="4634865"/>
            <a:ext cx="3409315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fontAlgn="auto">
              <a:spcAft>
                <a:spcPts val="1200"/>
              </a:spcAft>
              <a:buNone/>
            </a:pPr>
            <a:r>
              <a:rPr lang="en-US" altLang="zh-CN" sz="2400" b="1">
                <a:sym typeface="+mn-ea"/>
              </a:rPr>
              <a:t>Xiang Qing</a:t>
            </a:r>
            <a:r>
              <a:rPr lang="en-US" altLang="zh-CN">
                <a:sym typeface="+mn-ea"/>
              </a:rPr>
              <a:t>: Researcher</a:t>
            </a:r>
            <a:endParaRPr lang="en-US" altLang="zh-CN">
              <a:sym typeface="+mn-ea"/>
            </a:endParaRPr>
          </a:p>
          <a:p>
            <a:pPr marL="0" indent="0" algn="l"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巴西利亚大学博士后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华中科技大学工学学士、工学博士</a:t>
            </a:r>
            <a:endParaRPr lang="en-US" altLang="zh-CN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智能信息处理专家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- 10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年前沿信息处理理论科研与教学经验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590" y="4634865"/>
            <a:ext cx="1606550" cy="15728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07895" y="4669155"/>
            <a:ext cx="34163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fontAlgn="auto">
              <a:spcAft>
                <a:spcPts val="1200"/>
              </a:spcAft>
              <a:buNone/>
            </a:pPr>
            <a:r>
              <a:rPr lang="en-US" altLang="zh-CN" sz="2400" b="1">
                <a:sym typeface="+mn-ea"/>
              </a:rPr>
              <a:t>Dong Luo</a:t>
            </a:r>
            <a:r>
              <a:rPr lang="en-US" altLang="zh-CN">
                <a:sym typeface="+mn-ea"/>
              </a:rPr>
              <a:t>: Chief Scientist</a:t>
            </a:r>
            <a:endParaRPr lang="en-US" altLang="zh-CN">
              <a:sym typeface="+mn-ea"/>
            </a:endParaRPr>
          </a:p>
          <a:p>
            <a:pPr marL="0" indent="0" algn="l"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Kansas state university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博士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South Dakoda State university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博士后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遥感、地理信息系统、机器学习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专家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" y="4634865"/>
            <a:ext cx="1314450" cy="16071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路线图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pic>
        <p:nvPicPr>
          <p:cNvPr id="8" name="图片 7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" y="1281430"/>
            <a:ext cx="10067290" cy="5576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957705" y="2458085"/>
            <a:ext cx="1990090" cy="20497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4,000,000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7091045" y="2458085"/>
            <a:ext cx="1990090" cy="20497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10%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7705" y="4747895"/>
            <a:ext cx="30689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用于完成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MVP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原型与概念验证，上线试用版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-635" y="510540"/>
            <a:ext cx="12192635" cy="770890"/>
          </a:xfrm>
          <a:prstGeom prst="rect">
            <a:avLst/>
          </a:prstGeom>
          <a:solidFill>
            <a:srgbClr val="048FF4"/>
          </a:solidFill>
        </p:spPr>
        <p:txBody>
          <a:bodyPr vert="horz" lIns="899795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融资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计划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773045"/>
            <a:ext cx="12192000" cy="1000125"/>
          </a:xfrm>
          <a:solidFill>
            <a:srgbClr val="048FF4"/>
          </a:solidFill>
        </p:spPr>
        <p:txBody>
          <a:bodyPr lIns="0" tIns="0" rIns="0" bIns="0" anchor="ctr" anchorCtr="1">
            <a:normAutofit lnSpcReduction="10000"/>
          </a:bodyPr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800">
                <a:solidFill>
                  <a:schemeClr val="bg1">
                    <a:lumMod val="95000"/>
                  </a:schemeClr>
                </a:solidFill>
                <a:latin typeface="Arial Black" panose="020B0A04020102020204" charset="0"/>
                <a:ea typeface="+mj-ea"/>
                <a:cs typeface="Arial Black" panose="020B0A04020102020204" charset="0"/>
                <a:sym typeface="+mn-ea"/>
              </a:rPr>
              <a:t>Web3.0 Eye</a:t>
            </a:r>
            <a:endParaRPr lang="en-US" altLang="zh-CN" sz="4800" b="1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0" y="3792220"/>
            <a:ext cx="12192000" cy="666750"/>
          </a:xfrm>
          <a:prstGeom prst="rect">
            <a:avLst/>
          </a:prstGeom>
          <a:solidFill>
            <a:srgbClr val="048FF4"/>
          </a:solidFill>
        </p:spPr>
        <p:txBody>
          <a:bodyPr vert="horz" lIns="0" tIns="0" rIns="0" bIns="0" rtlCol="0" anchor="ctr" anchorCtr="1">
            <a:normAutofit fontScale="7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Our mission is to organize the web3.0 information of different blockchain / ecosystem and make the web3.0 easier to the whole world.</a:t>
            </a:r>
            <a:endParaRPr lang="en-US" altLang="zh-CN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8" name="图片 7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" y="1193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5">
                <a:solidFill>
                  <a:schemeClr val="bg1"/>
                </a:solidFill>
                <a:latin typeface="Arial Black" panose="020B0A04020102020204" charset="0"/>
              </a:rPr>
              <a:t>问题：区块链孤岛</a:t>
            </a:r>
            <a:endParaRPr lang="zh-CN" altLang="en-US" sz="3555">
              <a:solidFill>
                <a:schemeClr val="bg1"/>
              </a:solidFill>
              <a:latin typeface="Arial Black" panose="020B0A040201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 fontAlgn="auto"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公链体系相互隔离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公链访问方式各异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只有专业用户能够从不同公链提供的不同工具中找到所需内容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用户体验差</a:t>
            </a:r>
            <a:endParaRPr lang="zh-CN" altLang="en-US" sz="1800" b="1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图片 3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解决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方案：跨链</a:t>
            </a:r>
            <a:r>
              <a:rPr lang="en-US" altLang="zh-CN" sz="3550">
                <a:solidFill>
                  <a:schemeClr val="bg1"/>
                </a:solidFill>
                <a:sym typeface="+mn-ea"/>
              </a:rPr>
              <a:t>NFT</a:t>
            </a:r>
            <a:r>
              <a:rPr lang="zh-CN" altLang="en-US" sz="3550" b="1">
                <a:solidFill>
                  <a:schemeClr val="bg1"/>
                </a:solidFill>
                <a:sym typeface="+mn-ea"/>
              </a:rPr>
              <a:t>聚合与检索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引擎</a:t>
            </a:r>
            <a:endParaRPr lang="zh-CN" altLang="en-US" sz="3550">
              <a:solidFill>
                <a:schemeClr val="bg1"/>
              </a:solidFill>
              <a:latin typeface="Arial Black" panose="020B0A0402010202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跨链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NFT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内容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聚合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内容向量化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/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以图搜图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多模态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检索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时间轴与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相似度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整合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Web3.0 / Web2.0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内容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图片 3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市场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规模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820" y="1692275"/>
            <a:ext cx="45529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2028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年全球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市场规模将达到2310亿美元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2022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年到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2028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市场复合增长率为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33.7%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2680" y="2569845"/>
            <a:ext cx="1384935" cy="1379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$ 113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亿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311390" y="1692275"/>
            <a:ext cx="3012440" cy="3133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$ 2310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亿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24940" y="3412490"/>
            <a:ext cx="645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2021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91525" y="3412490"/>
            <a:ext cx="645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2028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直接箭头连接符 10"/>
          <p:cNvCxnSpPr>
            <a:stCxn id="6" idx="6"/>
          </p:cNvCxnSpPr>
          <p:nvPr/>
        </p:nvCxnSpPr>
        <p:spPr>
          <a:xfrm>
            <a:off x="2507615" y="3259455"/>
            <a:ext cx="480377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05885" y="2983865"/>
            <a:ext cx="16744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Compound 33.7% / Year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en-US" altLang="zh-CN" sz="3550">
                <a:solidFill>
                  <a:schemeClr val="bg1"/>
                </a:solidFill>
                <a:sym typeface="+mn-ea"/>
              </a:rPr>
              <a:t>Web3.0 Eye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：跨链</a:t>
            </a:r>
            <a:r>
              <a:rPr lang="en-US" altLang="zh-CN" sz="3550">
                <a:solidFill>
                  <a:schemeClr val="bg1"/>
                </a:solidFill>
                <a:sym typeface="+mn-ea"/>
              </a:rPr>
              <a:t>NFT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聚合引擎</a:t>
            </a:r>
            <a:r>
              <a:rPr lang="en-US" altLang="zh-CN" sz="3550">
                <a:solidFill>
                  <a:schemeClr val="bg1"/>
                </a:solidFill>
                <a:sym typeface="+mn-ea"/>
              </a:rPr>
              <a:t> - 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首页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" y="1281430"/>
            <a:ext cx="10881360" cy="55391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en-US" altLang="zh-CN" sz="3550">
                <a:solidFill>
                  <a:schemeClr val="bg1"/>
                </a:solidFill>
                <a:sym typeface="+mn-ea"/>
              </a:rPr>
              <a:t>Web3.0 Eye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：跨链</a:t>
            </a:r>
            <a:r>
              <a:rPr lang="en-US" altLang="zh-CN" sz="3550">
                <a:solidFill>
                  <a:schemeClr val="bg1"/>
                </a:solidFill>
                <a:sym typeface="+mn-ea"/>
              </a:rPr>
              <a:t>NFT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聚合引擎</a:t>
            </a:r>
            <a:r>
              <a:rPr lang="en-US" altLang="zh-CN" sz="3550">
                <a:solidFill>
                  <a:schemeClr val="bg1"/>
                </a:solidFill>
                <a:sym typeface="+mn-ea"/>
              </a:rPr>
              <a:t> - 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检索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结果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07005" y="1282065"/>
            <a:ext cx="6508750" cy="557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Web3Ey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商业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模式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用户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   -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免费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检索者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-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订阅付费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贡献者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-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提供服务并获取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收益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图片 3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推广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策略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热度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-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热门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NFT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搜索链接、搜索指数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分享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技术影响力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-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构建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Web3.0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检索技术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内容社群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观念影响力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- Web3.0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用户体验与多链检索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宣导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活动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-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检索指数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NFT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联盟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-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公链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grant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申请与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合作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图片 3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竞争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对手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1884045"/>
            <a:ext cx="2190750" cy="476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2414905"/>
            <a:ext cx="10823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基于合约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检索引擎；用户提供合约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center.dev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为用户返回合约结果以及相似检索结果；支持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多链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5" y="3247390"/>
            <a:ext cx="1047750" cy="276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3611245"/>
            <a:ext cx="6783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文艺范的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画廊（https://gallery.so/）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；支持多链；支持作者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动态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8" name="图片 7" descr="Web3Ey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5035" y="4548505"/>
            <a:ext cx="3741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其他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nansen / nftgo / gem / genie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200" y="5014595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专注面向专业用户的交易数据、地址信息标注、交易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聚合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113,&quot;width&quot;:8303}"/>
</p:tagLst>
</file>

<file path=ppt/tags/tag2.xml><?xml version="1.0" encoding="utf-8"?>
<p:tagLst xmlns:p="http://schemas.openxmlformats.org/presentationml/2006/main">
  <p:tag name="KSO_WM_UNIT_TABLE_BEAUTIFY" val="smartTable{18c65cd2-57aa-4234-837c-7455d45af4a3}"/>
  <p:tag name="TABLE_ENDDRAG_ORIGIN_RECT" val="759*313"/>
  <p:tag name="TABLE_ENDDRAG_RECT" val="88*158*759*313"/>
</p:tagLst>
</file>

<file path=ppt/tags/tag3.xml><?xml version="1.0" encoding="utf-8"?>
<p:tagLst xmlns:p="http://schemas.openxmlformats.org/presentationml/2006/main">
  <p:tag name="COMMONDATA" val="eyJoZGlkIjoiNDc4Njk5Njg5YTBkZWNkZmNjZTllZjNlZTA0MjQ4ZmMifQ=="/>
  <p:tag name="KSO_WPP_MARK_KEY" val="31c63511-513f-4e69-b2f0-3bc8bd5c05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</Words>
  <Application>WPS 演示</Application>
  <PresentationFormat>宽屏</PresentationFormat>
  <Paragraphs>159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Arial Black</vt:lpstr>
      <vt:lpstr>Bahnschrift</vt:lpstr>
      <vt:lpstr>楷体</vt:lpstr>
      <vt:lpstr>微软雅黑</vt:lpstr>
      <vt:lpstr>Arial Unicode MS</vt:lpstr>
      <vt:lpstr>Calibri</vt:lpstr>
      <vt:lpstr>Office 主题</vt:lpstr>
      <vt:lpstr>PowerPoint 演示文稿</vt:lpstr>
      <vt:lpstr>问题：区块链孤岛</vt:lpstr>
      <vt:lpstr>解决方案：跨链NFT聚合与检索引擎</vt:lpstr>
      <vt:lpstr>市场规模</vt:lpstr>
      <vt:lpstr>Web3.0 Eye：跨链NFT聚合引擎 - 首页</vt:lpstr>
      <vt:lpstr>Web3.0 Eye：跨链NFT聚合引擎 - 检索结果</vt:lpstr>
      <vt:lpstr>商业模式</vt:lpstr>
      <vt:lpstr>推广策略</vt:lpstr>
      <vt:lpstr>竞争对手</vt:lpstr>
      <vt:lpstr>竞争优势</vt:lpstr>
      <vt:lpstr>团队</vt:lpstr>
      <vt:lpstr>路线图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Owen</cp:lastModifiedBy>
  <cp:revision>392</cp:revision>
  <dcterms:created xsi:type="dcterms:W3CDTF">2022-09-15T03:21:00Z</dcterms:created>
  <dcterms:modified xsi:type="dcterms:W3CDTF">2022-11-23T01:23:34Z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B3896BF1A19C424D9E41910DF3482AF7</vt:lpwstr>
  </property>
  <property fmtid="{D5CDD505-2E9C-101B-9397-08002B2CF9AE}" pid="3" name="KSOProductBuildVer">
    <vt:lpwstr>2052-11.1.0.12763</vt:lpwstr>
  </property>
</Properties>
</file>