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1" r:id="rId3"/>
    <p:sldId id="274" r:id="rId4"/>
    <p:sldId id="276" r:id="rId5"/>
    <p:sldId id="277" r:id="rId6"/>
    <p:sldId id="278" r:id="rId7"/>
    <p:sldId id="279" r:id="rId8"/>
    <p:sldId id="280" r:id="rId9"/>
    <p:sldId id="332" r:id="rId10"/>
    <p:sldId id="335" r:id="rId11"/>
    <p:sldId id="333" r:id="rId12"/>
    <p:sldId id="334" r:id="rId13"/>
    <p:sldId id="336" r:id="rId14"/>
    <p:sldId id="271" r:id="rId15"/>
    <p:sldId id="270" r:id="rId16"/>
    <p:sldId id="266" r:id="rId17"/>
    <p:sldId id="267" r:id="rId18"/>
    <p:sldId id="269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2000" baseline="0" dirty="0"/>
              <a:t>Premium TBA price-c</a:t>
            </a:r>
            <a:r>
              <a:rPr lang="en-US" sz="2000" baseline="0" dirty="0" err="1"/>
              <a:t>oupon</a:t>
            </a:r>
            <a:r>
              <a:rPr lang="en-US" sz="2000" baseline="0" dirty="0"/>
              <a:t> </a:t>
            </a:r>
            <a:r>
              <a:rPr lang="hu-HU" sz="2000" baseline="0" dirty="0"/>
              <a:t>quadratic </a:t>
            </a:r>
            <a:r>
              <a:rPr lang="en-US" sz="2000" baseline="0" dirty="0"/>
              <a:t>regression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trendline>
            <c:spPr>
              <a:ln w="38100" cap="rnd">
                <a:solidFill>
                  <a:srgbClr val="FF0000"/>
                </a:solidFill>
                <a:prstDash val="sysDot"/>
              </a:ln>
              <a:effectLst/>
            </c:spPr>
            <c:trendlineType val="poly"/>
            <c:order val="2"/>
            <c:intercept val="0"/>
            <c:dispRSqr val="1"/>
            <c:dispEq val="1"/>
            <c:trendlineLbl>
              <c:layout>
                <c:manualLayout>
                  <c:x val="-0.37892817943211643"/>
                  <c:y val="-7.587344309234070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aseline="0" dirty="0"/>
                      <a:t>y = -1.4453x</a:t>
                    </a:r>
                    <a:r>
                      <a:rPr lang="en-US" sz="2000" baseline="30000" dirty="0"/>
                      <a:t>2</a:t>
                    </a:r>
                    <a:r>
                      <a:rPr lang="en-US" sz="2000" baseline="0" dirty="0"/>
                      <a:t> + 4.695x</a:t>
                    </a:r>
                    <a:br>
                      <a:rPr lang="en-US" sz="2000" baseline="0" dirty="0"/>
                    </a:br>
                    <a:r>
                      <a:rPr lang="en-US" sz="2000" baseline="0" dirty="0"/>
                      <a:t>R² = 0.8737</a:t>
                    </a:r>
                    <a:endParaRPr lang="en-US" sz="20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Extrapolation!$A$1:$A$300</c:f>
              <c:numCache>
                <c:formatCode>General</c:formatCode>
                <c:ptCount val="300"/>
                <c:pt idx="0">
                  <c:v>0.28800000000000026</c:v>
                </c:pt>
                <c:pt idx="1">
                  <c:v>0.28099999999999969</c:v>
                </c:pt>
                <c:pt idx="2">
                  <c:v>0.27799999999999958</c:v>
                </c:pt>
                <c:pt idx="3">
                  <c:v>0.20699999999999985</c:v>
                </c:pt>
                <c:pt idx="4">
                  <c:v>7.6999999999999957E-2</c:v>
                </c:pt>
                <c:pt idx="5">
                  <c:v>4.9999999999998934E-3</c:v>
                </c:pt>
                <c:pt idx="6">
                  <c:v>5.1999999999999602E-2</c:v>
                </c:pt>
                <c:pt idx="7">
                  <c:v>0.12699999999999978</c:v>
                </c:pt>
                <c:pt idx="8">
                  <c:v>0.20899999999999963</c:v>
                </c:pt>
                <c:pt idx="9">
                  <c:v>0.18599999999999994</c:v>
                </c:pt>
                <c:pt idx="10">
                  <c:v>0.23399999999999999</c:v>
                </c:pt>
                <c:pt idx="11">
                  <c:v>8.1000000000000405E-2</c:v>
                </c:pt>
                <c:pt idx="12">
                  <c:v>6.0999999999999943E-2</c:v>
                </c:pt>
                <c:pt idx="13">
                  <c:v>0.13300000000000001</c:v>
                </c:pt>
                <c:pt idx="14">
                  <c:v>9.9999999999999645E-2</c:v>
                </c:pt>
                <c:pt idx="15">
                  <c:v>0.10500000000000043</c:v>
                </c:pt>
                <c:pt idx="16">
                  <c:v>2.5000000000000355E-2</c:v>
                </c:pt>
                <c:pt idx="17">
                  <c:v>0.2110000000000003</c:v>
                </c:pt>
                <c:pt idx="18">
                  <c:v>0.22700000000000031</c:v>
                </c:pt>
                <c:pt idx="19">
                  <c:v>0.11300000000000043</c:v>
                </c:pt>
                <c:pt idx="20">
                  <c:v>0.13999999999999968</c:v>
                </c:pt>
                <c:pt idx="21">
                  <c:v>0.11599999999999966</c:v>
                </c:pt>
                <c:pt idx="22">
                  <c:v>0.23399999999999999</c:v>
                </c:pt>
                <c:pt idx="23">
                  <c:v>9.7000000000000419E-2</c:v>
                </c:pt>
                <c:pt idx="24">
                  <c:v>0.13100000000000023</c:v>
                </c:pt>
                <c:pt idx="25">
                  <c:v>0.18299999999999983</c:v>
                </c:pt>
                <c:pt idx="26">
                  <c:v>0.21300000000000008</c:v>
                </c:pt>
                <c:pt idx="27">
                  <c:v>0.10700000000000021</c:v>
                </c:pt>
                <c:pt idx="28">
                  <c:v>0</c:v>
                </c:pt>
                <c:pt idx="29">
                  <c:v>0.16999999999999993</c:v>
                </c:pt>
                <c:pt idx="30">
                  <c:v>0.1509999999999998</c:v>
                </c:pt>
                <c:pt idx="31">
                  <c:v>9.9999999999999645E-2</c:v>
                </c:pt>
                <c:pt idx="32">
                  <c:v>0.12899999999999956</c:v>
                </c:pt>
                <c:pt idx="33">
                  <c:v>1.1000000000000121E-2</c:v>
                </c:pt>
                <c:pt idx="34">
                  <c:v>1.1999999999999567E-2</c:v>
                </c:pt>
                <c:pt idx="35">
                  <c:v>1.7000000000000348E-2</c:v>
                </c:pt>
                <c:pt idx="36">
                  <c:v>5.1000000000000156E-2</c:v>
                </c:pt>
                <c:pt idx="37">
                  <c:v>6.2000000000000277E-2</c:v>
                </c:pt>
                <c:pt idx="38">
                  <c:v>0.125</c:v>
                </c:pt>
                <c:pt idx="39">
                  <c:v>0.12199999999999989</c:v>
                </c:pt>
                <c:pt idx="40">
                  <c:v>9.4999999999999751E-2</c:v>
                </c:pt>
                <c:pt idx="41">
                  <c:v>3.6999999999999922E-2</c:v>
                </c:pt>
                <c:pt idx="42">
                  <c:v>0.16600000000000037</c:v>
                </c:pt>
                <c:pt idx="43">
                  <c:v>8.9999999999999858E-2</c:v>
                </c:pt>
                <c:pt idx="44">
                  <c:v>6.7000000000000171E-2</c:v>
                </c:pt>
                <c:pt idx="45">
                  <c:v>0.22900000000000009</c:v>
                </c:pt>
                <c:pt idx="46">
                  <c:v>0.16600000000000037</c:v>
                </c:pt>
                <c:pt idx="47">
                  <c:v>0.22200000000000042</c:v>
                </c:pt>
                <c:pt idx="48">
                  <c:v>0.22799999999999976</c:v>
                </c:pt>
                <c:pt idx="49">
                  <c:v>0.21300000000000008</c:v>
                </c:pt>
                <c:pt idx="50">
                  <c:v>0.12999999999999989</c:v>
                </c:pt>
                <c:pt idx="51">
                  <c:v>9.2999999999999972E-2</c:v>
                </c:pt>
                <c:pt idx="52">
                  <c:v>6.899999999999995E-2</c:v>
                </c:pt>
                <c:pt idx="53">
                  <c:v>0.21499999999999986</c:v>
                </c:pt>
                <c:pt idx="54">
                  <c:v>0.19899999999999984</c:v>
                </c:pt>
                <c:pt idx="55">
                  <c:v>0.20399999999999974</c:v>
                </c:pt>
                <c:pt idx="56">
                  <c:v>0.20199999999999996</c:v>
                </c:pt>
                <c:pt idx="57">
                  <c:v>0.21799999999999997</c:v>
                </c:pt>
                <c:pt idx="58">
                  <c:v>0.13600000000000012</c:v>
                </c:pt>
                <c:pt idx="59">
                  <c:v>0.18100000000000005</c:v>
                </c:pt>
                <c:pt idx="60">
                  <c:v>0.2240000000000002</c:v>
                </c:pt>
                <c:pt idx="61">
                  <c:v>0.20300000000000029</c:v>
                </c:pt>
                <c:pt idx="62">
                  <c:v>9.4999999999999751E-2</c:v>
                </c:pt>
                <c:pt idx="63">
                  <c:v>0.10599999999999987</c:v>
                </c:pt>
                <c:pt idx="64">
                  <c:v>0.21400000000000041</c:v>
                </c:pt>
                <c:pt idx="65">
                  <c:v>0.19099999999999984</c:v>
                </c:pt>
                <c:pt idx="66">
                  <c:v>0.23899999999999988</c:v>
                </c:pt>
                <c:pt idx="67">
                  <c:v>4.0000000000000036E-2</c:v>
                </c:pt>
                <c:pt idx="68">
                  <c:v>2.5000000000000355E-2</c:v>
                </c:pt>
                <c:pt idx="69">
                  <c:v>7.5000000000000178E-2</c:v>
                </c:pt>
                <c:pt idx="70">
                  <c:v>0.22799999999999976</c:v>
                </c:pt>
                <c:pt idx="71">
                  <c:v>0.17300000000000004</c:v>
                </c:pt>
                <c:pt idx="72">
                  <c:v>0.11599999999999966</c:v>
                </c:pt>
                <c:pt idx="73">
                  <c:v>0.15800000000000036</c:v>
                </c:pt>
                <c:pt idx="74">
                  <c:v>0.12899999999999956</c:v>
                </c:pt>
                <c:pt idx="75">
                  <c:v>8.9999999999999858E-2</c:v>
                </c:pt>
                <c:pt idx="76">
                  <c:v>4.6999999999999709E-2</c:v>
                </c:pt>
                <c:pt idx="77">
                  <c:v>0.23599999999999977</c:v>
                </c:pt>
                <c:pt idx="78">
                  <c:v>9.9999999999997868E-3</c:v>
                </c:pt>
                <c:pt idx="79">
                  <c:v>0.1120000000000001</c:v>
                </c:pt>
                <c:pt idx="80">
                  <c:v>0.21300000000000008</c:v>
                </c:pt>
                <c:pt idx="81">
                  <c:v>0.20899999999999963</c:v>
                </c:pt>
                <c:pt idx="82">
                  <c:v>0.20000000000000018</c:v>
                </c:pt>
                <c:pt idx="83">
                  <c:v>0.12999999999999989</c:v>
                </c:pt>
                <c:pt idx="84">
                  <c:v>0.10400000000000009</c:v>
                </c:pt>
                <c:pt idx="85">
                  <c:v>0.125</c:v>
                </c:pt>
                <c:pt idx="86">
                  <c:v>8.1000000000000405E-2</c:v>
                </c:pt>
                <c:pt idx="87">
                  <c:v>0.15700000000000003</c:v>
                </c:pt>
                <c:pt idx="88">
                  <c:v>0.11099999999999977</c:v>
                </c:pt>
                <c:pt idx="89">
                  <c:v>4.6000000000000263E-2</c:v>
                </c:pt>
                <c:pt idx="90">
                  <c:v>0.11500000000000021</c:v>
                </c:pt>
                <c:pt idx="91">
                  <c:v>0.15500000000000025</c:v>
                </c:pt>
                <c:pt idx="92">
                  <c:v>0.22299999999999986</c:v>
                </c:pt>
                <c:pt idx="93">
                  <c:v>0.23599999999999977</c:v>
                </c:pt>
                <c:pt idx="94">
                  <c:v>0.18799999999999972</c:v>
                </c:pt>
                <c:pt idx="95">
                  <c:v>0.14400000000000013</c:v>
                </c:pt>
                <c:pt idx="96">
                  <c:v>0.19399999999999995</c:v>
                </c:pt>
                <c:pt idx="97">
                  <c:v>8.9000000000000412E-2</c:v>
                </c:pt>
                <c:pt idx="98">
                  <c:v>0.21199999999999974</c:v>
                </c:pt>
                <c:pt idx="99">
                  <c:v>5.400000000000027E-2</c:v>
                </c:pt>
                <c:pt idx="100">
                  <c:v>0.53800000000000026</c:v>
                </c:pt>
                <c:pt idx="101">
                  <c:v>0.53099999999999969</c:v>
                </c:pt>
                <c:pt idx="102">
                  <c:v>0.52799999999999958</c:v>
                </c:pt>
                <c:pt idx="103">
                  <c:v>0.45699999999999985</c:v>
                </c:pt>
                <c:pt idx="104">
                  <c:v>0.32699999999999996</c:v>
                </c:pt>
                <c:pt idx="105">
                  <c:v>0.25499999999999989</c:v>
                </c:pt>
                <c:pt idx="106">
                  <c:v>0.3019999999999996</c:v>
                </c:pt>
                <c:pt idx="107">
                  <c:v>0.37699999999999978</c:v>
                </c:pt>
                <c:pt idx="108">
                  <c:v>0.45899999999999963</c:v>
                </c:pt>
                <c:pt idx="109">
                  <c:v>0.43599999999999994</c:v>
                </c:pt>
                <c:pt idx="110">
                  <c:v>0.48399999999999999</c:v>
                </c:pt>
                <c:pt idx="111">
                  <c:v>0.33100000000000041</c:v>
                </c:pt>
                <c:pt idx="112">
                  <c:v>0.31099999999999994</c:v>
                </c:pt>
                <c:pt idx="113">
                  <c:v>0.38300000000000001</c:v>
                </c:pt>
                <c:pt idx="114">
                  <c:v>0.34999999999999964</c:v>
                </c:pt>
                <c:pt idx="115">
                  <c:v>0.35500000000000043</c:v>
                </c:pt>
                <c:pt idx="116">
                  <c:v>0.27500000000000036</c:v>
                </c:pt>
                <c:pt idx="117">
                  <c:v>0.4610000000000003</c:v>
                </c:pt>
                <c:pt idx="118">
                  <c:v>0.47700000000000031</c:v>
                </c:pt>
                <c:pt idx="119">
                  <c:v>0.36300000000000043</c:v>
                </c:pt>
                <c:pt idx="120">
                  <c:v>0.38999999999999968</c:v>
                </c:pt>
                <c:pt idx="121">
                  <c:v>0.36599999999999966</c:v>
                </c:pt>
                <c:pt idx="122">
                  <c:v>0.48399999999999999</c:v>
                </c:pt>
                <c:pt idx="123">
                  <c:v>0.34700000000000042</c:v>
                </c:pt>
                <c:pt idx="124">
                  <c:v>0.38100000000000023</c:v>
                </c:pt>
                <c:pt idx="125">
                  <c:v>0.43299999999999983</c:v>
                </c:pt>
                <c:pt idx="126">
                  <c:v>0.46300000000000008</c:v>
                </c:pt>
                <c:pt idx="127">
                  <c:v>0.35700000000000021</c:v>
                </c:pt>
                <c:pt idx="128">
                  <c:v>0.25</c:v>
                </c:pt>
                <c:pt idx="129">
                  <c:v>0.41999999999999993</c:v>
                </c:pt>
                <c:pt idx="130">
                  <c:v>0.4009999999999998</c:v>
                </c:pt>
                <c:pt idx="131">
                  <c:v>0.34999999999999964</c:v>
                </c:pt>
                <c:pt idx="132">
                  <c:v>0.37899999999999956</c:v>
                </c:pt>
                <c:pt idx="133">
                  <c:v>0.26100000000000012</c:v>
                </c:pt>
                <c:pt idx="134">
                  <c:v>0.26199999999999957</c:v>
                </c:pt>
                <c:pt idx="135">
                  <c:v>0.26700000000000035</c:v>
                </c:pt>
                <c:pt idx="136">
                  <c:v>0.30100000000000016</c:v>
                </c:pt>
                <c:pt idx="137">
                  <c:v>0.31200000000000028</c:v>
                </c:pt>
                <c:pt idx="138">
                  <c:v>0.375</c:v>
                </c:pt>
                <c:pt idx="139">
                  <c:v>0.37199999999999989</c:v>
                </c:pt>
                <c:pt idx="140">
                  <c:v>0.34499999999999975</c:v>
                </c:pt>
                <c:pt idx="141">
                  <c:v>0.28699999999999992</c:v>
                </c:pt>
                <c:pt idx="142">
                  <c:v>0.41600000000000037</c:v>
                </c:pt>
                <c:pt idx="143">
                  <c:v>0.33999999999999986</c:v>
                </c:pt>
                <c:pt idx="144">
                  <c:v>0.31700000000000017</c:v>
                </c:pt>
                <c:pt idx="145">
                  <c:v>0.47900000000000009</c:v>
                </c:pt>
                <c:pt idx="146">
                  <c:v>0.41600000000000037</c:v>
                </c:pt>
                <c:pt idx="147">
                  <c:v>0.47200000000000042</c:v>
                </c:pt>
                <c:pt idx="148">
                  <c:v>0.47799999999999976</c:v>
                </c:pt>
                <c:pt idx="149">
                  <c:v>0.46300000000000008</c:v>
                </c:pt>
                <c:pt idx="150">
                  <c:v>0.37999999999999989</c:v>
                </c:pt>
                <c:pt idx="151">
                  <c:v>0.34299999999999997</c:v>
                </c:pt>
                <c:pt idx="152">
                  <c:v>0.31899999999999995</c:v>
                </c:pt>
                <c:pt idx="153">
                  <c:v>0.46499999999999986</c:v>
                </c:pt>
                <c:pt idx="154">
                  <c:v>0.44899999999999984</c:v>
                </c:pt>
                <c:pt idx="155">
                  <c:v>0.45399999999999974</c:v>
                </c:pt>
                <c:pt idx="156">
                  <c:v>0.45199999999999996</c:v>
                </c:pt>
                <c:pt idx="157">
                  <c:v>0.46799999999999997</c:v>
                </c:pt>
                <c:pt idx="158">
                  <c:v>0.38600000000000012</c:v>
                </c:pt>
                <c:pt idx="159">
                  <c:v>0.43100000000000005</c:v>
                </c:pt>
                <c:pt idx="160">
                  <c:v>0.4740000000000002</c:v>
                </c:pt>
                <c:pt idx="161">
                  <c:v>0.45300000000000029</c:v>
                </c:pt>
                <c:pt idx="162">
                  <c:v>0.34499999999999975</c:v>
                </c:pt>
                <c:pt idx="163">
                  <c:v>0.35599999999999987</c:v>
                </c:pt>
                <c:pt idx="164">
                  <c:v>0.46400000000000041</c:v>
                </c:pt>
                <c:pt idx="165">
                  <c:v>0.44099999999999984</c:v>
                </c:pt>
                <c:pt idx="166">
                  <c:v>0.48899999999999988</c:v>
                </c:pt>
                <c:pt idx="167">
                  <c:v>0.29000000000000004</c:v>
                </c:pt>
                <c:pt idx="168">
                  <c:v>0.27500000000000036</c:v>
                </c:pt>
                <c:pt idx="169">
                  <c:v>0.32500000000000018</c:v>
                </c:pt>
                <c:pt idx="170">
                  <c:v>0.47799999999999976</c:v>
                </c:pt>
                <c:pt idx="171">
                  <c:v>0.42300000000000004</c:v>
                </c:pt>
                <c:pt idx="172">
                  <c:v>0.36599999999999966</c:v>
                </c:pt>
                <c:pt idx="173">
                  <c:v>0.40800000000000036</c:v>
                </c:pt>
                <c:pt idx="174">
                  <c:v>0.37899999999999956</c:v>
                </c:pt>
                <c:pt idx="175">
                  <c:v>0.33999999999999986</c:v>
                </c:pt>
                <c:pt idx="176">
                  <c:v>0.29699999999999971</c:v>
                </c:pt>
                <c:pt idx="177">
                  <c:v>0.48599999999999977</c:v>
                </c:pt>
                <c:pt idx="178">
                  <c:v>0.25999999999999979</c:v>
                </c:pt>
                <c:pt idx="179">
                  <c:v>0.3620000000000001</c:v>
                </c:pt>
                <c:pt idx="180">
                  <c:v>0.46300000000000008</c:v>
                </c:pt>
                <c:pt idx="181">
                  <c:v>0.45899999999999963</c:v>
                </c:pt>
                <c:pt idx="182">
                  <c:v>0.45000000000000018</c:v>
                </c:pt>
                <c:pt idx="183">
                  <c:v>0.37999999999999989</c:v>
                </c:pt>
                <c:pt idx="184">
                  <c:v>0.35400000000000009</c:v>
                </c:pt>
                <c:pt idx="185">
                  <c:v>0.375</c:v>
                </c:pt>
                <c:pt idx="186">
                  <c:v>0.33100000000000041</c:v>
                </c:pt>
                <c:pt idx="187">
                  <c:v>0.40700000000000003</c:v>
                </c:pt>
                <c:pt idx="188">
                  <c:v>0.36099999999999977</c:v>
                </c:pt>
                <c:pt idx="189">
                  <c:v>0.29600000000000026</c:v>
                </c:pt>
                <c:pt idx="190">
                  <c:v>0.36500000000000021</c:v>
                </c:pt>
                <c:pt idx="191">
                  <c:v>0.40500000000000025</c:v>
                </c:pt>
                <c:pt idx="192">
                  <c:v>0.47299999999999986</c:v>
                </c:pt>
                <c:pt idx="193">
                  <c:v>0.48599999999999977</c:v>
                </c:pt>
                <c:pt idx="194">
                  <c:v>0.43799999999999972</c:v>
                </c:pt>
                <c:pt idx="195">
                  <c:v>0.39400000000000013</c:v>
                </c:pt>
                <c:pt idx="196">
                  <c:v>0.44399999999999995</c:v>
                </c:pt>
                <c:pt idx="197">
                  <c:v>0.33900000000000041</c:v>
                </c:pt>
                <c:pt idx="198">
                  <c:v>0.46199999999999974</c:v>
                </c:pt>
                <c:pt idx="199">
                  <c:v>0.30400000000000027</c:v>
                </c:pt>
                <c:pt idx="200">
                  <c:v>0.78800000000000026</c:v>
                </c:pt>
                <c:pt idx="201">
                  <c:v>0.78099999999999969</c:v>
                </c:pt>
                <c:pt idx="202">
                  <c:v>0.77799999999999958</c:v>
                </c:pt>
                <c:pt idx="203">
                  <c:v>0.70699999999999985</c:v>
                </c:pt>
                <c:pt idx="204">
                  <c:v>0.57699999999999996</c:v>
                </c:pt>
                <c:pt idx="205">
                  <c:v>0.50499999999999989</c:v>
                </c:pt>
                <c:pt idx="206">
                  <c:v>0.5519999999999996</c:v>
                </c:pt>
                <c:pt idx="207">
                  <c:v>0.62699999999999978</c:v>
                </c:pt>
                <c:pt idx="208">
                  <c:v>0.70899999999999963</c:v>
                </c:pt>
                <c:pt idx="209">
                  <c:v>0.68599999999999994</c:v>
                </c:pt>
                <c:pt idx="210">
                  <c:v>0.73399999999999999</c:v>
                </c:pt>
                <c:pt idx="211">
                  <c:v>0.58100000000000041</c:v>
                </c:pt>
                <c:pt idx="212">
                  <c:v>0.56099999999999994</c:v>
                </c:pt>
                <c:pt idx="213">
                  <c:v>0.63300000000000001</c:v>
                </c:pt>
                <c:pt idx="214">
                  <c:v>0.59999999999999964</c:v>
                </c:pt>
                <c:pt idx="215">
                  <c:v>0.60500000000000043</c:v>
                </c:pt>
                <c:pt idx="216">
                  <c:v>0.52500000000000036</c:v>
                </c:pt>
                <c:pt idx="217">
                  <c:v>0.7110000000000003</c:v>
                </c:pt>
                <c:pt idx="218">
                  <c:v>0.72700000000000031</c:v>
                </c:pt>
                <c:pt idx="219">
                  <c:v>0.61300000000000043</c:v>
                </c:pt>
                <c:pt idx="220">
                  <c:v>0.63999999999999968</c:v>
                </c:pt>
                <c:pt idx="221">
                  <c:v>0.61599999999999966</c:v>
                </c:pt>
                <c:pt idx="222">
                  <c:v>0.73399999999999999</c:v>
                </c:pt>
                <c:pt idx="223">
                  <c:v>0.59700000000000042</c:v>
                </c:pt>
                <c:pt idx="224">
                  <c:v>0.63100000000000023</c:v>
                </c:pt>
                <c:pt idx="225">
                  <c:v>0.68299999999999983</c:v>
                </c:pt>
                <c:pt idx="226">
                  <c:v>0.71300000000000008</c:v>
                </c:pt>
                <c:pt idx="227">
                  <c:v>0.60700000000000021</c:v>
                </c:pt>
                <c:pt idx="228">
                  <c:v>0.5</c:v>
                </c:pt>
                <c:pt idx="229">
                  <c:v>0.66999999999999993</c:v>
                </c:pt>
                <c:pt idx="230">
                  <c:v>0.6509999999999998</c:v>
                </c:pt>
                <c:pt idx="231">
                  <c:v>0.59999999999999964</c:v>
                </c:pt>
                <c:pt idx="232">
                  <c:v>0.62899999999999956</c:v>
                </c:pt>
                <c:pt idx="233">
                  <c:v>0.51100000000000012</c:v>
                </c:pt>
                <c:pt idx="234">
                  <c:v>0.51199999999999957</c:v>
                </c:pt>
                <c:pt idx="235">
                  <c:v>0.51700000000000035</c:v>
                </c:pt>
                <c:pt idx="236">
                  <c:v>0.55100000000000016</c:v>
                </c:pt>
                <c:pt idx="237">
                  <c:v>0.56200000000000028</c:v>
                </c:pt>
                <c:pt idx="238">
                  <c:v>0.625</c:v>
                </c:pt>
                <c:pt idx="239">
                  <c:v>0.62199999999999989</c:v>
                </c:pt>
                <c:pt idx="240">
                  <c:v>0.59499999999999975</c:v>
                </c:pt>
                <c:pt idx="241">
                  <c:v>0.53699999999999992</c:v>
                </c:pt>
                <c:pt idx="242">
                  <c:v>0.66600000000000037</c:v>
                </c:pt>
                <c:pt idx="243">
                  <c:v>0.58999999999999986</c:v>
                </c:pt>
                <c:pt idx="244">
                  <c:v>0.56700000000000017</c:v>
                </c:pt>
                <c:pt idx="245">
                  <c:v>0.72900000000000009</c:v>
                </c:pt>
                <c:pt idx="246">
                  <c:v>0.66600000000000037</c:v>
                </c:pt>
                <c:pt idx="247">
                  <c:v>0.72200000000000042</c:v>
                </c:pt>
                <c:pt idx="248">
                  <c:v>0.72799999999999976</c:v>
                </c:pt>
                <c:pt idx="249">
                  <c:v>0.71300000000000008</c:v>
                </c:pt>
                <c:pt idx="250">
                  <c:v>0.62999999999999989</c:v>
                </c:pt>
                <c:pt idx="251">
                  <c:v>0.59299999999999997</c:v>
                </c:pt>
                <c:pt idx="252">
                  <c:v>0.56899999999999995</c:v>
                </c:pt>
                <c:pt idx="253">
                  <c:v>0.71499999999999986</c:v>
                </c:pt>
                <c:pt idx="254">
                  <c:v>0.69899999999999984</c:v>
                </c:pt>
                <c:pt idx="255">
                  <c:v>0.70399999999999974</c:v>
                </c:pt>
                <c:pt idx="256">
                  <c:v>0.70199999999999996</c:v>
                </c:pt>
                <c:pt idx="257">
                  <c:v>0.71799999999999997</c:v>
                </c:pt>
                <c:pt idx="258">
                  <c:v>0.63600000000000012</c:v>
                </c:pt>
                <c:pt idx="259">
                  <c:v>0.68100000000000005</c:v>
                </c:pt>
                <c:pt idx="260">
                  <c:v>0.7240000000000002</c:v>
                </c:pt>
                <c:pt idx="261">
                  <c:v>0.70300000000000029</c:v>
                </c:pt>
                <c:pt idx="262">
                  <c:v>0.59499999999999975</c:v>
                </c:pt>
                <c:pt idx="263">
                  <c:v>0.60599999999999987</c:v>
                </c:pt>
                <c:pt idx="264">
                  <c:v>0.71400000000000041</c:v>
                </c:pt>
                <c:pt idx="265">
                  <c:v>0.69099999999999984</c:v>
                </c:pt>
                <c:pt idx="266">
                  <c:v>0.73899999999999988</c:v>
                </c:pt>
                <c:pt idx="267">
                  <c:v>0.54</c:v>
                </c:pt>
                <c:pt idx="268">
                  <c:v>0.52500000000000036</c:v>
                </c:pt>
                <c:pt idx="269">
                  <c:v>0.57500000000000018</c:v>
                </c:pt>
                <c:pt idx="270">
                  <c:v>0.72799999999999976</c:v>
                </c:pt>
                <c:pt idx="271">
                  <c:v>0.67300000000000004</c:v>
                </c:pt>
                <c:pt idx="272">
                  <c:v>0.61599999999999966</c:v>
                </c:pt>
                <c:pt idx="273">
                  <c:v>0.65800000000000036</c:v>
                </c:pt>
                <c:pt idx="274">
                  <c:v>0.62899999999999956</c:v>
                </c:pt>
                <c:pt idx="275">
                  <c:v>0.58999999999999986</c:v>
                </c:pt>
                <c:pt idx="276">
                  <c:v>0.54699999999999971</c:v>
                </c:pt>
                <c:pt idx="277">
                  <c:v>0.73599999999999977</c:v>
                </c:pt>
                <c:pt idx="278">
                  <c:v>0.50999999999999979</c:v>
                </c:pt>
                <c:pt idx="279">
                  <c:v>0.6120000000000001</c:v>
                </c:pt>
                <c:pt idx="280">
                  <c:v>0.71300000000000008</c:v>
                </c:pt>
                <c:pt idx="281">
                  <c:v>0.70899999999999963</c:v>
                </c:pt>
                <c:pt idx="282">
                  <c:v>0.70000000000000018</c:v>
                </c:pt>
                <c:pt idx="283">
                  <c:v>0.62999999999999989</c:v>
                </c:pt>
                <c:pt idx="284">
                  <c:v>0.60400000000000009</c:v>
                </c:pt>
                <c:pt idx="285">
                  <c:v>0.625</c:v>
                </c:pt>
                <c:pt idx="286">
                  <c:v>0.58100000000000041</c:v>
                </c:pt>
                <c:pt idx="287">
                  <c:v>0.65700000000000003</c:v>
                </c:pt>
                <c:pt idx="288">
                  <c:v>0.61099999999999977</c:v>
                </c:pt>
                <c:pt idx="289">
                  <c:v>0.54600000000000026</c:v>
                </c:pt>
                <c:pt idx="290">
                  <c:v>0.61500000000000021</c:v>
                </c:pt>
                <c:pt idx="291">
                  <c:v>0.65500000000000025</c:v>
                </c:pt>
                <c:pt idx="292">
                  <c:v>0.72299999999999986</c:v>
                </c:pt>
                <c:pt idx="293">
                  <c:v>0.73599999999999977</c:v>
                </c:pt>
                <c:pt idx="294">
                  <c:v>0.68799999999999972</c:v>
                </c:pt>
                <c:pt idx="295">
                  <c:v>0.64400000000000013</c:v>
                </c:pt>
                <c:pt idx="296">
                  <c:v>0.69399999999999995</c:v>
                </c:pt>
                <c:pt idx="297">
                  <c:v>0.58900000000000041</c:v>
                </c:pt>
                <c:pt idx="298">
                  <c:v>0.71199999999999974</c:v>
                </c:pt>
                <c:pt idx="299">
                  <c:v>0.55400000000000027</c:v>
                </c:pt>
              </c:numCache>
            </c:numRef>
          </c:xVal>
          <c:yVal>
            <c:numRef>
              <c:f>Extrapolation!$B$1:$B$300</c:f>
              <c:numCache>
                <c:formatCode>General</c:formatCode>
                <c:ptCount val="300"/>
                <c:pt idx="0">
                  <c:v>1.5799999999999983</c:v>
                </c:pt>
                <c:pt idx="1">
                  <c:v>1.5559999999999974</c:v>
                </c:pt>
                <c:pt idx="2">
                  <c:v>1.5570000000000022</c:v>
                </c:pt>
                <c:pt idx="3">
                  <c:v>1.159000000000006</c:v>
                </c:pt>
                <c:pt idx="4">
                  <c:v>0.43000000000000682</c:v>
                </c:pt>
                <c:pt idx="5">
                  <c:v>2.8000000000005798E-2</c:v>
                </c:pt>
                <c:pt idx="6">
                  <c:v>0.30100000000000193</c:v>
                </c:pt>
                <c:pt idx="7">
                  <c:v>0.74399999999999977</c:v>
                </c:pt>
                <c:pt idx="8">
                  <c:v>0.79300000000000637</c:v>
                </c:pt>
                <c:pt idx="9">
                  <c:v>0.73600000000000421</c:v>
                </c:pt>
                <c:pt idx="10">
                  <c:v>0.94299999999999784</c:v>
                </c:pt>
                <c:pt idx="11">
                  <c:v>0.35599999999999454</c:v>
                </c:pt>
                <c:pt idx="12">
                  <c:v>0.26399999999999579</c:v>
                </c:pt>
                <c:pt idx="13">
                  <c:v>0.55200000000000671</c:v>
                </c:pt>
                <c:pt idx="14">
                  <c:v>0.35299999999999443</c:v>
                </c:pt>
                <c:pt idx="15">
                  <c:v>0.37000000000000455</c:v>
                </c:pt>
                <c:pt idx="16">
                  <c:v>9.4999999999998863E-2</c:v>
                </c:pt>
                <c:pt idx="17">
                  <c:v>0.88899999999999579</c:v>
                </c:pt>
                <c:pt idx="18">
                  <c:v>0.95699999999999363</c:v>
                </c:pt>
                <c:pt idx="19">
                  <c:v>0.52500000000000568</c:v>
                </c:pt>
                <c:pt idx="20">
                  <c:v>0.63599999999999568</c:v>
                </c:pt>
                <c:pt idx="21">
                  <c:v>0.54600000000000648</c:v>
                </c:pt>
                <c:pt idx="22">
                  <c:v>1.0210000000000008</c:v>
                </c:pt>
                <c:pt idx="23">
                  <c:v>0.4719999999999942</c:v>
                </c:pt>
                <c:pt idx="24">
                  <c:v>0.61700000000000443</c:v>
                </c:pt>
                <c:pt idx="25">
                  <c:v>0.84300000000000352</c:v>
                </c:pt>
                <c:pt idx="26">
                  <c:v>0.96800000000000352</c:v>
                </c:pt>
                <c:pt idx="27">
                  <c:v>0.56699999999999307</c:v>
                </c:pt>
                <c:pt idx="28">
                  <c:v>1.0000000000047748E-3</c:v>
                </c:pt>
                <c:pt idx="29">
                  <c:v>0.79099999999999682</c:v>
                </c:pt>
                <c:pt idx="30">
                  <c:v>0.70199999999999818</c:v>
                </c:pt>
                <c:pt idx="31">
                  <c:v>0.42700000000000671</c:v>
                </c:pt>
                <c:pt idx="32">
                  <c:v>0.54200000000000159</c:v>
                </c:pt>
                <c:pt idx="33">
                  <c:v>4.0999999999996817E-2</c:v>
                </c:pt>
                <c:pt idx="34">
                  <c:v>5.5000000000006821E-2</c:v>
                </c:pt>
                <c:pt idx="35">
                  <c:v>7.5000000000002842E-2</c:v>
                </c:pt>
                <c:pt idx="36">
                  <c:v>0.2219999999999942</c:v>
                </c:pt>
                <c:pt idx="37">
                  <c:v>0.27500000000000568</c:v>
                </c:pt>
                <c:pt idx="38">
                  <c:v>0.64400000000000546</c:v>
                </c:pt>
                <c:pt idx="39">
                  <c:v>0.49899999999999523</c:v>
                </c:pt>
                <c:pt idx="40">
                  <c:v>0.3960000000000008</c:v>
                </c:pt>
                <c:pt idx="41">
                  <c:v>0.15399999999999636</c:v>
                </c:pt>
                <c:pt idx="42">
                  <c:v>0.69799999999999329</c:v>
                </c:pt>
                <c:pt idx="43">
                  <c:v>0.32299999999999329</c:v>
                </c:pt>
                <c:pt idx="44">
                  <c:v>0.29300000000000637</c:v>
                </c:pt>
                <c:pt idx="45">
                  <c:v>0.92199999999999704</c:v>
                </c:pt>
                <c:pt idx="46">
                  <c:v>0.56799999999999784</c:v>
                </c:pt>
                <c:pt idx="47">
                  <c:v>0.74699999999999989</c:v>
                </c:pt>
                <c:pt idx="48">
                  <c:v>0.95199999999999818</c:v>
                </c:pt>
                <c:pt idx="49">
                  <c:v>0.92799999999999727</c:v>
                </c:pt>
                <c:pt idx="50">
                  <c:v>0.59099999999999397</c:v>
                </c:pt>
                <c:pt idx="51">
                  <c:v>0.41100000000000136</c:v>
                </c:pt>
                <c:pt idx="52">
                  <c:v>0.27899999999999636</c:v>
                </c:pt>
                <c:pt idx="53">
                  <c:v>0.93999999999999773</c:v>
                </c:pt>
                <c:pt idx="54">
                  <c:v>0.88500000000000512</c:v>
                </c:pt>
                <c:pt idx="55">
                  <c:v>0.89199999999999591</c:v>
                </c:pt>
                <c:pt idx="56">
                  <c:v>0.90000000000000568</c:v>
                </c:pt>
                <c:pt idx="57">
                  <c:v>0.96899999999999409</c:v>
                </c:pt>
                <c:pt idx="58">
                  <c:v>0.54699999999999704</c:v>
                </c:pt>
                <c:pt idx="59">
                  <c:v>0.69499999999999318</c:v>
                </c:pt>
                <c:pt idx="60">
                  <c:v>0.87399999999999523</c:v>
                </c:pt>
                <c:pt idx="61">
                  <c:v>0.80299999999999727</c:v>
                </c:pt>
                <c:pt idx="62">
                  <c:v>0.5379999999999967</c:v>
                </c:pt>
                <c:pt idx="63">
                  <c:v>0.44199999999999307</c:v>
                </c:pt>
                <c:pt idx="64">
                  <c:v>0.82999999999999829</c:v>
                </c:pt>
                <c:pt idx="65">
                  <c:v>0.78199999999999648</c:v>
                </c:pt>
                <c:pt idx="66">
                  <c:v>0.97799999999999443</c:v>
                </c:pt>
                <c:pt idx="67">
                  <c:v>0.27200000000000557</c:v>
                </c:pt>
                <c:pt idx="68">
                  <c:v>0.12699999999999534</c:v>
                </c:pt>
                <c:pt idx="69">
                  <c:v>0.38500000000000512</c:v>
                </c:pt>
                <c:pt idx="70">
                  <c:v>0.992999999999995</c:v>
                </c:pt>
                <c:pt idx="71">
                  <c:v>0.76800000000000068</c:v>
                </c:pt>
                <c:pt idx="72">
                  <c:v>0.5379999999999967</c:v>
                </c:pt>
                <c:pt idx="73">
                  <c:v>0.71899999999999409</c:v>
                </c:pt>
                <c:pt idx="74">
                  <c:v>0.60299999999999443</c:v>
                </c:pt>
                <c:pt idx="75">
                  <c:v>0.43999999999999773</c:v>
                </c:pt>
                <c:pt idx="76">
                  <c:v>0.23000000000000398</c:v>
                </c:pt>
                <c:pt idx="77">
                  <c:v>1.1970000000000027</c:v>
                </c:pt>
                <c:pt idx="78">
                  <c:v>4.8000000000001819E-2</c:v>
                </c:pt>
                <c:pt idx="79">
                  <c:v>0.54099999999999682</c:v>
                </c:pt>
                <c:pt idx="80">
                  <c:v>1.1629999999999967</c:v>
                </c:pt>
                <c:pt idx="81">
                  <c:v>1.1410000000000053</c:v>
                </c:pt>
                <c:pt idx="82">
                  <c:v>1.1069999999999993</c:v>
                </c:pt>
                <c:pt idx="83">
                  <c:v>0.74099999999999966</c:v>
                </c:pt>
                <c:pt idx="84">
                  <c:v>0.59300000000000352</c:v>
                </c:pt>
                <c:pt idx="85">
                  <c:v>0.69799999999999329</c:v>
                </c:pt>
                <c:pt idx="86">
                  <c:v>0.45900000000000318</c:v>
                </c:pt>
                <c:pt idx="87">
                  <c:v>0.86199999999999477</c:v>
                </c:pt>
                <c:pt idx="88">
                  <c:v>0.62099999999999511</c:v>
                </c:pt>
                <c:pt idx="89">
                  <c:v>0.27200000000000557</c:v>
                </c:pt>
                <c:pt idx="90">
                  <c:v>0.64100000000000534</c:v>
                </c:pt>
                <c:pt idx="91">
                  <c:v>0.83799999999999386</c:v>
                </c:pt>
                <c:pt idx="92">
                  <c:v>1.1800000000000068</c:v>
                </c:pt>
                <c:pt idx="93">
                  <c:v>1.2519999999999953</c:v>
                </c:pt>
                <c:pt idx="94">
                  <c:v>1.0109999999999957</c:v>
                </c:pt>
                <c:pt idx="95">
                  <c:v>0.7710000000000008</c:v>
                </c:pt>
                <c:pt idx="96">
                  <c:v>1.0310000000000059</c:v>
                </c:pt>
                <c:pt idx="97">
                  <c:v>0.49699999999999989</c:v>
                </c:pt>
                <c:pt idx="98">
                  <c:v>1.1009999999999991</c:v>
                </c:pt>
                <c:pt idx="99">
                  <c:v>0.29800000000000182</c:v>
                </c:pt>
                <c:pt idx="100">
                  <c:v>2.0580000000000069</c:v>
                </c:pt>
                <c:pt idx="101">
                  <c:v>2.0759999999999934</c:v>
                </c:pt>
                <c:pt idx="102">
                  <c:v>2.0789999999999935</c:v>
                </c:pt>
                <c:pt idx="103">
                  <c:v>1.7420000000000044</c:v>
                </c:pt>
                <c:pt idx="104">
                  <c:v>1.0769999999999982</c:v>
                </c:pt>
                <c:pt idx="105">
                  <c:v>0.65999999999999659</c:v>
                </c:pt>
                <c:pt idx="106">
                  <c:v>0.84600000000000364</c:v>
                </c:pt>
                <c:pt idx="107">
                  <c:v>1.3359999999999985</c:v>
                </c:pt>
                <c:pt idx="108">
                  <c:v>1.742999999999995</c:v>
                </c:pt>
                <c:pt idx="109">
                  <c:v>1.7270000000000039</c:v>
                </c:pt>
                <c:pt idx="110">
                  <c:v>1.9500000000000028</c:v>
                </c:pt>
                <c:pt idx="111">
                  <c:v>1.4489999999999981</c:v>
                </c:pt>
                <c:pt idx="112">
                  <c:v>1.3490000000000038</c:v>
                </c:pt>
                <c:pt idx="113">
                  <c:v>1.590999999999994</c:v>
                </c:pt>
                <c:pt idx="114">
                  <c:v>1.2349999999999994</c:v>
                </c:pt>
                <c:pt idx="115">
                  <c:v>1.2519999999999953</c:v>
                </c:pt>
                <c:pt idx="116">
                  <c:v>1.0390000000000015</c:v>
                </c:pt>
                <c:pt idx="117">
                  <c:v>1.5319999999999965</c:v>
                </c:pt>
                <c:pt idx="118">
                  <c:v>1.6170000000000044</c:v>
                </c:pt>
                <c:pt idx="119">
                  <c:v>1.2789999999999964</c:v>
                </c:pt>
                <c:pt idx="120">
                  <c:v>1.3829999999999956</c:v>
                </c:pt>
                <c:pt idx="121">
                  <c:v>1.3010000000000019</c:v>
                </c:pt>
                <c:pt idx="122">
                  <c:v>1.7309999999999945</c:v>
                </c:pt>
                <c:pt idx="123">
                  <c:v>1.2609999999999957</c:v>
                </c:pt>
                <c:pt idx="124">
                  <c:v>1.3449999999999989</c:v>
                </c:pt>
                <c:pt idx="125">
                  <c:v>1.570999999999998</c:v>
                </c:pt>
                <c:pt idx="126">
                  <c:v>1.6929999999999978</c:v>
                </c:pt>
                <c:pt idx="127">
                  <c:v>1.2930000000000064</c:v>
                </c:pt>
                <c:pt idx="128">
                  <c:v>1.0859999999999985</c:v>
                </c:pt>
                <c:pt idx="129">
                  <c:v>1.4909999999999997</c:v>
                </c:pt>
                <c:pt idx="130">
                  <c:v>1.4189999999999969</c:v>
                </c:pt>
                <c:pt idx="131">
                  <c:v>1.1599999999999966</c:v>
                </c:pt>
                <c:pt idx="132">
                  <c:v>1.2600000000000051</c:v>
                </c:pt>
                <c:pt idx="133">
                  <c:v>0.95499999999999829</c:v>
                </c:pt>
                <c:pt idx="134">
                  <c:v>0.89000000000000057</c:v>
                </c:pt>
                <c:pt idx="135">
                  <c:v>1.1550000000000011</c:v>
                </c:pt>
                <c:pt idx="136">
                  <c:v>1.3179999999999978</c:v>
                </c:pt>
                <c:pt idx="137">
                  <c:v>1.3870000000000005</c:v>
                </c:pt>
                <c:pt idx="138">
                  <c:v>1.429000000000002</c:v>
                </c:pt>
                <c:pt idx="139">
                  <c:v>1.5220000000000056</c:v>
                </c:pt>
                <c:pt idx="140">
                  <c:v>1.4350000000000023</c:v>
                </c:pt>
                <c:pt idx="141">
                  <c:v>1.1910000000000025</c:v>
                </c:pt>
                <c:pt idx="142">
                  <c:v>1.3919999999999959</c:v>
                </c:pt>
                <c:pt idx="143">
                  <c:v>1.222999999999999</c:v>
                </c:pt>
                <c:pt idx="144">
                  <c:v>0.97499999999999432</c:v>
                </c:pt>
                <c:pt idx="145">
                  <c:v>1.5220000000000056</c:v>
                </c:pt>
                <c:pt idx="146">
                  <c:v>1.4230000000000018</c:v>
                </c:pt>
                <c:pt idx="147">
                  <c:v>1.5859999999999985</c:v>
                </c:pt>
                <c:pt idx="148">
                  <c:v>1.6460000000000008</c:v>
                </c:pt>
                <c:pt idx="149">
                  <c:v>1.6689999999999969</c:v>
                </c:pt>
                <c:pt idx="150">
                  <c:v>1.394999999999996</c:v>
                </c:pt>
                <c:pt idx="151">
                  <c:v>1.2620000000000005</c:v>
                </c:pt>
                <c:pt idx="152">
                  <c:v>1.2930000000000064</c:v>
                </c:pt>
                <c:pt idx="153">
                  <c:v>1.7129999999999939</c:v>
                </c:pt>
                <c:pt idx="154">
                  <c:v>1.6730000000000018</c:v>
                </c:pt>
                <c:pt idx="155">
                  <c:v>1.6650000000000063</c:v>
                </c:pt>
                <c:pt idx="156">
                  <c:v>1.6880000000000024</c:v>
                </c:pt>
                <c:pt idx="157">
                  <c:v>1.7729999999999961</c:v>
                </c:pt>
                <c:pt idx="158">
                  <c:v>1.554000000000002</c:v>
                </c:pt>
                <c:pt idx="159">
                  <c:v>1.6550000000000011</c:v>
                </c:pt>
                <c:pt idx="160">
                  <c:v>1.8499999999999943</c:v>
                </c:pt>
                <c:pt idx="161">
                  <c:v>1.7939999999999969</c:v>
                </c:pt>
                <c:pt idx="162">
                  <c:v>1.3419999999999987</c:v>
                </c:pt>
                <c:pt idx="163">
                  <c:v>1.480000000000004</c:v>
                </c:pt>
                <c:pt idx="164">
                  <c:v>1.7980000000000018</c:v>
                </c:pt>
                <c:pt idx="165">
                  <c:v>1.804000000000002</c:v>
                </c:pt>
                <c:pt idx="166">
                  <c:v>2.0030000000000001</c:v>
                </c:pt>
                <c:pt idx="167">
                  <c:v>1.2349999999999994</c:v>
                </c:pt>
                <c:pt idx="168">
                  <c:v>1.1850000000000023</c:v>
                </c:pt>
                <c:pt idx="169">
                  <c:v>1.4120000000000061</c:v>
                </c:pt>
                <c:pt idx="170">
                  <c:v>2.0829999999999984</c:v>
                </c:pt>
                <c:pt idx="171">
                  <c:v>1.8739999999999952</c:v>
                </c:pt>
                <c:pt idx="172">
                  <c:v>1.6929999999999978</c:v>
                </c:pt>
                <c:pt idx="173">
                  <c:v>1.8589999999999947</c:v>
                </c:pt>
                <c:pt idx="174">
                  <c:v>1.7750000000000057</c:v>
                </c:pt>
                <c:pt idx="175">
                  <c:v>1.659000000000006</c:v>
                </c:pt>
                <c:pt idx="176">
                  <c:v>1.4500000000000028</c:v>
                </c:pt>
                <c:pt idx="177">
                  <c:v>2.2199999999999989</c:v>
                </c:pt>
                <c:pt idx="178">
                  <c:v>1.2690000000000055</c:v>
                </c:pt>
                <c:pt idx="179">
                  <c:v>1.7469999999999999</c:v>
                </c:pt>
                <c:pt idx="180">
                  <c:v>2.2639999999999958</c:v>
                </c:pt>
                <c:pt idx="181">
                  <c:v>2.2729999999999961</c:v>
                </c:pt>
                <c:pt idx="182">
                  <c:v>2.2390000000000043</c:v>
                </c:pt>
                <c:pt idx="183">
                  <c:v>1.936000000000007</c:v>
                </c:pt>
                <c:pt idx="184">
                  <c:v>1.8029999999999973</c:v>
                </c:pt>
                <c:pt idx="185">
                  <c:v>1.8919999999999959</c:v>
                </c:pt>
                <c:pt idx="186">
                  <c:v>1.6989999999999981</c:v>
                </c:pt>
                <c:pt idx="187">
                  <c:v>2.027000000000001</c:v>
                </c:pt>
                <c:pt idx="188">
                  <c:v>1.8190000000000026</c:v>
                </c:pt>
                <c:pt idx="189">
                  <c:v>1.5240000000000009</c:v>
                </c:pt>
                <c:pt idx="190">
                  <c:v>1.8389999999999986</c:v>
                </c:pt>
                <c:pt idx="191">
                  <c:v>2.0210000000000008</c:v>
                </c:pt>
                <c:pt idx="192">
                  <c:v>2.3169999999999931</c:v>
                </c:pt>
                <c:pt idx="193">
                  <c:v>2.375</c:v>
                </c:pt>
                <c:pt idx="194">
                  <c:v>2.1500000000000057</c:v>
                </c:pt>
                <c:pt idx="195">
                  <c:v>1.9189999999999969</c:v>
                </c:pt>
                <c:pt idx="196">
                  <c:v>2.1629999999999967</c:v>
                </c:pt>
                <c:pt idx="197">
                  <c:v>1.6610000000000014</c:v>
                </c:pt>
                <c:pt idx="198">
                  <c:v>2.186000000000007</c:v>
                </c:pt>
                <c:pt idx="199">
                  <c:v>1.5079999999999956</c:v>
                </c:pt>
                <c:pt idx="200">
                  <c:v>2.5360000000000014</c:v>
                </c:pt>
                <c:pt idx="201">
                  <c:v>2.5949999999999989</c:v>
                </c:pt>
                <c:pt idx="202">
                  <c:v>2.6020000000000039</c:v>
                </c:pt>
                <c:pt idx="203">
                  <c:v>2.3250000000000028</c:v>
                </c:pt>
                <c:pt idx="204">
                  <c:v>1.7249999999999943</c:v>
                </c:pt>
                <c:pt idx="205">
                  <c:v>1.2920000000000016</c:v>
                </c:pt>
                <c:pt idx="206">
                  <c:v>1.3919999999999959</c:v>
                </c:pt>
                <c:pt idx="207">
                  <c:v>1.9270000000000067</c:v>
                </c:pt>
                <c:pt idx="208">
                  <c:v>2.046999999999997</c:v>
                </c:pt>
                <c:pt idx="209">
                  <c:v>2.1089999999999947</c:v>
                </c:pt>
                <c:pt idx="210">
                  <c:v>2.3559999999999945</c:v>
                </c:pt>
                <c:pt idx="211">
                  <c:v>1.9869999999999948</c:v>
                </c:pt>
                <c:pt idx="212">
                  <c:v>1.9189999999999969</c:v>
                </c:pt>
                <c:pt idx="213">
                  <c:v>2.1290000000000049</c:v>
                </c:pt>
                <c:pt idx="214">
                  <c:v>1.7980000000000018</c:v>
                </c:pt>
                <c:pt idx="215">
                  <c:v>1.847999999999999</c:v>
                </c:pt>
                <c:pt idx="216">
                  <c:v>1.6509999999999962</c:v>
                </c:pt>
                <c:pt idx="217">
                  <c:v>2.1760000000000019</c:v>
                </c:pt>
                <c:pt idx="218">
                  <c:v>2.277000000000001</c:v>
                </c:pt>
                <c:pt idx="219">
                  <c:v>2.0330000000000013</c:v>
                </c:pt>
                <c:pt idx="220">
                  <c:v>2.1310000000000002</c:v>
                </c:pt>
                <c:pt idx="221">
                  <c:v>2.0570000000000022</c:v>
                </c:pt>
                <c:pt idx="222">
                  <c:v>2.4399999999999977</c:v>
                </c:pt>
                <c:pt idx="223">
                  <c:v>2.0490000000000066</c:v>
                </c:pt>
                <c:pt idx="224">
                  <c:v>2.0729999999999933</c:v>
                </c:pt>
                <c:pt idx="225">
                  <c:v>2.2990000000000066</c:v>
                </c:pt>
                <c:pt idx="226">
                  <c:v>2.4189999999999969</c:v>
                </c:pt>
                <c:pt idx="227">
                  <c:v>2.0180000000000007</c:v>
                </c:pt>
                <c:pt idx="228">
                  <c:v>1.7849999999999966</c:v>
                </c:pt>
                <c:pt idx="229">
                  <c:v>2.1919999999999931</c:v>
                </c:pt>
                <c:pt idx="230">
                  <c:v>2.1359999999999957</c:v>
                </c:pt>
                <c:pt idx="231">
                  <c:v>1.8930000000000007</c:v>
                </c:pt>
                <c:pt idx="232">
                  <c:v>1.9770000000000039</c:v>
                </c:pt>
                <c:pt idx="233">
                  <c:v>1.5949999999999989</c:v>
                </c:pt>
                <c:pt idx="234">
                  <c:v>1.7249999999999943</c:v>
                </c:pt>
                <c:pt idx="235">
                  <c:v>1.8649999999999949</c:v>
                </c:pt>
                <c:pt idx="236">
                  <c:v>1.9969999999999999</c:v>
                </c:pt>
                <c:pt idx="237">
                  <c:v>2.0460000000000065</c:v>
                </c:pt>
                <c:pt idx="238">
                  <c:v>2.2139999999999986</c:v>
                </c:pt>
                <c:pt idx="239">
                  <c:v>2.152000000000001</c:v>
                </c:pt>
                <c:pt idx="240">
                  <c:v>2.0810000000000031</c:v>
                </c:pt>
                <c:pt idx="241">
                  <c:v>1.8859999999999957</c:v>
                </c:pt>
                <c:pt idx="242">
                  <c:v>2.0870000000000033</c:v>
                </c:pt>
                <c:pt idx="243">
                  <c:v>1.855000000000004</c:v>
                </c:pt>
                <c:pt idx="244">
                  <c:v>1.6560000000000059</c:v>
                </c:pt>
                <c:pt idx="245">
                  <c:v>2.1230000000000047</c:v>
                </c:pt>
                <c:pt idx="246">
                  <c:v>1.9759999999999991</c:v>
                </c:pt>
                <c:pt idx="247">
                  <c:v>2.1560000000000059</c:v>
                </c:pt>
                <c:pt idx="248">
                  <c:v>2.340999999999994</c:v>
                </c:pt>
                <c:pt idx="249">
                  <c:v>2.4099999999999966</c:v>
                </c:pt>
                <c:pt idx="250">
                  <c:v>2.1989999999999981</c:v>
                </c:pt>
                <c:pt idx="251">
                  <c:v>2.1119999999999948</c:v>
                </c:pt>
                <c:pt idx="252">
                  <c:v>2.0030000000000001</c:v>
                </c:pt>
                <c:pt idx="253">
                  <c:v>2.4849999999999994</c:v>
                </c:pt>
                <c:pt idx="254">
                  <c:v>2.4609999999999985</c:v>
                </c:pt>
                <c:pt idx="255">
                  <c:v>2.4380000000000024</c:v>
                </c:pt>
                <c:pt idx="256">
                  <c:v>2.4759999999999991</c:v>
                </c:pt>
                <c:pt idx="257">
                  <c:v>2.5769999999999982</c:v>
                </c:pt>
                <c:pt idx="258">
                  <c:v>2.2609999999999957</c:v>
                </c:pt>
                <c:pt idx="259">
                  <c:v>2.3160000000000025</c:v>
                </c:pt>
                <c:pt idx="260">
                  <c:v>2.4489999999999981</c:v>
                </c:pt>
                <c:pt idx="261">
                  <c:v>2.4410000000000025</c:v>
                </c:pt>
                <c:pt idx="262">
                  <c:v>2.144999999999996</c:v>
                </c:pt>
                <c:pt idx="263">
                  <c:v>2.2069999999999936</c:v>
                </c:pt>
                <c:pt idx="264">
                  <c:v>2.5090000000000003</c:v>
                </c:pt>
                <c:pt idx="265">
                  <c:v>2.5319999999999965</c:v>
                </c:pt>
                <c:pt idx="266">
                  <c:v>2.6689999999999969</c:v>
                </c:pt>
                <c:pt idx="267">
                  <c:v>2.1979999999999933</c:v>
                </c:pt>
                <c:pt idx="268">
                  <c:v>2.242999999999995</c:v>
                </c:pt>
                <c:pt idx="269">
                  <c:v>2.438999999999993</c:v>
                </c:pt>
                <c:pt idx="270">
                  <c:v>2.9969999999999999</c:v>
                </c:pt>
                <c:pt idx="271">
                  <c:v>2.8179999999999978</c:v>
                </c:pt>
                <c:pt idx="272">
                  <c:v>2.6689999999999969</c:v>
                </c:pt>
                <c:pt idx="273">
                  <c:v>2.8029999999999973</c:v>
                </c:pt>
                <c:pt idx="274">
                  <c:v>2.7349999999999994</c:v>
                </c:pt>
                <c:pt idx="275">
                  <c:v>2.6189999999999998</c:v>
                </c:pt>
                <c:pt idx="276">
                  <c:v>2.4410000000000025</c:v>
                </c:pt>
                <c:pt idx="277">
                  <c:v>3.2420000000000044</c:v>
                </c:pt>
                <c:pt idx="278">
                  <c:v>2.3070000000000022</c:v>
                </c:pt>
                <c:pt idx="279">
                  <c:v>2.7069999999999936</c:v>
                </c:pt>
                <c:pt idx="280">
                  <c:v>3.3640000000000043</c:v>
                </c:pt>
                <c:pt idx="281">
                  <c:v>3.4050000000000011</c:v>
                </c:pt>
                <c:pt idx="282">
                  <c:v>3.3709999999999951</c:v>
                </c:pt>
                <c:pt idx="283">
                  <c:v>3.1299999999999955</c:v>
                </c:pt>
                <c:pt idx="284">
                  <c:v>3.0139999999999958</c:v>
                </c:pt>
                <c:pt idx="285">
                  <c:v>3.0870000000000033</c:v>
                </c:pt>
                <c:pt idx="286">
                  <c:v>2.9399999999999977</c:v>
                </c:pt>
                <c:pt idx="287">
                  <c:v>3.1919999999999931</c:v>
                </c:pt>
                <c:pt idx="288">
                  <c:v>3.0160000000000053</c:v>
                </c:pt>
                <c:pt idx="289">
                  <c:v>2.7759999999999962</c:v>
                </c:pt>
                <c:pt idx="290">
                  <c:v>3.0370000000000061</c:v>
                </c:pt>
                <c:pt idx="291">
                  <c:v>3.2039999999999935</c:v>
                </c:pt>
                <c:pt idx="292">
                  <c:v>3.4549999999999983</c:v>
                </c:pt>
                <c:pt idx="293">
                  <c:v>3.4969999999999999</c:v>
                </c:pt>
                <c:pt idx="294">
                  <c:v>3.2890000000000015</c:v>
                </c:pt>
                <c:pt idx="295">
                  <c:v>3.0660000000000025</c:v>
                </c:pt>
                <c:pt idx="296">
                  <c:v>3.2950000000000017</c:v>
                </c:pt>
                <c:pt idx="297">
                  <c:v>2.8239999999999981</c:v>
                </c:pt>
                <c:pt idx="298">
                  <c:v>3.2710000000000008</c:v>
                </c:pt>
                <c:pt idx="299">
                  <c:v>2.7180000000000035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CFE-468A-A6DE-8BE58A61C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678064"/>
        <c:axId val="215563968"/>
      </c:scatterChart>
      <c:valAx>
        <c:axId val="28767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600" baseline="0"/>
                  <a:t>TBA coupon - current coupon</a:t>
                </a:r>
                <a:endParaRPr lang="en-US" sz="1600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563968"/>
        <c:crosses val="autoZero"/>
        <c:crossBetween val="midCat"/>
      </c:valAx>
      <c:valAx>
        <c:axId val="21556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600" baseline="0"/>
                  <a:t>TBA price -100</a:t>
                </a:r>
                <a:endParaRPr lang="en-US" sz="1600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67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0327E-C454-4FC4-8512-F9CD2DC2104F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799B1-AC11-4F55-B81F-3C908849F0EC}">
      <dgm:prSet phldrT="[Text]"/>
      <dgm:spPr/>
      <dgm:t>
        <a:bodyPr/>
        <a:lstStyle/>
        <a:p>
          <a:r>
            <a:rPr lang="en-US" dirty="0"/>
            <a:t>Cash</a:t>
          </a:r>
        </a:p>
      </dgm:t>
    </dgm:pt>
    <dgm:pt modelId="{F632CECB-97F5-4328-B545-C15C4D05DF94}" type="parTrans" cxnId="{9BE67F29-9AF6-489E-BE25-3014C3A76A6E}">
      <dgm:prSet/>
      <dgm:spPr/>
      <dgm:t>
        <a:bodyPr/>
        <a:lstStyle/>
        <a:p>
          <a:endParaRPr lang="en-US"/>
        </a:p>
      </dgm:t>
    </dgm:pt>
    <dgm:pt modelId="{4599A4AA-DCB6-4228-9D68-87F5A065BA2B}" type="sibTrans" cxnId="{9BE67F29-9AF6-489E-BE25-3014C3A76A6E}">
      <dgm:prSet/>
      <dgm:spPr/>
      <dgm:t>
        <a:bodyPr/>
        <a:lstStyle/>
        <a:p>
          <a:endParaRPr lang="en-US"/>
        </a:p>
      </dgm:t>
    </dgm:pt>
    <dgm:pt modelId="{CEC8F900-46A2-491E-ACA5-672927721ED9}">
      <dgm:prSet phldrT="[Text]"/>
      <dgm:spPr/>
      <dgm:t>
        <a:bodyPr/>
        <a:lstStyle/>
        <a:p>
          <a:r>
            <a:rPr lang="en-US" dirty="0"/>
            <a:t>Mortgage</a:t>
          </a:r>
        </a:p>
      </dgm:t>
    </dgm:pt>
    <dgm:pt modelId="{25AC406F-3ABE-46F4-9AA7-1ABE7C9EC460}" type="parTrans" cxnId="{C60DFBCE-082F-4609-8D19-1848F6D93237}">
      <dgm:prSet/>
      <dgm:spPr/>
      <dgm:t>
        <a:bodyPr/>
        <a:lstStyle/>
        <a:p>
          <a:endParaRPr lang="en-US"/>
        </a:p>
      </dgm:t>
    </dgm:pt>
    <dgm:pt modelId="{5C7C8BD3-CF60-49D0-8DB8-29A995790BA2}" type="sibTrans" cxnId="{C60DFBCE-082F-4609-8D19-1848F6D93237}">
      <dgm:prSet/>
      <dgm:spPr/>
      <dgm:t>
        <a:bodyPr/>
        <a:lstStyle/>
        <a:p>
          <a:endParaRPr lang="en-US"/>
        </a:p>
      </dgm:t>
    </dgm:pt>
    <dgm:pt modelId="{2C4571DC-D58B-43A4-9EE0-3DFC04870C00}" type="pres">
      <dgm:prSet presAssocID="{E3F0327E-C454-4FC4-8512-F9CD2DC2104F}" presName="cycle" presStyleCnt="0">
        <dgm:presLayoutVars>
          <dgm:dir/>
          <dgm:resizeHandles val="exact"/>
        </dgm:presLayoutVars>
      </dgm:prSet>
      <dgm:spPr/>
    </dgm:pt>
    <dgm:pt modelId="{3CA507C4-4030-4B02-950D-C07FDC6B86CD}" type="pres">
      <dgm:prSet presAssocID="{486799B1-AC11-4F55-B81F-3C908849F0EC}" presName="arrow" presStyleLbl="node1" presStyleIdx="0" presStyleCnt="2" custRadScaleRad="86776">
        <dgm:presLayoutVars>
          <dgm:bulletEnabled val="1"/>
        </dgm:presLayoutVars>
      </dgm:prSet>
      <dgm:spPr/>
    </dgm:pt>
    <dgm:pt modelId="{988797F5-4DD9-4A16-995A-4F0F73FB2ACC}" type="pres">
      <dgm:prSet presAssocID="{CEC8F900-46A2-491E-ACA5-672927721ED9}" presName="arrow" presStyleLbl="node1" presStyleIdx="1" presStyleCnt="2">
        <dgm:presLayoutVars>
          <dgm:bulletEnabled val="1"/>
        </dgm:presLayoutVars>
      </dgm:prSet>
      <dgm:spPr/>
    </dgm:pt>
  </dgm:ptLst>
  <dgm:cxnLst>
    <dgm:cxn modelId="{018B2012-121B-4DF8-8506-4A4842290D18}" type="presOf" srcId="{E3F0327E-C454-4FC4-8512-F9CD2DC2104F}" destId="{2C4571DC-D58B-43A4-9EE0-3DFC04870C00}" srcOrd="0" destOrd="0" presId="urn:microsoft.com/office/officeart/2005/8/layout/arrow1"/>
    <dgm:cxn modelId="{9BE67F29-9AF6-489E-BE25-3014C3A76A6E}" srcId="{E3F0327E-C454-4FC4-8512-F9CD2DC2104F}" destId="{486799B1-AC11-4F55-B81F-3C908849F0EC}" srcOrd="0" destOrd="0" parTransId="{F632CECB-97F5-4328-B545-C15C4D05DF94}" sibTransId="{4599A4AA-DCB6-4228-9D68-87F5A065BA2B}"/>
    <dgm:cxn modelId="{6C2B6868-280A-4B11-8B4C-FA2B25E86103}" type="presOf" srcId="{CEC8F900-46A2-491E-ACA5-672927721ED9}" destId="{988797F5-4DD9-4A16-995A-4F0F73FB2ACC}" srcOrd="0" destOrd="0" presId="urn:microsoft.com/office/officeart/2005/8/layout/arrow1"/>
    <dgm:cxn modelId="{6D0C0193-2CB7-4290-8024-D9D5E5B1793C}" type="presOf" srcId="{486799B1-AC11-4F55-B81F-3C908849F0EC}" destId="{3CA507C4-4030-4B02-950D-C07FDC6B86CD}" srcOrd="0" destOrd="0" presId="urn:microsoft.com/office/officeart/2005/8/layout/arrow1"/>
    <dgm:cxn modelId="{C60DFBCE-082F-4609-8D19-1848F6D93237}" srcId="{E3F0327E-C454-4FC4-8512-F9CD2DC2104F}" destId="{CEC8F900-46A2-491E-ACA5-672927721ED9}" srcOrd="1" destOrd="0" parTransId="{25AC406F-3ABE-46F4-9AA7-1ABE7C9EC460}" sibTransId="{5C7C8BD3-CF60-49D0-8DB8-29A995790BA2}"/>
    <dgm:cxn modelId="{643C9AF6-8AE5-4D7D-A256-A9A9656D06C2}" type="presParOf" srcId="{2C4571DC-D58B-43A4-9EE0-3DFC04870C00}" destId="{3CA507C4-4030-4B02-950D-C07FDC6B86CD}" srcOrd="0" destOrd="0" presId="urn:microsoft.com/office/officeart/2005/8/layout/arrow1"/>
    <dgm:cxn modelId="{DEF80EF0-9244-4410-96BD-92042431D3DB}" type="presParOf" srcId="{2C4571DC-D58B-43A4-9EE0-3DFC04870C00}" destId="{988797F5-4DD9-4A16-995A-4F0F73FB2ACC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55FD0F-2CCD-4487-A60D-F2BD8F0B74BC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89321-2D63-4FF6-B629-E2B6FCED43ED}">
      <dgm:prSet phldrT="[Text]" custT="1"/>
      <dgm:spPr/>
      <dgm:t>
        <a:bodyPr/>
        <a:lstStyle/>
        <a:p>
          <a:endParaRPr lang="en-US" sz="500" dirty="0"/>
        </a:p>
      </dgm:t>
    </dgm:pt>
    <dgm:pt modelId="{CA6C1FEE-138B-4DC6-B5A8-1F2A8149E138}" type="parTrans" cxnId="{F683F3C1-3EA0-45A5-ACA0-DA7F43D18DD7}">
      <dgm:prSet/>
      <dgm:spPr/>
      <dgm:t>
        <a:bodyPr/>
        <a:lstStyle/>
        <a:p>
          <a:endParaRPr lang="en-US"/>
        </a:p>
      </dgm:t>
    </dgm:pt>
    <dgm:pt modelId="{9742DB23-B6A4-4DDC-8AF3-E4FB851CEC80}" type="sibTrans" cxnId="{F683F3C1-3EA0-45A5-ACA0-DA7F43D18DD7}">
      <dgm:prSet/>
      <dgm:spPr/>
      <dgm:t>
        <a:bodyPr/>
        <a:lstStyle/>
        <a:p>
          <a:endParaRPr lang="en-US"/>
        </a:p>
      </dgm:t>
    </dgm:pt>
    <dgm:pt modelId="{9F20EABD-572B-4996-89E0-93BCBB07CA60}">
      <dgm:prSet phldrT="[Text]"/>
      <dgm:spPr/>
      <dgm:t>
        <a:bodyPr/>
        <a:lstStyle/>
        <a:p>
          <a:r>
            <a:rPr lang="en-US" dirty="0"/>
            <a:t>Sell TBA</a:t>
          </a:r>
        </a:p>
      </dgm:t>
    </dgm:pt>
    <dgm:pt modelId="{27947A18-A958-4610-9D5E-1DB62B6DE014}" type="parTrans" cxnId="{BAE28C0C-7471-40A2-B8D0-2E27AB215C72}">
      <dgm:prSet/>
      <dgm:spPr/>
      <dgm:t>
        <a:bodyPr/>
        <a:lstStyle/>
        <a:p>
          <a:endParaRPr lang="en-US"/>
        </a:p>
      </dgm:t>
    </dgm:pt>
    <dgm:pt modelId="{84CA83A7-0EEA-4DD0-90AB-93207E3A4323}" type="sibTrans" cxnId="{BAE28C0C-7471-40A2-B8D0-2E27AB215C72}">
      <dgm:prSet/>
      <dgm:spPr/>
      <dgm:t>
        <a:bodyPr/>
        <a:lstStyle/>
        <a:p>
          <a:endParaRPr lang="en-US"/>
        </a:p>
      </dgm:t>
    </dgm:pt>
    <dgm:pt modelId="{E3D4C3C4-221D-49D1-8A67-4BE973CED7F5}">
      <dgm:prSet phldrT="[Text]"/>
      <dgm:spPr/>
      <dgm:t>
        <a:bodyPr/>
        <a:lstStyle/>
        <a:p>
          <a:r>
            <a:rPr lang="en-US" dirty="0"/>
            <a:t>To Hedge Pipeline</a:t>
          </a:r>
        </a:p>
      </dgm:t>
    </dgm:pt>
    <dgm:pt modelId="{86E300A1-1A0C-4272-84B1-1750125BD179}" type="parTrans" cxnId="{6610D980-A5AE-4643-9E53-46ADA5B40A3F}">
      <dgm:prSet/>
      <dgm:spPr/>
      <dgm:t>
        <a:bodyPr/>
        <a:lstStyle/>
        <a:p>
          <a:endParaRPr lang="en-US"/>
        </a:p>
      </dgm:t>
    </dgm:pt>
    <dgm:pt modelId="{3E70009D-3180-45FB-AB97-F013EDAC3895}" type="sibTrans" cxnId="{6610D980-A5AE-4643-9E53-46ADA5B40A3F}">
      <dgm:prSet/>
      <dgm:spPr/>
      <dgm:t>
        <a:bodyPr/>
        <a:lstStyle/>
        <a:p>
          <a:endParaRPr lang="en-US"/>
        </a:p>
      </dgm:t>
    </dgm:pt>
    <dgm:pt modelId="{A93DA1A3-1ABF-4AA2-A2DB-856566D4A32D}" type="pres">
      <dgm:prSet presAssocID="{B655FD0F-2CCD-4487-A60D-F2BD8F0B74BC}" presName="Name0" presStyleCnt="0">
        <dgm:presLayoutVars>
          <dgm:chMax val="7"/>
          <dgm:chPref val="5"/>
        </dgm:presLayoutVars>
      </dgm:prSet>
      <dgm:spPr/>
    </dgm:pt>
    <dgm:pt modelId="{D3DE0E57-327A-471C-A433-D343C144DBFE}" type="pres">
      <dgm:prSet presAssocID="{B655FD0F-2CCD-4487-A60D-F2BD8F0B74BC}" presName="arrowNode" presStyleLbl="node1" presStyleIdx="0" presStyleCnt="1"/>
      <dgm:spPr/>
    </dgm:pt>
    <dgm:pt modelId="{675B43F4-AE4B-4A66-A793-1663F93F1749}" type="pres">
      <dgm:prSet presAssocID="{85D89321-2D63-4FF6-B629-E2B6FCED43ED}" presName="txNode1" presStyleLbl="revTx" presStyleIdx="0" presStyleCnt="3" custScaleX="130277">
        <dgm:presLayoutVars>
          <dgm:bulletEnabled val="1"/>
        </dgm:presLayoutVars>
      </dgm:prSet>
      <dgm:spPr/>
    </dgm:pt>
    <dgm:pt modelId="{0C012BEF-C96C-4458-8F02-A86F4A616F7F}" type="pres">
      <dgm:prSet presAssocID="{9F20EABD-572B-4996-89E0-93BCBB07CA60}" presName="txNode2" presStyleLbl="revTx" presStyleIdx="1" presStyleCnt="3" custLinFactNeighborX="71228" custLinFactNeighborY="3106">
        <dgm:presLayoutVars>
          <dgm:bulletEnabled val="1"/>
        </dgm:presLayoutVars>
      </dgm:prSet>
      <dgm:spPr/>
    </dgm:pt>
    <dgm:pt modelId="{CC712A1B-CD5B-43AD-934C-DCF6A9182505}" type="pres">
      <dgm:prSet presAssocID="{84CA83A7-0EEA-4DD0-90AB-93207E3A4323}" presName="dotNode2" presStyleCnt="0"/>
      <dgm:spPr/>
    </dgm:pt>
    <dgm:pt modelId="{74AD6C0D-35FF-49A8-BE5F-58F832A8DF6A}" type="pres">
      <dgm:prSet presAssocID="{84CA83A7-0EEA-4DD0-90AB-93207E3A4323}" presName="dotRepeatNode" presStyleLbl="fgShp" presStyleIdx="0" presStyleCnt="1"/>
      <dgm:spPr/>
    </dgm:pt>
    <dgm:pt modelId="{634FCA34-3DA9-4118-8A17-52311FD0122A}" type="pres">
      <dgm:prSet presAssocID="{E3D4C3C4-221D-49D1-8A67-4BE973CED7F5}" presName="txNode3" presStyleLbl="revTx" presStyleIdx="2" presStyleCnt="3" custLinFactY="-100000" custLinFactNeighborX="33183" custLinFactNeighborY="-107770">
        <dgm:presLayoutVars>
          <dgm:bulletEnabled val="1"/>
        </dgm:presLayoutVars>
      </dgm:prSet>
      <dgm:spPr/>
    </dgm:pt>
  </dgm:ptLst>
  <dgm:cxnLst>
    <dgm:cxn modelId="{BAE28C0C-7471-40A2-B8D0-2E27AB215C72}" srcId="{B655FD0F-2CCD-4487-A60D-F2BD8F0B74BC}" destId="{9F20EABD-572B-4996-89E0-93BCBB07CA60}" srcOrd="1" destOrd="0" parTransId="{27947A18-A958-4610-9D5E-1DB62B6DE014}" sibTransId="{84CA83A7-0EEA-4DD0-90AB-93207E3A4323}"/>
    <dgm:cxn modelId="{C676975D-7888-4FF9-896D-DC062CF19A56}" type="presOf" srcId="{9F20EABD-572B-4996-89E0-93BCBB07CA60}" destId="{0C012BEF-C96C-4458-8F02-A86F4A616F7F}" srcOrd="0" destOrd="0" presId="urn:microsoft.com/office/officeart/2009/3/layout/DescendingProcess"/>
    <dgm:cxn modelId="{6610D980-A5AE-4643-9E53-46ADA5B40A3F}" srcId="{B655FD0F-2CCD-4487-A60D-F2BD8F0B74BC}" destId="{E3D4C3C4-221D-49D1-8A67-4BE973CED7F5}" srcOrd="2" destOrd="0" parTransId="{86E300A1-1A0C-4272-84B1-1750125BD179}" sibTransId="{3E70009D-3180-45FB-AB97-F013EDAC3895}"/>
    <dgm:cxn modelId="{F683F3C1-3EA0-45A5-ACA0-DA7F43D18DD7}" srcId="{B655FD0F-2CCD-4487-A60D-F2BD8F0B74BC}" destId="{85D89321-2D63-4FF6-B629-E2B6FCED43ED}" srcOrd="0" destOrd="0" parTransId="{CA6C1FEE-138B-4DC6-B5A8-1F2A8149E138}" sibTransId="{9742DB23-B6A4-4DDC-8AF3-E4FB851CEC80}"/>
    <dgm:cxn modelId="{7C0953EB-EF0F-49AE-8A4A-C1B761276EAC}" type="presOf" srcId="{E3D4C3C4-221D-49D1-8A67-4BE973CED7F5}" destId="{634FCA34-3DA9-4118-8A17-52311FD0122A}" srcOrd="0" destOrd="0" presId="urn:microsoft.com/office/officeart/2009/3/layout/DescendingProcess"/>
    <dgm:cxn modelId="{C6C8C0EE-F1F7-4C02-B64C-F93E0970E129}" type="presOf" srcId="{85D89321-2D63-4FF6-B629-E2B6FCED43ED}" destId="{675B43F4-AE4B-4A66-A793-1663F93F1749}" srcOrd="0" destOrd="0" presId="urn:microsoft.com/office/officeart/2009/3/layout/DescendingProcess"/>
    <dgm:cxn modelId="{A991C8F2-B955-42E1-B099-8A4FF682531B}" type="presOf" srcId="{84CA83A7-0EEA-4DD0-90AB-93207E3A4323}" destId="{74AD6C0D-35FF-49A8-BE5F-58F832A8DF6A}" srcOrd="0" destOrd="0" presId="urn:microsoft.com/office/officeart/2009/3/layout/DescendingProcess"/>
    <dgm:cxn modelId="{2F22D7F2-C8F3-459D-B0C4-F94424303478}" type="presOf" srcId="{B655FD0F-2CCD-4487-A60D-F2BD8F0B74BC}" destId="{A93DA1A3-1ABF-4AA2-A2DB-856566D4A32D}" srcOrd="0" destOrd="0" presId="urn:microsoft.com/office/officeart/2009/3/layout/DescendingProcess"/>
    <dgm:cxn modelId="{55ACA77A-9A73-480C-BD08-8F5B6E5860D1}" type="presParOf" srcId="{A93DA1A3-1ABF-4AA2-A2DB-856566D4A32D}" destId="{D3DE0E57-327A-471C-A433-D343C144DBFE}" srcOrd="0" destOrd="0" presId="urn:microsoft.com/office/officeart/2009/3/layout/DescendingProcess"/>
    <dgm:cxn modelId="{6117C3B5-0587-4123-A577-5DC1E5F8E189}" type="presParOf" srcId="{A93DA1A3-1ABF-4AA2-A2DB-856566D4A32D}" destId="{675B43F4-AE4B-4A66-A793-1663F93F1749}" srcOrd="1" destOrd="0" presId="urn:microsoft.com/office/officeart/2009/3/layout/DescendingProcess"/>
    <dgm:cxn modelId="{0EA058B4-1476-4C3C-ABCF-AC45EBE15D1C}" type="presParOf" srcId="{A93DA1A3-1ABF-4AA2-A2DB-856566D4A32D}" destId="{0C012BEF-C96C-4458-8F02-A86F4A616F7F}" srcOrd="2" destOrd="0" presId="urn:microsoft.com/office/officeart/2009/3/layout/DescendingProcess"/>
    <dgm:cxn modelId="{1AEE6390-4C9B-435D-82A8-33E5852EA55B}" type="presParOf" srcId="{A93DA1A3-1ABF-4AA2-A2DB-856566D4A32D}" destId="{CC712A1B-CD5B-43AD-934C-DCF6A9182505}" srcOrd="3" destOrd="0" presId="urn:microsoft.com/office/officeart/2009/3/layout/DescendingProcess"/>
    <dgm:cxn modelId="{78589B35-3C07-46CA-96A7-D87B2F3207E7}" type="presParOf" srcId="{CC712A1B-CD5B-43AD-934C-DCF6A9182505}" destId="{74AD6C0D-35FF-49A8-BE5F-58F832A8DF6A}" srcOrd="0" destOrd="0" presId="urn:microsoft.com/office/officeart/2009/3/layout/DescendingProcess"/>
    <dgm:cxn modelId="{D1A13D74-DAAF-44D2-BDC9-03842D2C214E}" type="presParOf" srcId="{A93DA1A3-1ABF-4AA2-A2DB-856566D4A32D}" destId="{634FCA34-3DA9-4118-8A17-52311FD0122A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DB2FFE-F5E5-4BD7-9A60-C4CC5786210D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CE496-57B6-4153-B8D2-23B8DF3F743E}">
      <dgm:prSet phldrT="[Text]"/>
      <dgm:spPr/>
      <dgm:t>
        <a:bodyPr/>
        <a:lstStyle/>
        <a:p>
          <a:r>
            <a:rPr lang="en-US" dirty="0"/>
            <a:t>TBA</a:t>
          </a:r>
        </a:p>
      </dgm:t>
    </dgm:pt>
    <dgm:pt modelId="{F1FBCABB-EBC1-491E-88CA-71B96941249C}" type="parTrans" cxnId="{7FAEA7B2-C3A8-44FC-93B0-D3AC741E4489}">
      <dgm:prSet/>
      <dgm:spPr/>
      <dgm:t>
        <a:bodyPr/>
        <a:lstStyle/>
        <a:p>
          <a:endParaRPr lang="en-US"/>
        </a:p>
      </dgm:t>
    </dgm:pt>
    <dgm:pt modelId="{75482D7F-C5C4-4C92-B0C9-A0C9C45CC798}" type="sibTrans" cxnId="{7FAEA7B2-C3A8-44FC-93B0-D3AC741E4489}">
      <dgm:prSet/>
      <dgm:spPr/>
      <dgm:t>
        <a:bodyPr/>
        <a:lstStyle/>
        <a:p>
          <a:endParaRPr lang="en-US"/>
        </a:p>
      </dgm:t>
    </dgm:pt>
    <dgm:pt modelId="{C8BCD316-D184-4AB6-97A6-E8AC499967A8}">
      <dgm:prSet phldrT="[Text]"/>
      <dgm:spPr/>
      <dgm:t>
        <a:bodyPr/>
        <a:lstStyle/>
        <a:p>
          <a:r>
            <a:rPr lang="en-US" dirty="0"/>
            <a:t>CUSIPs</a:t>
          </a:r>
        </a:p>
      </dgm:t>
    </dgm:pt>
    <dgm:pt modelId="{0B295C7A-36A1-4B5E-A5FB-C0BF861ADF6A}" type="parTrans" cxnId="{CB6D93F6-EB68-4A0D-B006-ADBCCAE735F0}">
      <dgm:prSet/>
      <dgm:spPr/>
      <dgm:t>
        <a:bodyPr/>
        <a:lstStyle/>
        <a:p>
          <a:endParaRPr lang="en-US"/>
        </a:p>
      </dgm:t>
    </dgm:pt>
    <dgm:pt modelId="{77BA3134-F08F-4D8E-A748-78948436C699}" type="sibTrans" cxnId="{CB6D93F6-EB68-4A0D-B006-ADBCCAE735F0}">
      <dgm:prSet/>
      <dgm:spPr/>
      <dgm:t>
        <a:bodyPr/>
        <a:lstStyle/>
        <a:p>
          <a:endParaRPr lang="en-US"/>
        </a:p>
      </dgm:t>
    </dgm:pt>
    <dgm:pt modelId="{A686E4BA-16FA-49E9-9EA6-1D638460A33B}" type="pres">
      <dgm:prSet presAssocID="{EEDB2FFE-F5E5-4BD7-9A60-C4CC5786210D}" presName="cycle" presStyleCnt="0">
        <dgm:presLayoutVars>
          <dgm:dir/>
          <dgm:resizeHandles val="exact"/>
        </dgm:presLayoutVars>
      </dgm:prSet>
      <dgm:spPr/>
    </dgm:pt>
    <dgm:pt modelId="{984AB0DE-AE66-40DD-9EEF-0A0AEB06CD9C}" type="pres">
      <dgm:prSet presAssocID="{803CE496-57B6-4153-B8D2-23B8DF3F743E}" presName="arrow" presStyleLbl="node1" presStyleIdx="0" presStyleCnt="2" custAng="2700000" custScaleX="90909" custScaleY="91332" custRadScaleRad="102068">
        <dgm:presLayoutVars>
          <dgm:bulletEnabled val="1"/>
        </dgm:presLayoutVars>
      </dgm:prSet>
      <dgm:spPr/>
    </dgm:pt>
    <dgm:pt modelId="{F17D8293-DA46-4DC3-927A-2D4EE8A19BF9}" type="pres">
      <dgm:prSet presAssocID="{C8BCD316-D184-4AB6-97A6-E8AC499967A8}" presName="arrow" presStyleLbl="node1" presStyleIdx="1" presStyleCnt="2" custAng="2700000" custScaleX="90909" custScaleY="91332" custRadScaleRad="36983">
        <dgm:presLayoutVars>
          <dgm:bulletEnabled val="1"/>
        </dgm:presLayoutVars>
      </dgm:prSet>
      <dgm:spPr/>
    </dgm:pt>
  </dgm:ptLst>
  <dgm:cxnLst>
    <dgm:cxn modelId="{1D338131-72E3-4B92-A322-0B5564C05B00}" type="presOf" srcId="{EEDB2FFE-F5E5-4BD7-9A60-C4CC5786210D}" destId="{A686E4BA-16FA-49E9-9EA6-1D638460A33B}" srcOrd="0" destOrd="0" presId="urn:microsoft.com/office/officeart/2005/8/layout/arrow1"/>
    <dgm:cxn modelId="{A5CEEC83-C776-4496-A4A5-B2BF55DD87D7}" type="presOf" srcId="{803CE496-57B6-4153-B8D2-23B8DF3F743E}" destId="{984AB0DE-AE66-40DD-9EEF-0A0AEB06CD9C}" srcOrd="0" destOrd="0" presId="urn:microsoft.com/office/officeart/2005/8/layout/arrow1"/>
    <dgm:cxn modelId="{2E8A78A9-8DAB-41AB-A2E9-55DA4E3ABF54}" type="presOf" srcId="{C8BCD316-D184-4AB6-97A6-E8AC499967A8}" destId="{F17D8293-DA46-4DC3-927A-2D4EE8A19BF9}" srcOrd="0" destOrd="0" presId="urn:microsoft.com/office/officeart/2005/8/layout/arrow1"/>
    <dgm:cxn modelId="{7FAEA7B2-C3A8-44FC-93B0-D3AC741E4489}" srcId="{EEDB2FFE-F5E5-4BD7-9A60-C4CC5786210D}" destId="{803CE496-57B6-4153-B8D2-23B8DF3F743E}" srcOrd="0" destOrd="0" parTransId="{F1FBCABB-EBC1-491E-88CA-71B96941249C}" sibTransId="{75482D7F-C5C4-4C92-B0C9-A0C9C45CC798}"/>
    <dgm:cxn modelId="{CB6D93F6-EB68-4A0D-B006-ADBCCAE735F0}" srcId="{EEDB2FFE-F5E5-4BD7-9A60-C4CC5786210D}" destId="{C8BCD316-D184-4AB6-97A6-E8AC499967A8}" srcOrd="1" destOrd="0" parTransId="{0B295C7A-36A1-4B5E-A5FB-C0BF861ADF6A}" sibTransId="{77BA3134-F08F-4D8E-A748-78948436C699}"/>
    <dgm:cxn modelId="{7F161405-E372-4CAC-B10F-E509CD5CF503}" type="presParOf" srcId="{A686E4BA-16FA-49E9-9EA6-1D638460A33B}" destId="{984AB0DE-AE66-40DD-9EEF-0A0AEB06CD9C}" srcOrd="0" destOrd="0" presId="urn:microsoft.com/office/officeart/2005/8/layout/arrow1"/>
    <dgm:cxn modelId="{A64B1D07-69B9-4A28-9FA1-A3AEDD734145}" type="presParOf" srcId="{A686E4BA-16FA-49E9-9EA6-1D638460A33B}" destId="{F17D8293-DA46-4DC3-927A-2D4EE8A19BF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DB2FFE-F5E5-4BD7-9A60-C4CC5786210D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CE496-57B6-4153-B8D2-23B8DF3F743E}">
      <dgm:prSet phldrT="[Text]"/>
      <dgm:spPr/>
      <dgm:t>
        <a:bodyPr/>
        <a:lstStyle/>
        <a:p>
          <a:r>
            <a:rPr lang="en-US" dirty="0"/>
            <a:t>CUSIPs</a:t>
          </a:r>
        </a:p>
      </dgm:t>
    </dgm:pt>
    <dgm:pt modelId="{F1FBCABB-EBC1-491E-88CA-71B96941249C}" type="parTrans" cxnId="{7FAEA7B2-C3A8-44FC-93B0-D3AC741E4489}">
      <dgm:prSet/>
      <dgm:spPr/>
      <dgm:t>
        <a:bodyPr/>
        <a:lstStyle/>
        <a:p>
          <a:endParaRPr lang="en-US"/>
        </a:p>
      </dgm:t>
    </dgm:pt>
    <dgm:pt modelId="{75482D7F-C5C4-4C92-B0C9-A0C9C45CC798}" type="sibTrans" cxnId="{7FAEA7B2-C3A8-44FC-93B0-D3AC741E4489}">
      <dgm:prSet/>
      <dgm:spPr/>
      <dgm:t>
        <a:bodyPr/>
        <a:lstStyle/>
        <a:p>
          <a:endParaRPr lang="en-US"/>
        </a:p>
      </dgm:t>
    </dgm:pt>
    <dgm:pt modelId="{C8BCD316-D184-4AB6-97A6-E8AC499967A8}">
      <dgm:prSet phldrT="[Text]"/>
      <dgm:spPr/>
      <dgm:t>
        <a:bodyPr/>
        <a:lstStyle/>
        <a:p>
          <a:r>
            <a:rPr lang="en-US" dirty="0"/>
            <a:t>Loans &amp; Fees</a:t>
          </a:r>
        </a:p>
      </dgm:t>
    </dgm:pt>
    <dgm:pt modelId="{0B295C7A-36A1-4B5E-A5FB-C0BF861ADF6A}" type="parTrans" cxnId="{CB6D93F6-EB68-4A0D-B006-ADBCCAE735F0}">
      <dgm:prSet/>
      <dgm:spPr/>
      <dgm:t>
        <a:bodyPr/>
        <a:lstStyle/>
        <a:p>
          <a:endParaRPr lang="en-US"/>
        </a:p>
      </dgm:t>
    </dgm:pt>
    <dgm:pt modelId="{77BA3134-F08F-4D8E-A748-78948436C699}" type="sibTrans" cxnId="{CB6D93F6-EB68-4A0D-B006-ADBCCAE735F0}">
      <dgm:prSet/>
      <dgm:spPr/>
      <dgm:t>
        <a:bodyPr/>
        <a:lstStyle/>
        <a:p>
          <a:endParaRPr lang="en-US"/>
        </a:p>
      </dgm:t>
    </dgm:pt>
    <dgm:pt modelId="{A686E4BA-16FA-49E9-9EA6-1D638460A33B}" type="pres">
      <dgm:prSet presAssocID="{EEDB2FFE-F5E5-4BD7-9A60-C4CC5786210D}" presName="cycle" presStyleCnt="0">
        <dgm:presLayoutVars>
          <dgm:dir/>
          <dgm:resizeHandles val="exact"/>
        </dgm:presLayoutVars>
      </dgm:prSet>
      <dgm:spPr/>
    </dgm:pt>
    <dgm:pt modelId="{984AB0DE-AE66-40DD-9EEF-0A0AEB06CD9C}" type="pres">
      <dgm:prSet presAssocID="{803CE496-57B6-4153-B8D2-23B8DF3F743E}" presName="arrow" presStyleLbl="node1" presStyleIdx="0" presStyleCnt="2" custAng="18842817" custScaleX="90909" custScaleY="91332" custRadScaleRad="102068">
        <dgm:presLayoutVars>
          <dgm:bulletEnabled val="1"/>
        </dgm:presLayoutVars>
      </dgm:prSet>
      <dgm:spPr/>
    </dgm:pt>
    <dgm:pt modelId="{F17D8293-DA46-4DC3-927A-2D4EE8A19BF9}" type="pres">
      <dgm:prSet presAssocID="{C8BCD316-D184-4AB6-97A6-E8AC499967A8}" presName="arrow" presStyleLbl="node1" presStyleIdx="1" presStyleCnt="2" custAng="18842817" custScaleX="90909" custScaleY="91332" custRadScaleRad="36983">
        <dgm:presLayoutVars>
          <dgm:bulletEnabled val="1"/>
        </dgm:presLayoutVars>
      </dgm:prSet>
      <dgm:spPr/>
    </dgm:pt>
  </dgm:ptLst>
  <dgm:cxnLst>
    <dgm:cxn modelId="{205EE781-2581-4AA9-BAEC-347A18159CE1}" type="presOf" srcId="{EEDB2FFE-F5E5-4BD7-9A60-C4CC5786210D}" destId="{A686E4BA-16FA-49E9-9EA6-1D638460A33B}" srcOrd="0" destOrd="0" presId="urn:microsoft.com/office/officeart/2005/8/layout/arrow1"/>
    <dgm:cxn modelId="{1D5D2FAE-C318-4ECB-A4C1-ECDE67EB1DB5}" type="presOf" srcId="{C8BCD316-D184-4AB6-97A6-E8AC499967A8}" destId="{F17D8293-DA46-4DC3-927A-2D4EE8A19BF9}" srcOrd="0" destOrd="0" presId="urn:microsoft.com/office/officeart/2005/8/layout/arrow1"/>
    <dgm:cxn modelId="{7FAEA7B2-C3A8-44FC-93B0-D3AC741E4489}" srcId="{EEDB2FFE-F5E5-4BD7-9A60-C4CC5786210D}" destId="{803CE496-57B6-4153-B8D2-23B8DF3F743E}" srcOrd="0" destOrd="0" parTransId="{F1FBCABB-EBC1-491E-88CA-71B96941249C}" sibTransId="{75482D7F-C5C4-4C92-B0C9-A0C9C45CC798}"/>
    <dgm:cxn modelId="{F2AC20E0-D2F8-49DF-966A-63F7B6F23461}" type="presOf" srcId="{803CE496-57B6-4153-B8D2-23B8DF3F743E}" destId="{984AB0DE-AE66-40DD-9EEF-0A0AEB06CD9C}" srcOrd="0" destOrd="0" presId="urn:microsoft.com/office/officeart/2005/8/layout/arrow1"/>
    <dgm:cxn modelId="{CB6D93F6-EB68-4A0D-B006-ADBCCAE735F0}" srcId="{EEDB2FFE-F5E5-4BD7-9A60-C4CC5786210D}" destId="{C8BCD316-D184-4AB6-97A6-E8AC499967A8}" srcOrd="1" destOrd="0" parTransId="{0B295C7A-36A1-4B5E-A5FB-C0BF861ADF6A}" sibTransId="{77BA3134-F08F-4D8E-A748-78948436C699}"/>
    <dgm:cxn modelId="{E315DEF2-2140-48CE-89CB-17C779E3DF51}" type="presParOf" srcId="{A686E4BA-16FA-49E9-9EA6-1D638460A33B}" destId="{984AB0DE-AE66-40DD-9EEF-0A0AEB06CD9C}" srcOrd="0" destOrd="0" presId="urn:microsoft.com/office/officeart/2005/8/layout/arrow1"/>
    <dgm:cxn modelId="{FE73AF03-8DF1-4367-A6B1-A26F98C1DCEA}" type="presParOf" srcId="{A686E4BA-16FA-49E9-9EA6-1D638460A33B}" destId="{F17D8293-DA46-4DC3-927A-2D4EE8A19BF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DB2FFE-F5E5-4BD7-9A60-C4CC5786210D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CE496-57B6-4153-B8D2-23B8DF3F743E}">
      <dgm:prSet phldrT="[Text]"/>
      <dgm:spPr/>
      <dgm:t>
        <a:bodyPr/>
        <a:lstStyle/>
        <a:p>
          <a:r>
            <a:rPr lang="en-US" dirty="0"/>
            <a:t>Cash/TBA</a:t>
          </a:r>
        </a:p>
      </dgm:t>
    </dgm:pt>
    <dgm:pt modelId="{F1FBCABB-EBC1-491E-88CA-71B96941249C}" type="parTrans" cxnId="{7FAEA7B2-C3A8-44FC-93B0-D3AC741E4489}">
      <dgm:prSet/>
      <dgm:spPr/>
      <dgm:t>
        <a:bodyPr/>
        <a:lstStyle/>
        <a:p>
          <a:endParaRPr lang="en-US"/>
        </a:p>
      </dgm:t>
    </dgm:pt>
    <dgm:pt modelId="{75482D7F-C5C4-4C92-B0C9-A0C9C45CC798}" type="sibTrans" cxnId="{7FAEA7B2-C3A8-44FC-93B0-D3AC741E4489}">
      <dgm:prSet/>
      <dgm:spPr/>
      <dgm:t>
        <a:bodyPr/>
        <a:lstStyle/>
        <a:p>
          <a:endParaRPr lang="en-US"/>
        </a:p>
      </dgm:t>
    </dgm:pt>
    <dgm:pt modelId="{C8BCD316-D184-4AB6-97A6-E8AC499967A8}">
      <dgm:prSet phldrT="[Text]"/>
      <dgm:spPr/>
      <dgm:t>
        <a:bodyPr/>
        <a:lstStyle/>
        <a:p>
          <a:r>
            <a:rPr lang="en-US" dirty="0"/>
            <a:t>CUSIPs/TBA</a:t>
          </a:r>
        </a:p>
      </dgm:t>
    </dgm:pt>
    <dgm:pt modelId="{0B295C7A-36A1-4B5E-A5FB-C0BF861ADF6A}" type="parTrans" cxnId="{CB6D93F6-EB68-4A0D-B006-ADBCCAE735F0}">
      <dgm:prSet/>
      <dgm:spPr/>
      <dgm:t>
        <a:bodyPr/>
        <a:lstStyle/>
        <a:p>
          <a:endParaRPr lang="en-US"/>
        </a:p>
      </dgm:t>
    </dgm:pt>
    <dgm:pt modelId="{77BA3134-F08F-4D8E-A748-78948436C699}" type="sibTrans" cxnId="{CB6D93F6-EB68-4A0D-B006-ADBCCAE735F0}">
      <dgm:prSet/>
      <dgm:spPr/>
      <dgm:t>
        <a:bodyPr/>
        <a:lstStyle/>
        <a:p>
          <a:endParaRPr lang="en-US"/>
        </a:p>
      </dgm:t>
    </dgm:pt>
    <dgm:pt modelId="{A686E4BA-16FA-49E9-9EA6-1D638460A33B}" type="pres">
      <dgm:prSet presAssocID="{EEDB2FFE-F5E5-4BD7-9A60-C4CC5786210D}" presName="cycle" presStyleCnt="0">
        <dgm:presLayoutVars>
          <dgm:dir/>
          <dgm:resizeHandles val="exact"/>
        </dgm:presLayoutVars>
      </dgm:prSet>
      <dgm:spPr/>
    </dgm:pt>
    <dgm:pt modelId="{984AB0DE-AE66-40DD-9EEF-0A0AEB06CD9C}" type="pres">
      <dgm:prSet presAssocID="{803CE496-57B6-4153-B8D2-23B8DF3F743E}" presName="arrow" presStyleLbl="node1" presStyleIdx="0" presStyleCnt="2" custAng="18842817" custScaleX="90909" custScaleY="91332" custRadScaleRad="102068">
        <dgm:presLayoutVars>
          <dgm:bulletEnabled val="1"/>
        </dgm:presLayoutVars>
      </dgm:prSet>
      <dgm:spPr/>
    </dgm:pt>
    <dgm:pt modelId="{F17D8293-DA46-4DC3-927A-2D4EE8A19BF9}" type="pres">
      <dgm:prSet presAssocID="{C8BCD316-D184-4AB6-97A6-E8AC499967A8}" presName="arrow" presStyleLbl="node1" presStyleIdx="1" presStyleCnt="2" custAng="18842817" custScaleX="90909" custScaleY="91332" custRadScaleRad="37241" custRadScaleInc="-3752">
        <dgm:presLayoutVars>
          <dgm:bulletEnabled val="1"/>
        </dgm:presLayoutVars>
      </dgm:prSet>
      <dgm:spPr/>
    </dgm:pt>
  </dgm:ptLst>
  <dgm:cxnLst>
    <dgm:cxn modelId="{FD9A6374-F062-4588-95FA-45058EBB38E4}" type="presOf" srcId="{803CE496-57B6-4153-B8D2-23B8DF3F743E}" destId="{984AB0DE-AE66-40DD-9EEF-0A0AEB06CD9C}" srcOrd="0" destOrd="0" presId="urn:microsoft.com/office/officeart/2005/8/layout/arrow1"/>
    <dgm:cxn modelId="{A809F790-E4B9-49AF-B203-7BC0E86103DF}" type="presOf" srcId="{C8BCD316-D184-4AB6-97A6-E8AC499967A8}" destId="{F17D8293-DA46-4DC3-927A-2D4EE8A19BF9}" srcOrd="0" destOrd="0" presId="urn:microsoft.com/office/officeart/2005/8/layout/arrow1"/>
    <dgm:cxn modelId="{7FAEA7B2-C3A8-44FC-93B0-D3AC741E4489}" srcId="{EEDB2FFE-F5E5-4BD7-9A60-C4CC5786210D}" destId="{803CE496-57B6-4153-B8D2-23B8DF3F743E}" srcOrd="0" destOrd="0" parTransId="{F1FBCABB-EBC1-491E-88CA-71B96941249C}" sibTransId="{75482D7F-C5C4-4C92-B0C9-A0C9C45CC798}"/>
    <dgm:cxn modelId="{3EF362C7-666F-4017-A17A-722EBC36702A}" type="presOf" srcId="{EEDB2FFE-F5E5-4BD7-9A60-C4CC5786210D}" destId="{A686E4BA-16FA-49E9-9EA6-1D638460A33B}" srcOrd="0" destOrd="0" presId="urn:microsoft.com/office/officeart/2005/8/layout/arrow1"/>
    <dgm:cxn modelId="{CB6D93F6-EB68-4A0D-B006-ADBCCAE735F0}" srcId="{EEDB2FFE-F5E5-4BD7-9A60-C4CC5786210D}" destId="{C8BCD316-D184-4AB6-97A6-E8AC499967A8}" srcOrd="1" destOrd="0" parTransId="{0B295C7A-36A1-4B5E-A5FB-C0BF861ADF6A}" sibTransId="{77BA3134-F08F-4D8E-A748-78948436C699}"/>
    <dgm:cxn modelId="{41E2F11C-E300-4CB4-B912-254F43559D90}" type="presParOf" srcId="{A686E4BA-16FA-49E9-9EA6-1D638460A33B}" destId="{984AB0DE-AE66-40DD-9EEF-0A0AEB06CD9C}" srcOrd="0" destOrd="0" presId="urn:microsoft.com/office/officeart/2005/8/layout/arrow1"/>
    <dgm:cxn modelId="{20B39F42-11F7-4C43-8CC7-B5CF63704E3E}" type="presParOf" srcId="{A686E4BA-16FA-49E9-9EA6-1D638460A33B}" destId="{F17D8293-DA46-4DC3-927A-2D4EE8A19BF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507C4-4030-4B02-950D-C07FDC6B86CD}">
      <dsp:nvSpPr>
        <dsp:cNvPr id="0" name=""/>
        <dsp:cNvSpPr/>
      </dsp:nvSpPr>
      <dsp:spPr>
        <a:xfrm rot="16200000">
          <a:off x="30518" y="49251"/>
          <a:ext cx="418966" cy="418966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Cash</a:t>
          </a:r>
        </a:p>
      </dsp:txBody>
      <dsp:txXfrm rot="5400000">
        <a:off x="103837" y="153992"/>
        <a:ext cx="345647" cy="209483"/>
      </dsp:txXfrm>
    </dsp:sp>
    <dsp:sp modelId="{988797F5-4DD9-4A16-995A-4F0F73FB2ACC}">
      <dsp:nvSpPr>
        <dsp:cNvPr id="0" name=""/>
        <dsp:cNvSpPr/>
      </dsp:nvSpPr>
      <dsp:spPr>
        <a:xfrm rot="5400000">
          <a:off x="461041" y="49251"/>
          <a:ext cx="418966" cy="418966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Mortgage</a:t>
          </a:r>
        </a:p>
      </dsp:txBody>
      <dsp:txXfrm rot="-5400000">
        <a:off x="461041" y="153993"/>
        <a:ext cx="345647" cy="209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E0E57-327A-471C-A433-D343C144DBFE}">
      <dsp:nvSpPr>
        <dsp:cNvPr id="0" name=""/>
        <dsp:cNvSpPr/>
      </dsp:nvSpPr>
      <dsp:spPr>
        <a:xfrm rot="4396374">
          <a:off x="337455" y="210991"/>
          <a:ext cx="915315" cy="63831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D6C0D-35FF-49A8-BE5F-58F832A8DF6A}">
      <dsp:nvSpPr>
        <dsp:cNvPr id="0" name=""/>
        <dsp:cNvSpPr/>
      </dsp:nvSpPr>
      <dsp:spPr>
        <a:xfrm>
          <a:off x="822278" y="411715"/>
          <a:ext cx="23114" cy="2311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B43F4-AE4B-4A66-A793-1663F93F1749}">
      <dsp:nvSpPr>
        <dsp:cNvPr id="0" name=""/>
        <dsp:cNvSpPr/>
      </dsp:nvSpPr>
      <dsp:spPr>
        <a:xfrm>
          <a:off x="210766" y="0"/>
          <a:ext cx="562201" cy="16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10766" y="0"/>
        <a:ext cx="562201" cy="169648"/>
      </dsp:txXfrm>
    </dsp:sp>
    <dsp:sp modelId="{0C012BEF-C96C-4458-8F02-A86F4A616F7F}">
      <dsp:nvSpPr>
        <dsp:cNvPr id="0" name=""/>
        <dsp:cNvSpPr/>
      </dsp:nvSpPr>
      <dsp:spPr>
        <a:xfrm>
          <a:off x="1140007" y="343717"/>
          <a:ext cx="513186" cy="16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Sell TBA</a:t>
          </a:r>
        </a:p>
      </dsp:txBody>
      <dsp:txXfrm>
        <a:off x="1140007" y="343717"/>
        <a:ext cx="513186" cy="169648"/>
      </dsp:txXfrm>
    </dsp:sp>
    <dsp:sp modelId="{634FCA34-3DA9-4118-8A17-52311FD0122A}">
      <dsp:nvSpPr>
        <dsp:cNvPr id="0" name=""/>
        <dsp:cNvSpPr/>
      </dsp:nvSpPr>
      <dsp:spPr>
        <a:xfrm>
          <a:off x="1052773" y="538175"/>
          <a:ext cx="583166" cy="16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To Hedge Pipeline</a:t>
          </a:r>
        </a:p>
      </dsp:txBody>
      <dsp:txXfrm>
        <a:off x="1052773" y="538175"/>
        <a:ext cx="583166" cy="169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AB0DE-AE66-40DD-9EEF-0A0AEB06CD9C}">
      <dsp:nvSpPr>
        <dsp:cNvPr id="0" name=""/>
        <dsp:cNvSpPr/>
      </dsp:nvSpPr>
      <dsp:spPr>
        <a:xfrm rot="18900000">
          <a:off x="28807" y="30502"/>
          <a:ext cx="575042" cy="57771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TBA</a:t>
          </a:r>
        </a:p>
      </dsp:txBody>
      <dsp:txXfrm rot="5400000">
        <a:off x="113365" y="211178"/>
        <a:ext cx="477086" cy="287521"/>
      </dsp:txXfrm>
    </dsp:sp>
    <dsp:sp modelId="{F17D8293-DA46-4DC3-927A-2D4EE8A19BF9}">
      <dsp:nvSpPr>
        <dsp:cNvPr id="0" name=""/>
        <dsp:cNvSpPr/>
      </dsp:nvSpPr>
      <dsp:spPr>
        <a:xfrm rot="8100000">
          <a:off x="505519" y="30502"/>
          <a:ext cx="575042" cy="57771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CUSIPs</a:t>
          </a:r>
        </a:p>
      </dsp:txBody>
      <dsp:txXfrm rot="-5400000">
        <a:off x="518918" y="140022"/>
        <a:ext cx="477086" cy="2875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AB0DE-AE66-40DD-9EEF-0A0AEB06CD9C}">
      <dsp:nvSpPr>
        <dsp:cNvPr id="0" name=""/>
        <dsp:cNvSpPr/>
      </dsp:nvSpPr>
      <dsp:spPr>
        <a:xfrm rot="13442817">
          <a:off x="21610" y="30502"/>
          <a:ext cx="575042" cy="57771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CUSIPs</a:t>
          </a:r>
        </a:p>
      </dsp:txBody>
      <dsp:txXfrm rot="5400000">
        <a:off x="105570" y="139434"/>
        <a:ext cx="477086" cy="287521"/>
      </dsp:txXfrm>
    </dsp:sp>
    <dsp:sp modelId="{F17D8293-DA46-4DC3-927A-2D4EE8A19BF9}">
      <dsp:nvSpPr>
        <dsp:cNvPr id="0" name=""/>
        <dsp:cNvSpPr/>
      </dsp:nvSpPr>
      <dsp:spPr>
        <a:xfrm rot="2642817">
          <a:off x="505519" y="30502"/>
          <a:ext cx="575042" cy="57771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Loans &amp; Fees</a:t>
          </a:r>
        </a:p>
      </dsp:txBody>
      <dsp:txXfrm rot="-5400000">
        <a:off x="519516" y="211766"/>
        <a:ext cx="477086" cy="2875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AB0DE-AE66-40DD-9EEF-0A0AEB06CD9C}">
      <dsp:nvSpPr>
        <dsp:cNvPr id="0" name=""/>
        <dsp:cNvSpPr/>
      </dsp:nvSpPr>
      <dsp:spPr>
        <a:xfrm rot="13442817">
          <a:off x="21610" y="30502"/>
          <a:ext cx="575042" cy="57771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Cash/TBA</a:t>
          </a:r>
        </a:p>
      </dsp:txBody>
      <dsp:txXfrm rot="5400000">
        <a:off x="105570" y="139434"/>
        <a:ext cx="477086" cy="287521"/>
      </dsp:txXfrm>
    </dsp:sp>
    <dsp:sp modelId="{F17D8293-DA46-4DC3-927A-2D4EE8A19BF9}">
      <dsp:nvSpPr>
        <dsp:cNvPr id="0" name=""/>
        <dsp:cNvSpPr/>
      </dsp:nvSpPr>
      <dsp:spPr>
        <a:xfrm rot="2642817">
          <a:off x="505518" y="30502"/>
          <a:ext cx="575042" cy="57771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CUSIPs/TBA</a:t>
          </a:r>
        </a:p>
      </dsp:txBody>
      <dsp:txXfrm rot="-5400000">
        <a:off x="519515" y="211766"/>
        <a:ext cx="477086" cy="287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51B62-3850-444F-BD8C-45DBB6BAB79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82C01-9CA0-4A24-80B9-88DB5AFA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1CB70-96A2-1B47-BE1C-4D2608E5FBD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0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E04A-D2B4-4E84-ABF8-42ECAEF3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0E31B-CF11-4249-A087-E479F0A4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1BDA9-CC67-4CFF-93F0-4DB45C49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5546-C1D9-49B9-BDEB-78946B56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5C85-33ED-4102-BC7D-B578ECD0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E15E-8223-4271-A384-A6F67D98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2508-1819-41FE-8B71-341E71512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5E697-17FB-423B-82CC-FFCB3CA5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268A-ABDF-4B4D-83D1-1EBA985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616B-BA98-4A61-B29C-4D357E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847A4-8BC9-40BC-9918-B197384FF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18E03-895C-4EF0-9373-E7BF1DC4F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3C08-1E8A-418A-A911-D66B5B41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F6482-FA9B-42D2-B62D-8FDBEEFE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B94C8-2D6F-4A8F-A299-0A4B96F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3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5A87-3B2F-430A-9988-D16ABC22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A954-1813-46A5-8CC6-D6999511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89E9-F4BE-4E5E-B36B-14E0D9CF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F341-9ADD-445D-82FF-70E5A4DF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8796-D1D2-44C2-8341-5B3985AA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4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3761-00B7-4AB9-A5E7-1547CEF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777A1-1E99-40AA-BCF5-C70FE3A1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9C86-A5EE-4345-BC33-7DF6952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5521-BE9D-477A-B43D-64877DF0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BB68-A17B-4385-A34C-AA263673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01E8-7423-4E72-82D6-70C4612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B42A-4567-4D20-A760-CD4C9239D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D5554-AD87-468C-A741-4C9153E50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01EA9-6B16-4B3D-8DB0-4EA41AC3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DD61C-4159-4F1D-8A3B-F782908C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72475-5AA7-4BF1-86A4-6AF3F34B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E9F2-95CC-4E15-871A-9B0713B4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DF76C-87D2-4D56-950A-56692DD8F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7FD8E-6AE6-4C01-8398-5F353CB4C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5C412-42CA-4AB5-B162-3FD09BB36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C18FC-4280-4D47-9D41-5D281DCEF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1FC81-EF8B-4116-A9FB-87D87A6E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7B3D1-31E6-4671-8E5D-002BC86A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10417-6FAB-4625-B9DF-51ECF6A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D613-57FE-419F-BE8A-9BF0185F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FF361-B25F-4AC1-9AF5-1D3B9AF0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4BF33-B89A-48F8-89D4-AAB1C2A8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5048-5613-404E-A220-28ABBC98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321E9-0E18-4BAE-8815-B21D968A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9C9E8-EB53-4F59-A49D-E5AFDE34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75E12-2F41-4518-AD20-685E1EEB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6681-AAFF-4AF4-BD5D-05264DA2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6FC0-632B-4876-8D17-1434447D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1BA53-4442-4480-B3AF-1A1734F0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C072E-C0C7-4B8A-A650-0E3D40BE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21A18-C9B0-4960-97D3-F4444D1B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8C2CA-559F-4F87-BAF0-E18F356A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FDF4-44FB-4B9E-AAF5-9157C5E4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56828-0E43-43B9-BE11-700F06698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7BFBC-49FC-473C-A984-A3725508A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9BDEE-0A3B-4C4B-8BA3-7DEC6CFC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171DB-ABE4-49FA-8DCD-26202B7F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9A4D8-2100-4BA5-8848-681725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2CF42-164C-4BB6-A4AD-18D926B9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403B-E582-4489-9F43-8B166779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2B01-11FB-49A9-AB4D-053079D7B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40B2-5A98-42C3-99C1-729C060F021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F774-F7F5-4046-9136-19546B46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28BE-4E73-4644-BC28-E2CBA9FD9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5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E3D5-3930-4D9B-AF49-EAFF899F7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6665"/>
            <a:ext cx="9144000" cy="2387600"/>
          </a:xfrm>
        </p:spPr>
        <p:txBody>
          <a:bodyPr/>
          <a:lstStyle/>
          <a:p>
            <a:r>
              <a:rPr lang="en-US" dirty="0"/>
              <a:t>Current Coupon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47596-E517-424F-AD55-E8041A31C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1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4423-D4A9-0710-0EBC-3E5A29D7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64FC-C0FF-4682-AA49-034DB106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Risk sensitivity approach</a:t>
            </a:r>
          </a:p>
          <a:p>
            <a:r>
              <a:rPr lang="en-US" sz="2000" dirty="0"/>
              <a:t> </a:t>
            </a:r>
            <a:r>
              <a:rPr lang="el-GR" sz="2000" dirty="0"/>
              <a:t>Δ</a:t>
            </a:r>
            <a:r>
              <a:rPr lang="en-US" sz="2000" dirty="0"/>
              <a:t>cc(t) ~ PCA1(t) + PCA2(t)</a:t>
            </a:r>
          </a:p>
          <a:p>
            <a:pPr marL="0" indent="0">
              <a:buNone/>
            </a:pPr>
            <a:r>
              <a:rPr lang="en-US" sz="2000" dirty="0"/>
              <a:t>     PCA1, PCA2 ~ </a:t>
            </a:r>
            <a:r>
              <a:rPr lang="el-GR" sz="2000" dirty="0"/>
              <a:t>Δ</a:t>
            </a:r>
            <a:r>
              <a:rPr lang="en-US" sz="2000" dirty="0"/>
              <a:t>CMS2y, </a:t>
            </a:r>
            <a:r>
              <a:rPr lang="el-GR" sz="2000" dirty="0"/>
              <a:t>Δ</a:t>
            </a:r>
            <a:r>
              <a:rPr lang="en-US" sz="2000" dirty="0"/>
              <a:t>CMS5y, </a:t>
            </a:r>
            <a:r>
              <a:rPr lang="el-GR" sz="2000" dirty="0"/>
              <a:t>Δ</a:t>
            </a:r>
            <a:r>
              <a:rPr lang="en-US" sz="2000" dirty="0"/>
              <a:t>CMS10y, </a:t>
            </a:r>
            <a:r>
              <a:rPr lang="el-GR" sz="2000" dirty="0"/>
              <a:t>Δ</a:t>
            </a:r>
            <a:r>
              <a:rPr lang="en-US" sz="2000" dirty="0"/>
              <a:t>CMS30y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8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1FF-DB55-603B-1074-741A2FE2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E245-D68F-D1C6-537D-59A997E83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MOATS (Mortgage Option-Adjusted Term Structure Model)</a:t>
            </a:r>
          </a:p>
          <a:p>
            <a:r>
              <a:rPr lang="en-US" dirty="0"/>
              <a:t>Endogenous approach base on the following heuristic relationship</a:t>
            </a:r>
          </a:p>
          <a:p>
            <a:pPr lvl="1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F4FED0-50FB-7014-6702-E52C34F0A586}"/>
              </a:ext>
            </a:extLst>
          </p:cNvPr>
          <p:cNvSpPr/>
          <p:nvPr/>
        </p:nvSpPr>
        <p:spPr>
          <a:xfrm>
            <a:off x="3021495" y="3196466"/>
            <a:ext cx="1700695" cy="803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Mortgage Rate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D40752-4B0A-A6A1-3218-AC9060CE98DE}"/>
              </a:ext>
            </a:extLst>
          </p:cNvPr>
          <p:cNvSpPr/>
          <p:nvPr/>
        </p:nvSpPr>
        <p:spPr>
          <a:xfrm>
            <a:off x="7187647" y="3196465"/>
            <a:ext cx="1700695" cy="803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Prepayment Speed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9AFD6E-D25B-1046-A221-99FAAFA4C101}"/>
              </a:ext>
            </a:extLst>
          </p:cNvPr>
          <p:cNvSpPr/>
          <p:nvPr/>
        </p:nvSpPr>
        <p:spPr>
          <a:xfrm>
            <a:off x="7187647" y="4936436"/>
            <a:ext cx="1700695" cy="803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TBA/Pool Valuation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861EA-F142-C40D-4E09-2B6B9E265980}"/>
              </a:ext>
            </a:extLst>
          </p:cNvPr>
          <p:cNvSpPr/>
          <p:nvPr/>
        </p:nvSpPr>
        <p:spPr>
          <a:xfrm>
            <a:off x="3021494" y="4936436"/>
            <a:ext cx="1700695" cy="803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Coupon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02DE18-088F-5552-F6A5-1739F5A232C1}"/>
              </a:ext>
            </a:extLst>
          </p:cNvPr>
          <p:cNvSpPr/>
          <p:nvPr/>
        </p:nvSpPr>
        <p:spPr>
          <a:xfrm>
            <a:off x="4868239" y="3429000"/>
            <a:ext cx="2173357" cy="2782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591C6E-C1C4-75C1-58CC-B466C17404BA}"/>
              </a:ext>
            </a:extLst>
          </p:cNvPr>
          <p:cNvSpPr/>
          <p:nvPr/>
        </p:nvSpPr>
        <p:spPr>
          <a:xfrm rot="10800000">
            <a:off x="4868239" y="5199270"/>
            <a:ext cx="2173357" cy="2782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B06CBA5-0094-79D3-E265-94FE1870DA05}"/>
              </a:ext>
            </a:extLst>
          </p:cNvPr>
          <p:cNvSpPr/>
          <p:nvPr/>
        </p:nvSpPr>
        <p:spPr>
          <a:xfrm>
            <a:off x="7914167" y="4108416"/>
            <a:ext cx="247653" cy="7200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9FD59C7-D1AF-189F-54D6-03BA5795B8A4}"/>
              </a:ext>
            </a:extLst>
          </p:cNvPr>
          <p:cNvSpPr/>
          <p:nvPr/>
        </p:nvSpPr>
        <p:spPr>
          <a:xfrm rot="10800000">
            <a:off x="3748014" y="4135368"/>
            <a:ext cx="247653" cy="7200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2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3078-99A4-50C0-BBEB-019D97C1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Endogenous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EA10EA-E09D-5814-F588-3DFDA25C7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𝑂𝐴𝑆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coupon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𝑂𝐴𝑆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spread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𝑐𝑜𝑢𝑝𝑜𝑛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𝑐𝑜𝑢𝑝𝑜𝑛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EA10EA-E09D-5814-F588-3DFDA25C7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C24086-8BEB-DB84-7FA0-026232BC66F5}"/>
              </a:ext>
            </a:extLst>
          </p:cNvPr>
          <p:cNvSpPr/>
          <p:nvPr/>
        </p:nvSpPr>
        <p:spPr>
          <a:xfrm>
            <a:off x="2990015" y="4491613"/>
            <a:ext cx="1331405" cy="5526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Discount Effect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6235CD-241E-0163-5150-F743B6EC3625}"/>
              </a:ext>
            </a:extLst>
          </p:cNvPr>
          <p:cNvSpPr/>
          <p:nvPr/>
        </p:nvSpPr>
        <p:spPr>
          <a:xfrm>
            <a:off x="4574198" y="4491613"/>
            <a:ext cx="1331405" cy="5526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Prepay Change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8099A8-927E-C580-B67D-0ACCF7E1A4C9}"/>
              </a:ext>
            </a:extLst>
          </p:cNvPr>
          <p:cNvSpPr/>
          <p:nvPr/>
        </p:nvSpPr>
        <p:spPr>
          <a:xfrm>
            <a:off x="6286398" y="4491614"/>
            <a:ext cx="1331405" cy="5225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Coupon </a:t>
            </a:r>
          </a:p>
          <a:p>
            <a:pPr algn="ctr"/>
            <a:r>
              <a:rPr lang="en-US" dirty="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5783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F8D2-653D-CF9F-2C71-C9566227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E6A4E-4B4C-3710-1FC3-E2AD27E4F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𝐶𝑀𝑇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Assign initial loads</a:t>
                </a:r>
              </a:p>
              <a:p>
                <a:r>
                  <a:rPr lang="en-US" dirty="0"/>
                  <a:t>Make assumption of current coupon TBA</a:t>
                </a:r>
              </a:p>
              <a:p>
                <a:pPr lvl="1"/>
                <a:r>
                  <a:rPr lang="en-US" dirty="0"/>
                  <a:t>WAC, cc, other attributes such as WALA, WAM, Loan Size, LTV, FICO,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r>
                  <a:rPr lang="en-US" dirty="0"/>
                  <a:t>Price constant forward TBA contract and get OAS</a:t>
                </a:r>
              </a:p>
              <a:p>
                <a:r>
                  <a:rPr lang="en-US" dirty="0"/>
                  <a:t>Keep OAS, calculate partials and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E6A4E-4B4C-3710-1FC3-E2AD27E4F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61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Coherent approach</a:t>
            </a:r>
          </a:p>
          <a:p>
            <a:r>
              <a:rPr lang="en-US" dirty="0"/>
              <a:t>Nonlinearity is embedded</a:t>
            </a:r>
          </a:p>
          <a:p>
            <a:r>
              <a:rPr lang="en-US" dirty="0"/>
              <a:t>Not based on any history cc/rate relation (except prepayment model should be) which dynamics could change over time</a:t>
            </a:r>
          </a:p>
          <a:p>
            <a:r>
              <a:rPr lang="en-US" dirty="0"/>
              <a:t>Constant basis assumption vs constant OAS for current coupon</a:t>
            </a:r>
          </a:p>
          <a:p>
            <a:pPr lvl="1"/>
            <a:r>
              <a:rPr lang="en-US" dirty="0"/>
              <a:t>Most empirical cc models are based on constant spread</a:t>
            </a:r>
          </a:p>
          <a:p>
            <a:pPr lvl="1"/>
            <a:r>
              <a:rPr lang="en-US" dirty="0"/>
              <a:t>Constant cc OAS is a much better assumption (lower vol) by empirical data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79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approach depends on prepayment model</a:t>
            </a:r>
          </a:p>
          <a:p>
            <a:pPr lvl="1"/>
            <a:r>
              <a:rPr lang="en-US" dirty="0"/>
              <a:t>Depends on but not very sensitive to model performance as long as it is reasonably good</a:t>
            </a:r>
          </a:p>
          <a:p>
            <a:pPr lvl="1"/>
            <a:r>
              <a:rPr lang="en-US" dirty="0"/>
              <a:t>Depends on the way incentive is defined:</a:t>
            </a:r>
          </a:p>
          <a:p>
            <a:pPr lvl="2"/>
            <a:r>
              <a:rPr lang="en-US" dirty="0"/>
              <a:t>Popular definition is PV of monetary savings, then save moneyness will mean less incentive in higher rate environment due to discounting</a:t>
            </a:r>
          </a:p>
          <a:p>
            <a:r>
              <a:rPr lang="en-US" dirty="0"/>
              <a:t>Depends on term structure model</a:t>
            </a:r>
          </a:p>
          <a:p>
            <a:pPr lvl="1"/>
            <a:r>
              <a:rPr lang="en-US" dirty="0"/>
              <a:t>Normal vs lognormal model</a:t>
            </a:r>
          </a:p>
          <a:p>
            <a:pPr lvl="1"/>
            <a:r>
              <a:rPr lang="en-US" dirty="0"/>
              <a:t>How interest rate volatility skew is modeled</a:t>
            </a:r>
          </a:p>
          <a:p>
            <a:r>
              <a:rPr lang="en-US" dirty="0"/>
              <a:t>Require close monitoring potentially frequent re-calibration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Constant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Constant TBA assumption(monthly TTB observable for dealers)</a:t>
            </a:r>
          </a:p>
          <a:p>
            <a:pPr lvl="1"/>
            <a:r>
              <a:rPr lang="en-US" dirty="0"/>
              <a:t>T0 </a:t>
            </a:r>
            <a:r>
              <a:rPr lang="en-US" dirty="0" err="1"/>
              <a:t>constantness</a:t>
            </a:r>
            <a:r>
              <a:rPr lang="en-US" dirty="0"/>
              <a:t>, does not mean it is static </a:t>
            </a:r>
          </a:p>
          <a:p>
            <a:pPr lvl="1"/>
            <a:r>
              <a:rPr lang="en-US" dirty="0"/>
              <a:t>W2D, most convexity, worst carry depends on premium/discount and it could change dramatically over time</a:t>
            </a:r>
          </a:p>
          <a:p>
            <a:pPr lvl="2"/>
            <a:r>
              <a:rPr lang="en-US" dirty="0"/>
              <a:t>Excludes most spec stories with a </a:t>
            </a:r>
            <a:r>
              <a:rPr lang="en-US" dirty="0" err="1"/>
              <a:t>payup</a:t>
            </a:r>
            <a:endParaRPr lang="en-US" dirty="0"/>
          </a:p>
          <a:p>
            <a:pPr lvl="2"/>
            <a:r>
              <a:rPr lang="en-US" dirty="0"/>
              <a:t>Fast deliverables for premium – big </a:t>
            </a:r>
            <a:r>
              <a:rPr lang="en-US" dirty="0" err="1"/>
              <a:t>bal</a:t>
            </a:r>
            <a:r>
              <a:rPr lang="en-US" dirty="0"/>
              <a:t>, high fico, fully ramped but not seasoned enough</a:t>
            </a:r>
          </a:p>
          <a:p>
            <a:pPr lvl="2"/>
            <a:r>
              <a:rPr lang="en-US" dirty="0"/>
              <a:t>Most extendable for discount – big </a:t>
            </a:r>
            <a:r>
              <a:rPr lang="en-US" dirty="0" err="1"/>
              <a:t>bal</a:t>
            </a:r>
            <a:r>
              <a:rPr lang="en-US" dirty="0"/>
              <a:t>, low fico, </a:t>
            </a:r>
          </a:p>
          <a:p>
            <a:pPr lvl="1"/>
            <a:r>
              <a:rPr lang="en-US" dirty="0"/>
              <a:t>WAC spread could change dramatically over time</a:t>
            </a:r>
          </a:p>
          <a:p>
            <a:pPr lvl="2"/>
            <a:r>
              <a:rPr lang="en-US" dirty="0"/>
              <a:t>Market driven (best execution depends on </a:t>
            </a:r>
          </a:p>
          <a:p>
            <a:pPr lvl="3"/>
            <a:r>
              <a:rPr lang="en-US" dirty="0"/>
              <a:t>coupon swap</a:t>
            </a:r>
          </a:p>
          <a:p>
            <a:pPr lvl="3"/>
            <a:r>
              <a:rPr lang="en-US" dirty="0"/>
              <a:t>buy up/buy down multiplies</a:t>
            </a:r>
          </a:p>
          <a:p>
            <a:pPr lvl="3"/>
            <a:r>
              <a:rPr lang="en-US" dirty="0"/>
              <a:t>MSR valuation vs buyup (widen when excess IO MSR valuation is rich)</a:t>
            </a:r>
          </a:p>
          <a:p>
            <a:pPr lvl="2"/>
            <a:r>
              <a:rPr lang="en-US" dirty="0"/>
              <a:t>Policy driven (UMBS cap on WAC spread, widen)</a:t>
            </a:r>
          </a:p>
        </p:txBody>
      </p:sp>
    </p:spTree>
    <p:extLst>
      <p:ext uri="{BB962C8B-B14F-4D97-AF65-F5344CB8AC3E}">
        <p14:creationId xmlns:p14="http://schemas.microsoft.com/office/powerpoint/2010/main" val="182776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TBA Assumptions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8698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WAC = current coupon + </a:t>
            </a:r>
            <a:r>
              <a:rPr lang="en-US" sz="2000" dirty="0" err="1"/>
              <a:t>wac_spread</a:t>
            </a:r>
            <a:r>
              <a:rPr lang="en-US" sz="2000" dirty="0"/>
              <a:t> (115 bps), much higher </a:t>
            </a:r>
            <a:r>
              <a:rPr lang="en-US" sz="2000" dirty="0" err="1"/>
              <a:t>wac</a:t>
            </a:r>
            <a:r>
              <a:rPr lang="en-US" sz="2000" dirty="0"/>
              <a:t> spread</a:t>
            </a:r>
          </a:p>
          <a:p>
            <a:r>
              <a:rPr lang="en-US" sz="2000" dirty="0"/>
              <a:t>WALA ~ 20-30, fully ramped</a:t>
            </a:r>
          </a:p>
          <a:p>
            <a:r>
              <a:rPr lang="en-US" sz="2000" dirty="0" err="1"/>
              <a:t>Lnsz</a:t>
            </a:r>
            <a:r>
              <a:rPr lang="en-US" sz="2000" dirty="0"/>
              <a:t> = 300K, much higher avg loan size recently</a:t>
            </a:r>
          </a:p>
          <a:p>
            <a:r>
              <a:rPr lang="en-US" sz="2000" dirty="0" err="1"/>
              <a:t>Ltv</a:t>
            </a:r>
            <a:r>
              <a:rPr lang="en-US" sz="2000" dirty="0"/>
              <a:t> = 70 ~ 75</a:t>
            </a:r>
          </a:p>
          <a:p>
            <a:r>
              <a:rPr lang="en-US" sz="2000" dirty="0"/>
              <a:t>Fico = 750</a:t>
            </a:r>
          </a:p>
          <a:p>
            <a:r>
              <a:rPr lang="en-US" sz="2000" dirty="0"/>
              <a:t>State = US (non NY)</a:t>
            </a:r>
          </a:p>
          <a:p>
            <a:r>
              <a:rPr lang="en-US" sz="2000" dirty="0"/>
              <a:t>Purpose = Refi (usually should be purpose break down by %)</a:t>
            </a:r>
          </a:p>
          <a:p>
            <a:r>
              <a:rPr lang="en-US" sz="2000" dirty="0"/>
              <a:t>Occupancy = investor (purpose break down by occupancy %)</a:t>
            </a:r>
          </a:p>
        </p:txBody>
      </p:sp>
    </p:spTree>
    <p:extLst>
      <p:ext uri="{BB962C8B-B14F-4D97-AF65-F5344CB8AC3E}">
        <p14:creationId xmlns:p14="http://schemas.microsoft.com/office/powerpoint/2010/main" val="114990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Constant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 cc OAS – Often referred as risk neutral in mortgage world </a:t>
            </a:r>
          </a:p>
          <a:p>
            <a:pPr lvl="1"/>
            <a:r>
              <a:rPr lang="en-US" dirty="0"/>
              <a:t>Means OAS is independent of rates level, slope and volatility, </a:t>
            </a:r>
          </a:p>
          <a:p>
            <a:pPr lvl="1"/>
            <a:r>
              <a:rPr lang="en-US" dirty="0"/>
              <a:t>Doesn’t mean OAS can’t change with other factor of the market</a:t>
            </a:r>
          </a:p>
          <a:p>
            <a:r>
              <a:rPr lang="en-US" dirty="0"/>
              <a:t>Foundation of option adjusted analysis</a:t>
            </a:r>
          </a:p>
          <a:p>
            <a:pPr lvl="1"/>
            <a:r>
              <a:rPr lang="en-US" dirty="0"/>
              <a:t>Constant OAS and parallel rate shock</a:t>
            </a:r>
          </a:p>
          <a:p>
            <a:pPr lvl="1"/>
            <a:r>
              <a:rPr lang="en-US" dirty="0"/>
              <a:t>Mortgage does not trade rate directional</a:t>
            </a:r>
          </a:p>
          <a:p>
            <a:pPr lvl="1"/>
            <a:r>
              <a:rPr lang="en-US" dirty="0"/>
              <a:t>Show OAS change vs PCA1/PCA2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2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Basis vs OAS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valuation measures commonly referred by MBS investors</a:t>
            </a:r>
          </a:p>
          <a:p>
            <a:pPr lvl="1"/>
            <a:r>
              <a:rPr lang="en-US" dirty="0"/>
              <a:t>Measure cheapness or richness of mortgage from a historical standard point of view or a relative point of view, comparing with other assets</a:t>
            </a:r>
          </a:p>
          <a:p>
            <a:pPr lvl="1"/>
            <a:r>
              <a:rPr lang="en-US" dirty="0"/>
              <a:t>mortgage basis which is cc over blend of treasuries/swaps is model independent; usually over 5 year treasury or 10 year treasury or blend of the two; which does not track the cc duration all the time</a:t>
            </a:r>
          </a:p>
          <a:p>
            <a:pPr lvl="1"/>
            <a:r>
              <a:rPr lang="en-US" dirty="0"/>
              <a:t>OAS is common model based analysis which accounts for timing of the cashflow, interest rate volatility, and optionality</a:t>
            </a:r>
          </a:p>
          <a:p>
            <a:r>
              <a:rPr lang="en-US" dirty="0"/>
              <a:t>Pros and Cons </a:t>
            </a:r>
          </a:p>
          <a:p>
            <a:pPr lvl="1"/>
            <a:r>
              <a:rPr lang="en-US" dirty="0"/>
              <a:t>Basis is straight forward and model independent </a:t>
            </a:r>
          </a:p>
          <a:p>
            <a:pPr lvl="1"/>
            <a:r>
              <a:rPr lang="en-US" dirty="0"/>
              <a:t>OAS is model dependent and it takes into account for cc duration and convexity changes over time </a:t>
            </a:r>
          </a:p>
        </p:txBody>
      </p:sp>
    </p:spTree>
    <p:extLst>
      <p:ext uri="{BB962C8B-B14F-4D97-AF65-F5344CB8AC3E}">
        <p14:creationId xmlns:p14="http://schemas.microsoft.com/office/powerpoint/2010/main" val="107808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&amp; secondary MBS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94400" y="6290823"/>
            <a:ext cx="1846800" cy="365125"/>
          </a:xfrm>
        </p:spPr>
        <p:txBody>
          <a:bodyPr/>
          <a:lstStyle/>
          <a:p>
            <a:fld id="{93AC2C76-E6AA-46CB-A2DE-F6E097F7C440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Right Arrow Callout 5"/>
          <p:cNvSpPr/>
          <p:nvPr/>
        </p:nvSpPr>
        <p:spPr>
          <a:xfrm>
            <a:off x="1738365" y="1544293"/>
            <a:ext cx="2081699" cy="725777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Step 1: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Rate Lock Volumes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Predict Pull Thru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Hedge </a:t>
            </a:r>
            <a:r>
              <a:rPr lang="en-US" sz="900" dirty="0" err="1">
                <a:solidFill>
                  <a:schemeClr val="accent1"/>
                </a:solidFill>
              </a:rPr>
              <a:t>pipleline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38" name="Right Arrow Callout 37"/>
          <p:cNvSpPr/>
          <p:nvPr/>
        </p:nvSpPr>
        <p:spPr>
          <a:xfrm>
            <a:off x="3814047" y="1544293"/>
            <a:ext cx="2232297" cy="725777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Step 2: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Close Loans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Send Loans to GSE’s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Receive </a:t>
            </a:r>
            <a:r>
              <a:rPr lang="en-US" sz="900" dirty="0" err="1">
                <a:solidFill>
                  <a:schemeClr val="accent1"/>
                </a:solidFill>
              </a:rPr>
              <a:t>Cusips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82529" y="1544292"/>
            <a:ext cx="1711740" cy="8182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Step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Dealers sell CUSIPS to investors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416761" y="4012199"/>
            <a:ext cx="1445415" cy="9054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Originators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574636" y="5385336"/>
            <a:ext cx="1445415" cy="9054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Primary Dealers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467814" y="4046731"/>
            <a:ext cx="1445415" cy="9054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Investors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574635" y="2735747"/>
            <a:ext cx="1445415" cy="9054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GSE’s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808335" y="4026929"/>
            <a:ext cx="1578718" cy="9054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Homeowners</a:t>
            </a:r>
          </a:p>
        </p:txBody>
      </p:sp>
      <p:sp>
        <p:nvSpPr>
          <p:cNvPr id="47" name="Right Arrow Callout 46"/>
          <p:cNvSpPr/>
          <p:nvPr/>
        </p:nvSpPr>
        <p:spPr>
          <a:xfrm>
            <a:off x="6049798" y="1544293"/>
            <a:ext cx="2232297" cy="725777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Step 3: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Sell CUSIPs to Street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Buyback TBA</a:t>
            </a:r>
          </a:p>
        </p:txBody>
      </p:sp>
      <p:graphicFrame>
        <p:nvGraphicFramePr>
          <p:cNvPr id="50" name="Diagram 49"/>
          <p:cNvGraphicFramePr/>
          <p:nvPr/>
        </p:nvGraphicFramePr>
        <p:xfrm>
          <a:off x="3469039" y="4220489"/>
          <a:ext cx="880045" cy="51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1" name="Diagram 50"/>
          <p:cNvGraphicFramePr/>
          <p:nvPr/>
        </p:nvGraphicFramePr>
        <p:xfrm>
          <a:off x="5650233" y="4309416"/>
          <a:ext cx="1653194" cy="1060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2" name="Diagram 51"/>
          <p:cNvGraphicFramePr/>
          <p:nvPr/>
        </p:nvGraphicFramePr>
        <p:xfrm>
          <a:off x="5245960" y="4933778"/>
          <a:ext cx="1328674" cy="638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53" name="Diagram 52"/>
          <p:cNvGraphicFramePr/>
          <p:nvPr/>
        </p:nvGraphicFramePr>
        <p:xfrm>
          <a:off x="5294474" y="3321872"/>
          <a:ext cx="1328674" cy="638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54" name="Diagram 53"/>
          <p:cNvGraphicFramePr/>
          <p:nvPr/>
        </p:nvGraphicFramePr>
        <p:xfrm>
          <a:off x="8052914" y="5072394"/>
          <a:ext cx="1328674" cy="638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29329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1" grpId="0" animBg="1"/>
      <p:bldP spid="47" grpId="0" animBg="1"/>
      <p:bldGraphic spid="50" grpId="0">
        <p:bldAsOne/>
      </p:bldGraphic>
      <p:bldGraphic spid="51" grpId="0">
        <p:bldAsOne/>
      </p:bldGraphic>
      <p:bldGraphic spid="52" grpId="0">
        <p:bldAsOne/>
      </p:bldGraphic>
      <p:bldGraphic spid="53" grpId="0">
        <p:bldAsOne/>
      </p:bldGraphic>
      <p:bldGraphic spid="5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Basis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Swap spread</a:t>
            </a:r>
          </a:p>
          <a:p>
            <a:r>
              <a:rPr lang="en-US" dirty="0"/>
              <a:t>Curve slope</a:t>
            </a:r>
          </a:p>
          <a:p>
            <a:r>
              <a:rPr lang="en-US" dirty="0"/>
              <a:t>Interest rate vol (such as swaptions)</a:t>
            </a:r>
          </a:p>
          <a:p>
            <a:r>
              <a:rPr lang="en-US" dirty="0"/>
              <a:t>Refinance propensity </a:t>
            </a:r>
          </a:p>
          <a:p>
            <a:r>
              <a:rPr lang="en-US" dirty="0"/>
              <a:t>Performance of competing spread products, such as IG-spread</a:t>
            </a:r>
          </a:p>
          <a:p>
            <a:pPr lvl="1"/>
            <a:r>
              <a:rPr lang="en-US" dirty="0"/>
              <a:t>Basis is straight forward and model independent </a:t>
            </a:r>
          </a:p>
          <a:p>
            <a:pPr lvl="1"/>
            <a:r>
              <a:rPr lang="en-US" dirty="0"/>
              <a:t>OAS is model dependent and it takes into account for cc duration and convexity changes over time </a:t>
            </a:r>
          </a:p>
          <a:p>
            <a:r>
              <a:rPr lang="en-US" dirty="0"/>
              <a:t>Risk appetite</a:t>
            </a:r>
          </a:p>
          <a:p>
            <a:pPr lvl="1"/>
            <a:r>
              <a:rPr lang="en-US" dirty="0"/>
              <a:t>Widen during crisis due to flight-to-safety</a:t>
            </a:r>
          </a:p>
          <a:p>
            <a:r>
              <a:rPr lang="en-US" dirty="0"/>
              <a:t>Monetary policy</a:t>
            </a:r>
          </a:p>
          <a:p>
            <a:pPr lvl="1"/>
            <a:r>
              <a:rPr lang="en-US" dirty="0"/>
              <a:t>Dynamics gets tricky when fed purchased MBS and treasury at the same time with QEs(tailwind to both mortgages and treasury)</a:t>
            </a:r>
          </a:p>
        </p:txBody>
      </p:sp>
    </p:spTree>
    <p:extLst>
      <p:ext uri="{BB962C8B-B14F-4D97-AF65-F5344CB8AC3E}">
        <p14:creationId xmlns:p14="http://schemas.microsoft.com/office/powerpoint/2010/main" val="179287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coupon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Coupon of Par priced TBA </a:t>
            </a:r>
          </a:p>
          <a:p>
            <a:pPr lvl="1"/>
            <a:r>
              <a:rPr lang="en-US" dirty="0"/>
              <a:t>Usually calculated by interpolating two TBA coupons whose prices straddle par.</a:t>
            </a:r>
          </a:p>
          <a:p>
            <a:pPr lvl="1"/>
            <a:r>
              <a:rPr lang="en-US" dirty="0"/>
              <a:t>Constant 30 or 45 days forward </a:t>
            </a:r>
          </a:p>
          <a:p>
            <a:pPr lvl="1"/>
            <a:r>
              <a:rPr lang="en-US" dirty="0"/>
              <a:t>Headline indicator of Agency MBS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6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370"/>
            <a:ext cx="10515600" cy="4351338"/>
          </a:xfrm>
        </p:spPr>
        <p:txBody>
          <a:bodyPr>
            <a:normAutofit/>
          </a:bodyPr>
          <a:lstStyle/>
          <a:p>
            <a:pPr marL="230188" lvl="1" indent="0">
              <a:buNone/>
            </a:pPr>
            <a:r>
              <a:rPr lang="en-US" dirty="0"/>
              <a:t>1. </a:t>
            </a:r>
            <a:r>
              <a:rPr lang="hu-HU" dirty="0"/>
              <a:t>Calculate 30d</a:t>
            </a:r>
            <a:r>
              <a:rPr lang="en-US" dirty="0"/>
              <a:t> (45d)</a:t>
            </a:r>
            <a:r>
              <a:rPr lang="hu-HU" dirty="0"/>
              <a:t> </a:t>
            </a:r>
            <a:r>
              <a:rPr lang="en-US" dirty="0"/>
              <a:t>constant </a:t>
            </a:r>
            <a:r>
              <a:rPr lang="hu-HU" dirty="0"/>
              <a:t>forward price + accrued interest from </a:t>
            </a:r>
            <a:r>
              <a:rPr lang="en-US" dirty="0"/>
              <a:t>front </a:t>
            </a:r>
            <a:r>
              <a:rPr lang="hu-HU" dirty="0"/>
              <a:t>and back 1 TBA for each coupon</a:t>
            </a:r>
          </a:p>
          <a:p>
            <a:pPr marL="230188" lvl="1" indent="0">
              <a:buNone/>
            </a:pPr>
            <a:r>
              <a:rPr lang="hu-HU" dirty="0"/>
              <a:t>2</a:t>
            </a:r>
            <a:r>
              <a:rPr lang="en-US" dirty="0"/>
              <a:t>. </a:t>
            </a:r>
            <a:r>
              <a:rPr lang="hu-HU" dirty="0"/>
              <a:t>Find lower and upper coupon TBA based on 30d forward price + accrued interest</a:t>
            </a:r>
          </a:p>
          <a:p>
            <a:pPr marL="906463" lvl="2" indent="-457200"/>
            <a:endParaRPr lang="hu-HU" dirty="0">
              <a:sym typeface="Wingdings" panose="05000000000000000000" pitchFamily="2" charset="2"/>
            </a:endParaRPr>
          </a:p>
          <a:p>
            <a:endParaRPr lang="hu-H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869EA2-92A4-4FC9-9B36-4EC46D8EF8F1}"/>
              </a:ext>
            </a:extLst>
          </p:cNvPr>
          <p:cNvGrpSpPr/>
          <p:nvPr/>
        </p:nvGrpSpPr>
        <p:grpSpPr>
          <a:xfrm>
            <a:off x="2917390" y="3657696"/>
            <a:ext cx="6357220" cy="2582978"/>
            <a:chOff x="1399836" y="3152667"/>
            <a:chExt cx="6357220" cy="258297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8BB4F7-1BB1-4BC8-AD56-5B70945CB0FC}"/>
                </a:ext>
              </a:extLst>
            </p:cNvPr>
            <p:cNvSpPr txBox="1"/>
            <p:nvPr/>
          </p:nvSpPr>
          <p:spPr>
            <a:xfrm>
              <a:off x="1789483" y="3521537"/>
              <a:ext cx="531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SD</a:t>
              </a:r>
              <a:r>
                <a:rPr kumimoji="0" lang="hu-HU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F</a:t>
              </a: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65058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7B759C-E5D2-49E9-891D-3ABCEF3BB6DF}"/>
                </a:ext>
              </a:extLst>
            </p:cNvPr>
            <p:cNvSpPr txBox="1"/>
            <p:nvPr/>
          </p:nvSpPr>
          <p:spPr>
            <a:xfrm>
              <a:off x="2612736" y="4057122"/>
              <a:ext cx="91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SD</a:t>
              </a:r>
              <a:r>
                <a:rPr kumimoji="0" lang="hu-HU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B1</a:t>
              </a: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65058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6F7E65-71A0-4A2C-861B-2ECD43B0D3E3}"/>
                </a:ext>
              </a:extLst>
            </p:cNvPr>
            <p:cNvSpPr txBox="1"/>
            <p:nvPr/>
          </p:nvSpPr>
          <p:spPr>
            <a:xfrm>
              <a:off x="3295128" y="4724648"/>
              <a:ext cx="653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SD</a:t>
              </a:r>
              <a:r>
                <a:rPr kumimoji="0" lang="hu-HU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B2</a:t>
              </a: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65058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DC87C0-67B2-4DAC-B512-04613D919C53}"/>
                </a:ext>
              </a:extLst>
            </p:cNvPr>
            <p:cNvSpPr txBox="1"/>
            <p:nvPr/>
          </p:nvSpPr>
          <p:spPr>
            <a:xfrm>
              <a:off x="4202897" y="5349838"/>
              <a:ext cx="64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SD</a:t>
              </a:r>
              <a:r>
                <a:rPr kumimoji="0" lang="hu-HU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B3</a:t>
              </a: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65058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6EE1CA-530C-4B1A-AEC8-BCA132378A9D}"/>
                </a:ext>
              </a:extLst>
            </p:cNvPr>
            <p:cNvSpPr txBox="1"/>
            <p:nvPr/>
          </p:nvSpPr>
          <p:spPr>
            <a:xfrm>
              <a:off x="6985624" y="3253507"/>
              <a:ext cx="77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Front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55D6AC-2DE2-4A5A-9588-6DE81DDF265E}"/>
                </a:ext>
              </a:extLst>
            </p:cNvPr>
            <p:cNvSpPr txBox="1"/>
            <p:nvPr/>
          </p:nvSpPr>
          <p:spPr>
            <a:xfrm>
              <a:off x="6960259" y="3773323"/>
              <a:ext cx="77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Back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F31ADA-28B7-476A-9C44-9A591B3F914B}"/>
                </a:ext>
              </a:extLst>
            </p:cNvPr>
            <p:cNvSpPr txBox="1"/>
            <p:nvPr/>
          </p:nvSpPr>
          <p:spPr>
            <a:xfrm>
              <a:off x="6960259" y="4377328"/>
              <a:ext cx="77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Back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9644F8-B028-4860-82D6-70DB8FDFADC1}"/>
                </a:ext>
              </a:extLst>
            </p:cNvPr>
            <p:cNvSpPr txBox="1"/>
            <p:nvPr/>
          </p:nvSpPr>
          <p:spPr>
            <a:xfrm>
              <a:off x="6954023" y="4959124"/>
              <a:ext cx="77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Back 3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426AF7-05CB-4B41-8950-5979B6921F11}"/>
                </a:ext>
              </a:extLst>
            </p:cNvPr>
            <p:cNvGrpSpPr/>
            <p:nvPr/>
          </p:nvGrpSpPr>
          <p:grpSpPr>
            <a:xfrm>
              <a:off x="1496399" y="3152667"/>
              <a:ext cx="5268191" cy="2150881"/>
              <a:chOff x="831273" y="3197050"/>
              <a:chExt cx="5268191" cy="215088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3ABF81A-DECE-4802-9E2F-0E48014D9F69}"/>
                  </a:ext>
                </a:extLst>
              </p:cNvPr>
              <p:cNvGrpSpPr/>
              <p:nvPr/>
            </p:nvGrpSpPr>
            <p:grpSpPr>
              <a:xfrm>
                <a:off x="831273" y="3298093"/>
                <a:ext cx="5268191" cy="2005455"/>
                <a:chOff x="1558636" y="2888673"/>
                <a:chExt cx="5829300" cy="2005455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FF4783B-3A58-42CF-8090-A324A80D13C0}"/>
                    </a:ext>
                  </a:extLst>
                </p:cNvPr>
                <p:cNvCxnSpPr/>
                <p:nvPr/>
              </p:nvCxnSpPr>
              <p:spPr>
                <a:xfrm>
                  <a:off x="1558636" y="3013364"/>
                  <a:ext cx="5829300" cy="1039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F313B94-D3AC-4F81-B15A-B3BE8C19D5C1}"/>
                    </a:ext>
                  </a:extLst>
                </p:cNvPr>
                <p:cNvCxnSpPr/>
                <p:nvPr/>
              </p:nvCxnSpPr>
              <p:spPr>
                <a:xfrm>
                  <a:off x="1558636" y="3572395"/>
                  <a:ext cx="5829300" cy="1039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10D5816-9A86-40CA-9FAF-E8B578CCA263}"/>
                    </a:ext>
                  </a:extLst>
                </p:cNvPr>
                <p:cNvCxnSpPr/>
                <p:nvPr/>
              </p:nvCxnSpPr>
              <p:spPr>
                <a:xfrm>
                  <a:off x="1558636" y="4176106"/>
                  <a:ext cx="5829300" cy="1039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F1011FE-007F-4E76-8495-7F66ADDDA895}"/>
                    </a:ext>
                  </a:extLst>
                </p:cNvPr>
                <p:cNvCxnSpPr/>
                <p:nvPr/>
              </p:nvCxnSpPr>
              <p:spPr>
                <a:xfrm>
                  <a:off x="2130136" y="2888673"/>
                  <a:ext cx="0" cy="237629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D650A7F-CB07-437B-8D93-48B4A4DD971D}"/>
                    </a:ext>
                  </a:extLst>
                </p:cNvPr>
                <p:cNvCxnSpPr/>
                <p:nvPr/>
              </p:nvCxnSpPr>
              <p:spPr>
                <a:xfrm>
                  <a:off x="3041072" y="3444241"/>
                  <a:ext cx="0" cy="237629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ADD020A-5632-42A7-980C-17AAB0A4CBED}"/>
                    </a:ext>
                  </a:extLst>
                </p:cNvPr>
                <p:cNvCxnSpPr/>
                <p:nvPr/>
              </p:nvCxnSpPr>
              <p:spPr>
                <a:xfrm>
                  <a:off x="3796145" y="4063192"/>
                  <a:ext cx="0" cy="237629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CE27872-0A3A-4588-A08A-535C2FCD2734}"/>
                    </a:ext>
                  </a:extLst>
                </p:cNvPr>
                <p:cNvCxnSpPr/>
                <p:nvPr/>
              </p:nvCxnSpPr>
              <p:spPr>
                <a:xfrm>
                  <a:off x="1558636" y="4764923"/>
                  <a:ext cx="5829300" cy="1039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A2333D4-DFDE-4B0F-9D10-05754D4B7AD7}"/>
                    </a:ext>
                  </a:extLst>
                </p:cNvPr>
                <p:cNvCxnSpPr/>
                <p:nvPr/>
              </p:nvCxnSpPr>
              <p:spPr>
                <a:xfrm>
                  <a:off x="4800600" y="4656499"/>
                  <a:ext cx="0" cy="237629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1F2D68C-1795-4852-A29B-D4867B276363}"/>
                  </a:ext>
                </a:extLst>
              </p:cNvPr>
              <p:cNvCxnSpPr/>
              <p:nvPr/>
            </p:nvCxnSpPr>
            <p:spPr>
              <a:xfrm>
                <a:off x="955964" y="3197050"/>
                <a:ext cx="0" cy="2150881"/>
              </a:xfrm>
              <a:prstGeom prst="line">
                <a:avLst/>
              </a:prstGeom>
              <a:noFill/>
              <a:ln w="28575" cap="flat" cmpd="sng" algn="ctr">
                <a:solidFill>
                  <a:srgbClr val="40C1BB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E7CABC-B8F1-4E4E-A905-89731E140836}"/>
                </a:ext>
              </a:extLst>
            </p:cNvPr>
            <p:cNvSpPr txBox="1"/>
            <p:nvPr/>
          </p:nvSpPr>
          <p:spPr>
            <a:xfrm>
              <a:off x="1399836" y="5397091"/>
              <a:ext cx="442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AD</a:t>
              </a: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65058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686"/>
            <a:ext cx="10515600" cy="4351338"/>
          </a:xfrm>
        </p:spPr>
        <p:txBody>
          <a:bodyPr>
            <a:normAutofit lnSpcReduction="10000"/>
          </a:bodyPr>
          <a:lstStyle/>
          <a:p>
            <a:pPr marL="906463" lvl="2" indent="-457200"/>
            <a:endParaRPr lang="hu-HU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r>
              <a:rPr lang="hu-HU" dirty="0"/>
              <a:t>Interpolation is straightforward </a:t>
            </a:r>
            <a:r>
              <a:rPr lang="en-US" dirty="0"/>
              <a:t>if both discount and premium forward prices are available</a:t>
            </a:r>
          </a:p>
          <a:p>
            <a:r>
              <a:rPr lang="en-US" dirty="0"/>
              <a:t>If either is not available, options are</a:t>
            </a:r>
            <a:endParaRPr lang="hu-HU" dirty="0"/>
          </a:p>
          <a:p>
            <a:pPr marL="457200" lvl="1" indent="0">
              <a:buNone/>
            </a:pPr>
            <a:r>
              <a:rPr lang="en-US" dirty="0"/>
              <a:t>1. Linear extrapolation (instable, missing convexity)</a:t>
            </a:r>
          </a:p>
          <a:p>
            <a:pPr marL="457200" lvl="1" indent="0">
              <a:buNone/>
            </a:pPr>
            <a:r>
              <a:rPr lang="en-US" dirty="0"/>
              <a:t>2. Implied/Regress by coupon swap (numerical instable)</a:t>
            </a:r>
          </a:p>
          <a:p>
            <a:pPr marL="457200" lvl="1" indent="0">
              <a:buNone/>
            </a:pPr>
            <a:r>
              <a:rPr lang="en-US" dirty="0"/>
              <a:t>3. </a:t>
            </a:r>
            <a:r>
              <a:rPr lang="hu-HU" dirty="0"/>
              <a:t>Quadratic</a:t>
            </a:r>
            <a:r>
              <a:rPr lang="en-US" dirty="0"/>
              <a:t> regression by (premium/discount coupon – cc)  over (px over par)</a:t>
            </a:r>
          </a:p>
          <a:p>
            <a:r>
              <a:rPr lang="en-US" dirty="0"/>
              <a:t>Convert to bond equivalent yield</a:t>
            </a:r>
            <a:endParaRPr lang="hu-H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95D7A8-82F4-4546-83AC-94E6703739EB}"/>
              </a:ext>
            </a:extLst>
          </p:cNvPr>
          <p:cNvGrpSpPr/>
          <p:nvPr/>
        </p:nvGrpSpPr>
        <p:grpSpPr>
          <a:xfrm>
            <a:off x="4073694" y="1562686"/>
            <a:ext cx="4044611" cy="1244594"/>
            <a:chOff x="1088368" y="4823383"/>
            <a:chExt cx="4044611" cy="124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B03E5E-132C-490D-86A5-441C8C081E76}"/>
                    </a:ext>
                  </a:extLst>
                </p:cNvPr>
                <p:cNvSpPr txBox="1"/>
                <p:nvPr/>
              </p:nvSpPr>
              <p:spPr>
                <a:xfrm>
                  <a:off x="1402771" y="4823383"/>
                  <a:ext cx="2545774" cy="6050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</m:e>
                              <m:sub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kumimoji="0" lang="hu-HU" sz="16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</a:rPr>
                              <m:t> </m:t>
                            </m:r>
                            <m:r>
                              <a:rPr kumimoji="0" lang="hu-HU" sz="16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0" lang="hu-HU" sz="16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+30)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</m:e>
                              <m:sub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</m:e>
                              <m:sub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465058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771" y="4823383"/>
                  <a:ext cx="2545774" cy="6050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BC71B9F-CDD2-4787-B89F-2B53FA73EF70}"/>
                    </a:ext>
                  </a:extLst>
                </p:cNvPr>
                <p:cNvSpPr txBox="1"/>
                <p:nvPr/>
              </p:nvSpPr>
              <p:spPr>
                <a:xfrm>
                  <a:off x="1088368" y="5508144"/>
                  <a:ext cx="4044611" cy="559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360</m:t>
                            </m:r>
                          </m:den>
                        </m:f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65058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BC71B9F-CDD2-4787-B89F-2B53FA73E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368" y="5508144"/>
                  <a:ext cx="4044611" cy="559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221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methodology (cont.)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A1A91C2-0A4D-4D3F-B6B9-8E7602199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290060"/>
              </p:ext>
            </p:extLst>
          </p:nvPr>
        </p:nvGraphicFramePr>
        <p:xfrm>
          <a:off x="2509509" y="2578700"/>
          <a:ext cx="7172981" cy="354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044C335-198D-4406-8E27-6E8ABFB6DD1B}"/>
              </a:ext>
            </a:extLst>
          </p:cNvPr>
          <p:cNvSpPr/>
          <p:nvPr/>
        </p:nvSpPr>
        <p:spPr>
          <a:xfrm>
            <a:off x="838200" y="1378371"/>
            <a:ext cx="10165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7388" lvl="1" indent="-457200">
              <a:buFont typeface="+mj-lt"/>
              <a:buAutoNum type="arabicPeriod"/>
            </a:pPr>
            <a:r>
              <a:rPr lang="hu-HU" sz="2400" dirty="0"/>
              <a:t>Collect 100 business days TBA data for the 3 cheapest premium TBA</a:t>
            </a:r>
          </a:p>
          <a:p>
            <a:pPr marL="687388" lvl="1" indent="-457200">
              <a:buFont typeface="+mj-lt"/>
              <a:buAutoNum type="arabicPeriod"/>
            </a:pPr>
            <a:r>
              <a:rPr lang="hu-HU" sz="2400" dirty="0"/>
              <a:t>Regress a quadratic function over points defined as (TBA coupon – current coupon, TBA price -100.0) with</a:t>
            </a:r>
            <a:r>
              <a:rPr lang="en-US" sz="2400" dirty="0"/>
              <a:t>out</a:t>
            </a:r>
            <a:r>
              <a:rPr lang="hu-HU" sz="2400" dirty="0"/>
              <a:t> intercept</a:t>
            </a:r>
          </a:p>
        </p:txBody>
      </p:sp>
    </p:spTree>
    <p:extLst>
      <p:ext uri="{BB962C8B-B14F-4D97-AF65-F5344CB8AC3E}">
        <p14:creationId xmlns:p14="http://schemas.microsoft.com/office/powerpoint/2010/main" val="225881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methodology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4C335-198D-4406-8E27-6E8ABFB6DD1B}"/>
              </a:ext>
            </a:extLst>
          </p:cNvPr>
          <p:cNvSpPr/>
          <p:nvPr/>
        </p:nvSpPr>
        <p:spPr>
          <a:xfrm>
            <a:off x="838200" y="1378371"/>
            <a:ext cx="1016552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1"/>
            <a:r>
              <a:rPr lang="en-US" sz="2400" dirty="0"/>
              <a:t>A reliable cc marking should </a:t>
            </a:r>
          </a:p>
          <a:p>
            <a:pPr marL="973138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Reflect MBS return correctly</a:t>
            </a:r>
          </a:p>
          <a:p>
            <a:pPr marL="973138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Reflect market volatility</a:t>
            </a:r>
          </a:p>
          <a:p>
            <a:pPr marL="973138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 good start for cc modeling</a:t>
            </a:r>
          </a:p>
          <a:p>
            <a:pPr marL="973138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More accurate risk measures</a:t>
            </a:r>
          </a:p>
          <a:p>
            <a:pPr marL="515938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5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Coupon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4C335-198D-4406-8E27-6E8ABFB6DD1B}"/>
              </a:ext>
            </a:extLst>
          </p:cNvPr>
          <p:cNvSpPr/>
          <p:nvPr/>
        </p:nvSpPr>
        <p:spPr>
          <a:xfrm>
            <a:off x="838200" y="1378371"/>
            <a:ext cx="10165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Forward *</a:t>
            </a:r>
            <a:r>
              <a:rPr lang="en-US" sz="2400" i="1" dirty="0"/>
              <a:t>projection</a:t>
            </a:r>
            <a:r>
              <a:rPr lang="en-US" sz="2400" dirty="0"/>
              <a:t>* of cc, most important MBS model component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Econometrics based model (Q2): historical time series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Pricing based model (Q3): risk neutral/backward induction</a:t>
            </a:r>
          </a:p>
        </p:txBody>
      </p:sp>
    </p:spTree>
    <p:extLst>
      <p:ext uri="{BB962C8B-B14F-4D97-AF65-F5344CB8AC3E}">
        <p14:creationId xmlns:p14="http://schemas.microsoft.com/office/powerpoint/2010/main" val="63851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8E15-6FCE-1566-C972-C6A8F0BC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F69E-EC2D-606F-1C87-B5D8BF69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Fundamental approach</a:t>
            </a:r>
          </a:p>
          <a:p>
            <a:r>
              <a:rPr lang="en-US" sz="2000" dirty="0"/>
              <a:t> cc(t) ~ intercept + CMT10y(t) + slope_2y10y(t) + </a:t>
            </a:r>
            <a:r>
              <a:rPr lang="en-US" sz="2000" dirty="0" err="1"/>
              <a:t>histVol</a:t>
            </a:r>
            <a:r>
              <a:rPr lang="en-US" sz="2000" dirty="0"/>
              <a:t>(t) + </a:t>
            </a:r>
            <a:r>
              <a:rPr lang="en-US" sz="2000" dirty="0" err="1"/>
              <a:t>impVol</a:t>
            </a:r>
            <a:r>
              <a:rPr lang="en-US" sz="2000" dirty="0"/>
              <a:t>(t)</a:t>
            </a:r>
          </a:p>
          <a:p>
            <a:r>
              <a:rPr lang="en-US" sz="2000" dirty="0"/>
              <a:t> cc(t) ~ intercept + CMS2y(t) + CMS10y(t)</a:t>
            </a:r>
          </a:p>
          <a:p>
            <a:r>
              <a:rPr lang="en-US" sz="2000" dirty="0"/>
              <a:t> cc(t) ~ CMS2y(t) + CMS5y(t) + CMS10y(t) + CMS30y(t) + basis(t)</a:t>
            </a:r>
          </a:p>
          <a:p>
            <a:r>
              <a:rPr lang="en-US" sz="2000" dirty="0"/>
              <a:t> cc(t) ~ CMS2y(t) + CMS5y(t) + CMS10y(t) + 1x10swaption Vol(t) + basis(t)</a:t>
            </a:r>
          </a:p>
          <a:p>
            <a:pPr marL="0" indent="0">
              <a:buNone/>
            </a:pPr>
            <a:r>
              <a:rPr lang="en-US" sz="2000" dirty="0"/>
              <a:t>     basis(t) ~ </a:t>
            </a:r>
            <a:r>
              <a:rPr lang="en-US" sz="2000" dirty="0" err="1"/>
              <a:t>basis_LT</a:t>
            </a:r>
            <a:r>
              <a:rPr lang="en-US" sz="2000" dirty="0"/>
              <a:t> + </a:t>
            </a:r>
            <a:r>
              <a:rPr lang="en-US" sz="2000" dirty="0" err="1"/>
              <a:t>beta^t</a:t>
            </a:r>
            <a:r>
              <a:rPr lang="en-US" sz="2000" dirty="0"/>
              <a:t> * (basis(0) – </a:t>
            </a:r>
            <a:r>
              <a:rPr lang="en-US" sz="2000" dirty="0" err="1"/>
              <a:t>basis_LT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990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SCI">
    <a:dk1>
      <a:srgbClr val="465058"/>
    </a:dk1>
    <a:lt1>
      <a:sysClr val="window" lastClr="FFFFFF"/>
    </a:lt1>
    <a:dk2>
      <a:srgbClr val="237E74"/>
    </a:dk2>
    <a:lt2>
      <a:srgbClr val="465058"/>
    </a:lt2>
    <a:accent1>
      <a:srgbClr val="37617A"/>
    </a:accent1>
    <a:accent2>
      <a:srgbClr val="FFB838"/>
    </a:accent2>
    <a:accent3>
      <a:srgbClr val="DBD5CD"/>
    </a:accent3>
    <a:accent4>
      <a:srgbClr val="40C1BB"/>
    </a:accent4>
    <a:accent5>
      <a:srgbClr val="F38B3C"/>
    </a:accent5>
    <a:accent6>
      <a:srgbClr val="D03300"/>
    </a:accent6>
    <a:hlink>
      <a:srgbClr val="37617A"/>
    </a:hlink>
    <a:folHlink>
      <a:srgbClr val="968F8B"/>
    </a:folHlink>
  </a:clrScheme>
  <a:fontScheme name="Expo">
    <a:majorFont>
      <a:latin typeface="Calibri"/>
      <a:ea typeface=""/>
      <a:cs typeface=""/>
      <a:font script="Jpan" typeface="ＭＳ ゴシック"/>
      <a:font script="Hans" typeface="宋体"/>
      <a:font script="Hant" typeface="新細明體"/>
    </a:majorFont>
    <a:minorFont>
      <a:latin typeface="Calibri"/>
      <a:ea typeface=""/>
      <a:cs typeface=""/>
      <a:font script="Jpan" typeface="ＭＳ ゴシック"/>
      <a:font script="Hans" typeface="宋体"/>
      <a:font script="Hant" typeface="新細明體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17253</TotalTime>
  <Words>1244</Words>
  <Application>Microsoft Office PowerPoint</Application>
  <PresentationFormat>Widescreen</PresentationFormat>
  <Paragraphs>182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Current Coupon Model</vt:lpstr>
      <vt:lpstr>Primary &amp; secondary MBS market</vt:lpstr>
      <vt:lpstr>current coupon definition</vt:lpstr>
      <vt:lpstr>Marking methodology</vt:lpstr>
      <vt:lpstr>Marking methodology (cont.)</vt:lpstr>
      <vt:lpstr>Marking methodology (cont.)</vt:lpstr>
      <vt:lpstr>Marking methodology (cont.)</vt:lpstr>
      <vt:lpstr>Current Coupon Model</vt:lpstr>
      <vt:lpstr>Regression</vt:lpstr>
      <vt:lpstr>Regression</vt:lpstr>
      <vt:lpstr>Pricing based</vt:lpstr>
      <vt:lpstr>Endogenous approach</vt:lpstr>
      <vt:lpstr>Algorithms</vt:lpstr>
      <vt:lpstr>Advantages</vt:lpstr>
      <vt:lpstr>Potential tests</vt:lpstr>
      <vt:lpstr>First Constant Assumption</vt:lpstr>
      <vt:lpstr>TBA Assumptions in use</vt:lpstr>
      <vt:lpstr>Second Constant Assumption</vt:lpstr>
      <vt:lpstr>Mortgage Basis vs OAS</vt:lpstr>
      <vt:lpstr>Mortgage Basis Drivers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Mortgage Rate Model</dc:title>
  <dc:creator>Adaline</dc:creator>
  <cp:lastModifiedBy>Chong Zhai</cp:lastModifiedBy>
  <cp:revision>341</cp:revision>
  <dcterms:created xsi:type="dcterms:W3CDTF">2019-04-18T01:47:59Z</dcterms:created>
  <dcterms:modified xsi:type="dcterms:W3CDTF">2024-06-04T02:50:52Z</dcterms:modified>
</cp:coreProperties>
</file>