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64" r:id="rId2"/>
    <p:sldId id="265" r:id="rId3"/>
    <p:sldId id="257" r:id="rId4"/>
    <p:sldId id="271" r:id="rId5"/>
    <p:sldId id="267" r:id="rId6"/>
    <p:sldId id="270"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96" autoAdjust="0"/>
    <p:restoredTop sz="94496" autoAdjust="0"/>
  </p:normalViewPr>
  <p:slideViewPr>
    <p:cSldViewPr snapToGrid="0">
      <p:cViewPr varScale="1">
        <p:scale>
          <a:sx n="81" d="100"/>
          <a:sy n="81" d="100"/>
        </p:scale>
        <p:origin x="77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F0BA84-6281-4DDD-BF4B-59AD053AC2E5}" type="datetimeFigureOut">
              <a:rPr kumimoji="1" lang="ja-JP" altLang="en-US" smtClean="0"/>
              <a:t>2022/11/12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9ADECB-21F5-4D49-A591-AF1B4B343C46}" type="slidenum">
              <a:rPr kumimoji="1" lang="ja-JP" altLang="en-US" smtClean="0"/>
              <a:t>‹#›</a:t>
            </a:fld>
            <a:endParaRPr kumimoji="1" lang="ja-JP" altLang="en-US"/>
          </a:p>
        </p:txBody>
      </p:sp>
    </p:spTree>
    <p:extLst>
      <p:ext uri="{BB962C8B-B14F-4D97-AF65-F5344CB8AC3E}">
        <p14:creationId xmlns:p14="http://schemas.microsoft.com/office/powerpoint/2010/main" val="51765829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B9ADECB-21F5-4D49-A591-AF1B4B343C46}" type="slidenum">
              <a:rPr kumimoji="1" lang="ja-JP" altLang="en-US" smtClean="0"/>
              <a:t>1</a:t>
            </a:fld>
            <a:endParaRPr kumimoji="1" lang="ja-JP" altLang="en-US"/>
          </a:p>
        </p:txBody>
      </p:sp>
    </p:spTree>
    <p:extLst>
      <p:ext uri="{BB962C8B-B14F-4D97-AF65-F5344CB8AC3E}">
        <p14:creationId xmlns:p14="http://schemas.microsoft.com/office/powerpoint/2010/main" val="2775162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0B9ADECB-21F5-4D49-A591-AF1B4B343C46}" type="slidenum">
              <a:rPr kumimoji="1" lang="ja-JP" altLang="en-US" smtClean="0"/>
              <a:t>2</a:t>
            </a:fld>
            <a:endParaRPr kumimoji="1" lang="ja-JP" altLang="en-US"/>
          </a:p>
        </p:txBody>
      </p:sp>
    </p:spTree>
    <p:extLst>
      <p:ext uri="{BB962C8B-B14F-4D97-AF65-F5344CB8AC3E}">
        <p14:creationId xmlns:p14="http://schemas.microsoft.com/office/powerpoint/2010/main" val="1818436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B9ADECB-21F5-4D49-A591-AF1B4B343C46}" type="slidenum">
              <a:rPr kumimoji="1" lang="ja-JP" altLang="en-US" smtClean="0"/>
              <a:t>3</a:t>
            </a:fld>
            <a:endParaRPr kumimoji="1" lang="ja-JP" altLang="en-US"/>
          </a:p>
        </p:txBody>
      </p:sp>
    </p:spTree>
    <p:extLst>
      <p:ext uri="{BB962C8B-B14F-4D97-AF65-F5344CB8AC3E}">
        <p14:creationId xmlns:p14="http://schemas.microsoft.com/office/powerpoint/2010/main" val="4242962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B9ADECB-21F5-4D49-A591-AF1B4B343C46}" type="slidenum">
              <a:rPr kumimoji="1" lang="ja-JP" altLang="en-US" smtClean="0"/>
              <a:t>4</a:t>
            </a:fld>
            <a:endParaRPr kumimoji="1" lang="ja-JP" altLang="en-US"/>
          </a:p>
        </p:txBody>
      </p:sp>
    </p:spTree>
    <p:extLst>
      <p:ext uri="{BB962C8B-B14F-4D97-AF65-F5344CB8AC3E}">
        <p14:creationId xmlns:p14="http://schemas.microsoft.com/office/powerpoint/2010/main" val="474281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B9ADECB-21F5-4D49-A591-AF1B4B343C46}" type="slidenum">
              <a:rPr kumimoji="1" lang="ja-JP" altLang="en-US" smtClean="0"/>
              <a:t>5</a:t>
            </a:fld>
            <a:endParaRPr kumimoji="1" lang="ja-JP" altLang="en-US"/>
          </a:p>
        </p:txBody>
      </p:sp>
    </p:spTree>
    <p:extLst>
      <p:ext uri="{BB962C8B-B14F-4D97-AF65-F5344CB8AC3E}">
        <p14:creationId xmlns:p14="http://schemas.microsoft.com/office/powerpoint/2010/main" val="1791595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B9ADECB-21F5-4D49-A591-AF1B4B343C46}" type="slidenum">
              <a:rPr kumimoji="1" lang="ja-JP" altLang="en-US" smtClean="0"/>
              <a:t>6</a:t>
            </a:fld>
            <a:endParaRPr kumimoji="1" lang="ja-JP" altLang="en-US"/>
          </a:p>
        </p:txBody>
      </p:sp>
    </p:spTree>
    <p:extLst>
      <p:ext uri="{BB962C8B-B14F-4D97-AF65-F5344CB8AC3E}">
        <p14:creationId xmlns:p14="http://schemas.microsoft.com/office/powerpoint/2010/main" val="28809159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A1E970-F14F-C3B8-AB20-052A929B1E34}"/>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4C9B19B7-BEE1-64B8-D559-B44BE9A746EC}"/>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F113803-CCA0-599E-B4C7-2BBF72406C2D}"/>
              </a:ext>
            </a:extLst>
          </p:cNvPr>
          <p:cNvSpPr>
            <a:spLocks noGrp="1"/>
          </p:cNvSpPr>
          <p:nvPr>
            <p:ph type="dt" sz="half" idx="10"/>
          </p:nvPr>
        </p:nvSpPr>
        <p:spPr/>
        <p:txBody>
          <a:bodyPr/>
          <a:lstStyle/>
          <a:p>
            <a:r>
              <a:rPr kumimoji="1" lang="en-US" altLang="ja-JP"/>
              <a:t>2022/11/12</a:t>
            </a:r>
            <a:endParaRPr kumimoji="1" lang="ja-JP" altLang="en-US"/>
          </a:p>
        </p:txBody>
      </p:sp>
      <p:sp>
        <p:nvSpPr>
          <p:cNvPr id="5" name="フッター プレースホルダー 4">
            <a:extLst>
              <a:ext uri="{FF2B5EF4-FFF2-40B4-BE49-F238E27FC236}">
                <a16:creationId xmlns:a16="http://schemas.microsoft.com/office/drawing/2014/main" id="{8C030805-11D7-5F24-CAC8-25799B901906}"/>
              </a:ext>
            </a:extLst>
          </p:cNvPr>
          <p:cNvSpPr>
            <a:spLocks noGrp="1"/>
          </p:cNvSpPr>
          <p:nvPr>
            <p:ph type="ftr" sz="quarter" idx="11"/>
          </p:nvPr>
        </p:nvSpPr>
        <p:spPr/>
        <p:txBody>
          <a:bodyPr/>
          <a:lstStyle/>
          <a:p>
            <a:r>
              <a:rPr kumimoji="1" lang="ja-JP" altLang="en-US"/>
              <a:t>東京</a:t>
            </a:r>
            <a:r>
              <a:rPr kumimoji="1" lang="en-US" altLang="ja-JP"/>
              <a:t>Web3</a:t>
            </a:r>
            <a:r>
              <a:rPr kumimoji="1" lang="ja-JP" altLang="en-US"/>
              <a:t>ハッカソン</a:t>
            </a:r>
          </a:p>
        </p:txBody>
      </p:sp>
      <p:sp>
        <p:nvSpPr>
          <p:cNvPr id="6" name="スライド番号プレースホルダー 5">
            <a:extLst>
              <a:ext uri="{FF2B5EF4-FFF2-40B4-BE49-F238E27FC236}">
                <a16:creationId xmlns:a16="http://schemas.microsoft.com/office/drawing/2014/main" id="{32E44C9A-E9E7-1B88-C39D-001A5B560419}"/>
              </a:ext>
            </a:extLst>
          </p:cNvPr>
          <p:cNvSpPr>
            <a:spLocks noGrp="1"/>
          </p:cNvSpPr>
          <p:nvPr>
            <p:ph type="sldNum" sz="quarter" idx="12"/>
          </p:nvPr>
        </p:nvSpPr>
        <p:spPr/>
        <p:txBody>
          <a:bodyPr/>
          <a:lstStyle/>
          <a:p>
            <a:fld id="{74A7634F-4BD6-43A5-9D65-1BF6B63C3BB3}" type="slidenum">
              <a:rPr kumimoji="1" lang="ja-JP" altLang="en-US" smtClean="0"/>
              <a:t>‹#›</a:t>
            </a:fld>
            <a:endParaRPr kumimoji="1" lang="ja-JP" altLang="en-US"/>
          </a:p>
        </p:txBody>
      </p:sp>
    </p:spTree>
    <p:extLst>
      <p:ext uri="{BB962C8B-B14F-4D97-AF65-F5344CB8AC3E}">
        <p14:creationId xmlns:p14="http://schemas.microsoft.com/office/powerpoint/2010/main" val="3521429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FA84A0-7070-4D6A-76B4-2095AB92FF71}"/>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F2EE59D-09B2-EAA8-2981-436E36A4D523}"/>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6E363E1-B247-684D-F330-B375E74B6700}"/>
              </a:ext>
            </a:extLst>
          </p:cNvPr>
          <p:cNvSpPr>
            <a:spLocks noGrp="1"/>
          </p:cNvSpPr>
          <p:nvPr>
            <p:ph type="dt" sz="half" idx="10"/>
          </p:nvPr>
        </p:nvSpPr>
        <p:spPr/>
        <p:txBody>
          <a:bodyPr/>
          <a:lstStyle/>
          <a:p>
            <a:r>
              <a:rPr kumimoji="1" lang="en-US" altLang="ja-JP"/>
              <a:t>2022/11/12</a:t>
            </a:r>
            <a:endParaRPr kumimoji="1" lang="ja-JP" altLang="en-US"/>
          </a:p>
        </p:txBody>
      </p:sp>
      <p:sp>
        <p:nvSpPr>
          <p:cNvPr id="5" name="フッター プレースホルダー 4">
            <a:extLst>
              <a:ext uri="{FF2B5EF4-FFF2-40B4-BE49-F238E27FC236}">
                <a16:creationId xmlns:a16="http://schemas.microsoft.com/office/drawing/2014/main" id="{3C39047D-23C5-E123-3A56-C3D450C2C018}"/>
              </a:ext>
            </a:extLst>
          </p:cNvPr>
          <p:cNvSpPr>
            <a:spLocks noGrp="1"/>
          </p:cNvSpPr>
          <p:nvPr>
            <p:ph type="ftr" sz="quarter" idx="11"/>
          </p:nvPr>
        </p:nvSpPr>
        <p:spPr/>
        <p:txBody>
          <a:bodyPr/>
          <a:lstStyle/>
          <a:p>
            <a:r>
              <a:rPr kumimoji="1" lang="ja-JP" altLang="en-US"/>
              <a:t>東京</a:t>
            </a:r>
            <a:r>
              <a:rPr kumimoji="1" lang="en-US" altLang="ja-JP"/>
              <a:t>Web3</a:t>
            </a:r>
            <a:r>
              <a:rPr kumimoji="1" lang="ja-JP" altLang="en-US"/>
              <a:t>ハッカソン</a:t>
            </a:r>
          </a:p>
        </p:txBody>
      </p:sp>
      <p:sp>
        <p:nvSpPr>
          <p:cNvPr id="6" name="スライド番号プレースホルダー 5">
            <a:extLst>
              <a:ext uri="{FF2B5EF4-FFF2-40B4-BE49-F238E27FC236}">
                <a16:creationId xmlns:a16="http://schemas.microsoft.com/office/drawing/2014/main" id="{A6446EF8-B647-5A7F-D108-D84C94305A88}"/>
              </a:ext>
            </a:extLst>
          </p:cNvPr>
          <p:cNvSpPr>
            <a:spLocks noGrp="1"/>
          </p:cNvSpPr>
          <p:nvPr>
            <p:ph type="sldNum" sz="quarter" idx="12"/>
          </p:nvPr>
        </p:nvSpPr>
        <p:spPr/>
        <p:txBody>
          <a:bodyPr/>
          <a:lstStyle/>
          <a:p>
            <a:fld id="{74A7634F-4BD6-43A5-9D65-1BF6B63C3BB3}" type="slidenum">
              <a:rPr lang="ja-JP" altLang="en-US" smtClean="0"/>
              <a:pPr/>
              <a:t>‹#›</a:t>
            </a:fld>
            <a:endParaRPr kumimoji="1" lang="ja-JP" altLang="en-US" dirty="0"/>
          </a:p>
        </p:txBody>
      </p:sp>
    </p:spTree>
    <p:extLst>
      <p:ext uri="{BB962C8B-B14F-4D97-AF65-F5344CB8AC3E}">
        <p14:creationId xmlns:p14="http://schemas.microsoft.com/office/powerpoint/2010/main" val="2514267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DE3493-1300-0FE3-CC8A-7030EE896727}"/>
              </a:ext>
            </a:extLst>
          </p:cNvPr>
          <p:cNvSpPr>
            <a:spLocks noGrp="1"/>
          </p:cNvSpPr>
          <p:nvPr>
            <p:ph type="title"/>
          </p:nvPr>
        </p:nvSpPr>
        <p:spPr>
          <a:xfrm>
            <a:off x="0" y="1"/>
            <a:ext cx="12192000" cy="580292"/>
          </a:xfrm>
          <a:prstGeom prst="rect">
            <a:avLst/>
          </a:prstGeom>
        </p:spPr>
        <p:txBody>
          <a:bodyPr/>
          <a:lstStyle>
            <a:lvl1pPr>
              <a:defRPr b="1"/>
            </a:lvl1p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D475AE61-DB0E-2126-994A-DB0D45980906}"/>
              </a:ext>
            </a:extLst>
          </p:cNvPr>
          <p:cNvSpPr>
            <a:spLocks noGrp="1"/>
          </p:cNvSpPr>
          <p:nvPr>
            <p:ph type="dt" sz="half" idx="10"/>
          </p:nvPr>
        </p:nvSpPr>
        <p:spPr/>
        <p:txBody>
          <a:bodyPr/>
          <a:lstStyle/>
          <a:p>
            <a:r>
              <a:rPr kumimoji="1" lang="en-US" altLang="ja-JP"/>
              <a:t>2022/11/12</a:t>
            </a:r>
            <a:endParaRPr kumimoji="1" lang="ja-JP" altLang="en-US"/>
          </a:p>
        </p:txBody>
      </p:sp>
      <p:sp>
        <p:nvSpPr>
          <p:cNvPr id="4" name="フッター プレースホルダー 3">
            <a:extLst>
              <a:ext uri="{FF2B5EF4-FFF2-40B4-BE49-F238E27FC236}">
                <a16:creationId xmlns:a16="http://schemas.microsoft.com/office/drawing/2014/main" id="{FB09C6F8-B196-A4C8-EA78-FAB07A65920D}"/>
              </a:ext>
            </a:extLst>
          </p:cNvPr>
          <p:cNvSpPr>
            <a:spLocks noGrp="1"/>
          </p:cNvSpPr>
          <p:nvPr>
            <p:ph type="ftr" sz="quarter" idx="11"/>
          </p:nvPr>
        </p:nvSpPr>
        <p:spPr/>
        <p:txBody>
          <a:bodyPr/>
          <a:lstStyle/>
          <a:p>
            <a:r>
              <a:rPr kumimoji="1" lang="ja-JP" altLang="en-US"/>
              <a:t>東京</a:t>
            </a:r>
            <a:r>
              <a:rPr kumimoji="1" lang="en-US" altLang="ja-JP"/>
              <a:t>Web3</a:t>
            </a:r>
            <a:r>
              <a:rPr kumimoji="1" lang="ja-JP" altLang="en-US"/>
              <a:t>ハッカソン</a:t>
            </a:r>
          </a:p>
        </p:txBody>
      </p:sp>
      <p:sp>
        <p:nvSpPr>
          <p:cNvPr id="5" name="スライド番号プレースホルダー 4">
            <a:extLst>
              <a:ext uri="{FF2B5EF4-FFF2-40B4-BE49-F238E27FC236}">
                <a16:creationId xmlns:a16="http://schemas.microsoft.com/office/drawing/2014/main" id="{64B416E4-2018-A486-F99F-FBB73B9CE0F8}"/>
              </a:ext>
            </a:extLst>
          </p:cNvPr>
          <p:cNvSpPr>
            <a:spLocks noGrp="1"/>
          </p:cNvSpPr>
          <p:nvPr>
            <p:ph type="sldNum" sz="quarter" idx="12"/>
          </p:nvPr>
        </p:nvSpPr>
        <p:spPr/>
        <p:txBody>
          <a:bodyPr/>
          <a:lstStyle/>
          <a:p>
            <a:fld id="{74A7634F-4BD6-43A5-9D65-1BF6B63C3BB3}" type="slidenum">
              <a:rPr lang="ja-JP" altLang="en-US" smtClean="0"/>
              <a:pPr/>
              <a:t>‹#›</a:t>
            </a:fld>
            <a:endParaRPr kumimoji="1" lang="ja-JP" altLang="en-US" dirty="0"/>
          </a:p>
        </p:txBody>
      </p:sp>
    </p:spTree>
    <p:extLst>
      <p:ext uri="{BB962C8B-B14F-4D97-AF65-F5344CB8AC3E}">
        <p14:creationId xmlns:p14="http://schemas.microsoft.com/office/powerpoint/2010/main" val="53079890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6E09C85-BDF4-7841-9083-F3A716F10832}"/>
              </a:ext>
            </a:extLst>
          </p:cNvPr>
          <p:cNvSpPr>
            <a:spLocks noGrp="1"/>
          </p:cNvSpPr>
          <p:nvPr>
            <p:ph type="title"/>
          </p:nvPr>
        </p:nvSpPr>
        <p:spPr>
          <a:xfrm>
            <a:off x="0" y="0"/>
            <a:ext cx="12192000" cy="577849"/>
          </a:xfrm>
          <a:prstGeom prst="rect">
            <a:avLst/>
          </a:prstGeom>
        </p:spPr>
        <p:txBody>
          <a:bodyPr vert="horz" lIns="91440" tIns="45720" rIns="91440" bIns="45720" rtlCol="0" anchor="ctr">
            <a:noAutofit/>
          </a:bodyPr>
          <a:lstStyle/>
          <a:p>
            <a:r>
              <a:rPr kumimoji="1" lang="ja-JP" altLang="en-US" dirty="0"/>
              <a:t>マスター タイトルの書式設定</a:t>
            </a:r>
          </a:p>
        </p:txBody>
      </p:sp>
      <p:sp>
        <p:nvSpPr>
          <p:cNvPr id="4" name="日付プレースホルダー 3">
            <a:extLst>
              <a:ext uri="{FF2B5EF4-FFF2-40B4-BE49-F238E27FC236}">
                <a16:creationId xmlns:a16="http://schemas.microsoft.com/office/drawing/2014/main" id="{62B4FC97-E619-B17C-ECFB-DEF0F72C8415}"/>
              </a:ext>
            </a:extLst>
          </p:cNvPr>
          <p:cNvSpPr>
            <a:spLocks noGrp="1"/>
          </p:cNvSpPr>
          <p:nvPr>
            <p:ph type="dt" sz="half" idx="2"/>
          </p:nvPr>
        </p:nvSpPr>
        <p:spPr>
          <a:xfrm>
            <a:off x="0" y="6488235"/>
            <a:ext cx="2743200" cy="365125"/>
          </a:xfrm>
          <a:prstGeom prst="rect">
            <a:avLst/>
          </a:prstGeom>
        </p:spPr>
        <p:txBody>
          <a:bodyPr vert="horz" lIns="91440" tIns="45720" rIns="91440" bIns="45720" rtlCol="0" anchor="ctr"/>
          <a:lstStyle>
            <a:lvl1pPr algn="l">
              <a:defRPr sz="1200">
                <a:solidFill>
                  <a:schemeClr val="tx1">
                    <a:tint val="75000"/>
                  </a:schemeClr>
                </a:solidFill>
                <a:latin typeface="Meiryo UI" panose="020B0604030504040204" pitchFamily="50" charset="-128"/>
                <a:ea typeface="Meiryo UI" panose="020B0604030504040204" pitchFamily="50" charset="-128"/>
              </a:defRPr>
            </a:lvl1pPr>
          </a:lstStyle>
          <a:p>
            <a:r>
              <a:rPr lang="en-US" altLang="ja-JP"/>
              <a:t>2022/11/12</a:t>
            </a:r>
            <a:endParaRPr lang="ja-JP" altLang="en-US" dirty="0"/>
          </a:p>
        </p:txBody>
      </p:sp>
      <p:sp>
        <p:nvSpPr>
          <p:cNvPr id="5" name="フッター プレースホルダー 4">
            <a:extLst>
              <a:ext uri="{FF2B5EF4-FFF2-40B4-BE49-F238E27FC236}">
                <a16:creationId xmlns:a16="http://schemas.microsoft.com/office/drawing/2014/main" id="{B7B1B4EF-2021-8C85-BAE0-434E7855526C}"/>
              </a:ext>
            </a:extLst>
          </p:cNvPr>
          <p:cNvSpPr>
            <a:spLocks noGrp="1"/>
          </p:cNvSpPr>
          <p:nvPr>
            <p:ph type="ftr" sz="quarter" idx="3"/>
          </p:nvPr>
        </p:nvSpPr>
        <p:spPr>
          <a:xfrm>
            <a:off x="4038600" y="6497023"/>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eiryo UI" panose="020B0604030504040204" pitchFamily="50" charset="-128"/>
                <a:ea typeface="Meiryo UI" panose="020B0604030504040204" pitchFamily="50" charset="-128"/>
              </a:defRPr>
            </a:lvl1pPr>
          </a:lstStyle>
          <a:p>
            <a:r>
              <a:rPr lang="ja-JP" altLang="en-US" dirty="0"/>
              <a:t>東京</a:t>
            </a:r>
            <a:r>
              <a:rPr lang="en-US" altLang="ja-JP" dirty="0"/>
              <a:t>Web3</a:t>
            </a:r>
            <a:r>
              <a:rPr lang="ja-JP" altLang="en-US" dirty="0"/>
              <a:t>ハッカソン</a:t>
            </a:r>
          </a:p>
        </p:txBody>
      </p:sp>
      <p:sp>
        <p:nvSpPr>
          <p:cNvPr id="6" name="スライド番号プレースホルダー 5">
            <a:extLst>
              <a:ext uri="{FF2B5EF4-FFF2-40B4-BE49-F238E27FC236}">
                <a16:creationId xmlns:a16="http://schemas.microsoft.com/office/drawing/2014/main" id="{4B7D737E-C400-DB5C-D4A0-3EEFCDED00A3}"/>
              </a:ext>
            </a:extLst>
          </p:cNvPr>
          <p:cNvSpPr>
            <a:spLocks noGrp="1"/>
          </p:cNvSpPr>
          <p:nvPr>
            <p:ph type="sldNum" sz="quarter" idx="4"/>
          </p:nvPr>
        </p:nvSpPr>
        <p:spPr>
          <a:xfrm>
            <a:off x="9287606" y="106362"/>
            <a:ext cx="2743200" cy="365125"/>
          </a:xfrm>
          <a:prstGeom prst="rect">
            <a:avLst/>
          </a:prstGeom>
        </p:spPr>
        <p:txBody>
          <a:bodyPr vert="horz" lIns="91440" tIns="45720" rIns="91440" bIns="45720" rtlCol="0" anchor="ctr"/>
          <a:lstStyle>
            <a:lvl1pPr algn="r">
              <a:defRPr sz="2400" b="1">
                <a:solidFill>
                  <a:schemeClr val="tx1"/>
                </a:solidFill>
                <a:latin typeface="Meiryo UI" panose="020B0604030504040204" pitchFamily="50" charset="-128"/>
                <a:ea typeface="Meiryo UI" panose="020B0604030504040204" pitchFamily="50" charset="-128"/>
              </a:defRPr>
            </a:lvl1pPr>
          </a:lstStyle>
          <a:p>
            <a:fld id="{74A7634F-4BD6-43A5-9D65-1BF6B63C3BB3}" type="slidenum">
              <a:rPr lang="ja-JP" altLang="en-US" smtClean="0"/>
              <a:pPr/>
              <a:t>‹#›</a:t>
            </a:fld>
            <a:endParaRPr lang="ja-JP" altLang="en-US" dirty="0"/>
          </a:p>
        </p:txBody>
      </p:sp>
      <p:sp>
        <p:nvSpPr>
          <p:cNvPr id="10" name="正方形/長方形 9">
            <a:extLst>
              <a:ext uri="{FF2B5EF4-FFF2-40B4-BE49-F238E27FC236}">
                <a16:creationId xmlns:a16="http://schemas.microsoft.com/office/drawing/2014/main" id="{67AA20B4-82CE-EB6C-BDBE-A0B251CF3E49}"/>
              </a:ext>
            </a:extLst>
          </p:cNvPr>
          <p:cNvSpPr/>
          <p:nvPr userDrawn="1"/>
        </p:nvSpPr>
        <p:spPr>
          <a:xfrm>
            <a:off x="0" y="577849"/>
            <a:ext cx="12192000" cy="9846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ッター プレースホルダー 4">
            <a:extLst>
              <a:ext uri="{FF2B5EF4-FFF2-40B4-BE49-F238E27FC236}">
                <a16:creationId xmlns:a16="http://schemas.microsoft.com/office/drawing/2014/main" id="{9C366105-426C-75F9-1B38-C839DA02E075}"/>
              </a:ext>
            </a:extLst>
          </p:cNvPr>
          <p:cNvSpPr txBox="1">
            <a:spLocks/>
          </p:cNvSpPr>
          <p:nvPr userDrawn="1"/>
        </p:nvSpPr>
        <p:spPr>
          <a:xfrm>
            <a:off x="9448800" y="6492875"/>
            <a:ext cx="2743200" cy="365125"/>
          </a:xfrm>
          <a:prstGeom prst="rect">
            <a:avLst/>
          </a:prstGeom>
        </p:spPr>
        <p:txBody>
          <a:bodyPr vert="horz" lIns="91440" tIns="45720" rIns="91440" bIns="45720" rtlCol="0" anchor="ctr"/>
          <a:lstStyle>
            <a:defPPr>
              <a:defRPr lang="ja-JP"/>
            </a:defPPr>
            <a:lvl1pPr marL="0" algn="ctr" defTabSz="914400" rtl="0" eaLnBrk="1" latinLnBrk="0" hangingPunct="1">
              <a:defRPr kumimoji="1" sz="1200" kern="1200">
                <a:solidFill>
                  <a:schemeClr val="tx1">
                    <a:tint val="75000"/>
                  </a:schemeClr>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a:r>
              <a:rPr lang="en-US" altLang="ja-JP" dirty="0"/>
              <a:t>© 2022 </a:t>
            </a:r>
            <a:r>
              <a:rPr lang="en-US" altLang="ja-JP" dirty="0" err="1"/>
              <a:t>sugaim</a:t>
            </a:r>
            <a:r>
              <a:rPr lang="en-US" altLang="ja-JP" dirty="0"/>
              <a:t>, </a:t>
            </a:r>
            <a:r>
              <a:rPr lang="en-US" altLang="ja-JP" dirty="0" err="1"/>
              <a:t>M.Ishida</a:t>
            </a:r>
            <a:endParaRPr lang="ja-JP" altLang="en-US" dirty="0"/>
          </a:p>
        </p:txBody>
      </p:sp>
      <p:sp>
        <p:nvSpPr>
          <p:cNvPr id="12" name="正方形/長方形 11">
            <a:extLst>
              <a:ext uri="{FF2B5EF4-FFF2-40B4-BE49-F238E27FC236}">
                <a16:creationId xmlns:a16="http://schemas.microsoft.com/office/drawing/2014/main" id="{476F7CC0-3E31-49D1-ADAE-DD934645C07D}"/>
              </a:ext>
            </a:extLst>
          </p:cNvPr>
          <p:cNvSpPr/>
          <p:nvPr userDrawn="1"/>
        </p:nvSpPr>
        <p:spPr>
          <a:xfrm>
            <a:off x="0" y="6439003"/>
            <a:ext cx="12192000" cy="9846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13490127"/>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4" r:id="rId3"/>
  </p:sldLayoutIdLst>
  <p:hf hdr="0"/>
  <p:txStyles>
    <p:titleStyle>
      <a:lvl1pPr algn="l" defTabSz="914400" rtl="0" eaLnBrk="1" latinLnBrk="0" hangingPunct="1">
        <a:lnSpc>
          <a:spcPct val="90000"/>
        </a:lnSpc>
        <a:spcBef>
          <a:spcPct val="0"/>
        </a:spcBef>
        <a:buNone/>
        <a:defRPr kumimoji="1" sz="3200" b="1" kern="1200">
          <a:solidFill>
            <a:schemeClr val="tx1"/>
          </a:solidFill>
          <a:latin typeface="Meiryo UI" panose="020B0604030504040204" pitchFamily="50" charset="-128"/>
          <a:ea typeface="Meiryo UI" panose="020B0604030504040204" pitchFamily="50"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3577DA-6F59-672F-D16A-0C26D88828A9}"/>
              </a:ext>
            </a:extLst>
          </p:cNvPr>
          <p:cNvSpPr>
            <a:spLocks noGrp="1"/>
          </p:cNvSpPr>
          <p:nvPr>
            <p:ph type="ctrTitle"/>
          </p:nvPr>
        </p:nvSpPr>
        <p:spPr>
          <a:xfrm>
            <a:off x="1524000" y="1157873"/>
            <a:ext cx="9144000" cy="2387600"/>
          </a:xfrm>
        </p:spPr>
        <p:txBody>
          <a:bodyPr/>
          <a:lstStyle/>
          <a:p>
            <a:r>
              <a:rPr kumimoji="1" lang="en-US" altLang="ja-JP" sz="9600" b="1" dirty="0" err="1">
                <a:latin typeface="Meiryo UI" panose="020B0604030504040204" pitchFamily="50" charset="-128"/>
                <a:ea typeface="Meiryo UI" panose="020B0604030504040204" pitchFamily="50" charset="-128"/>
              </a:rPr>
              <a:t>dFund</a:t>
            </a:r>
            <a:endParaRPr kumimoji="1" lang="ja-JP" altLang="en-US" dirty="0"/>
          </a:p>
        </p:txBody>
      </p:sp>
      <p:sp>
        <p:nvSpPr>
          <p:cNvPr id="3" name="字幕 2">
            <a:extLst>
              <a:ext uri="{FF2B5EF4-FFF2-40B4-BE49-F238E27FC236}">
                <a16:creationId xmlns:a16="http://schemas.microsoft.com/office/drawing/2014/main" id="{F707CAFA-E556-656F-7806-C4164FA7C9AC}"/>
              </a:ext>
            </a:extLst>
          </p:cNvPr>
          <p:cNvSpPr>
            <a:spLocks noGrp="1"/>
          </p:cNvSpPr>
          <p:nvPr>
            <p:ph type="subTitle" idx="1"/>
          </p:nvPr>
        </p:nvSpPr>
        <p:spPr>
          <a:xfrm>
            <a:off x="1524000" y="3844031"/>
            <a:ext cx="9144000" cy="1440402"/>
          </a:xfrm>
        </p:spPr>
        <p:txBody>
          <a:bodyPr/>
          <a:lstStyle/>
          <a:p>
            <a:r>
              <a:rPr kumimoji="1" lang="ja-JP" altLang="en-US" sz="4400" dirty="0">
                <a:solidFill>
                  <a:schemeClr val="tx1">
                    <a:lumMod val="65000"/>
                    <a:lumOff val="35000"/>
                  </a:schemeClr>
                </a:solidFill>
                <a:latin typeface="Meiryo UI" panose="020B0604030504040204" pitchFamily="50" charset="-128"/>
                <a:ea typeface="Meiryo UI" panose="020B0604030504040204" pitchFamily="50" charset="-128"/>
              </a:rPr>
              <a:t>～</a:t>
            </a:r>
            <a:r>
              <a:rPr kumimoji="1" lang="en-US" altLang="ja-JP" sz="4400" dirty="0">
                <a:solidFill>
                  <a:schemeClr val="tx1">
                    <a:lumMod val="65000"/>
                    <a:lumOff val="35000"/>
                  </a:schemeClr>
                </a:solidFill>
                <a:latin typeface="Meiryo UI" panose="020B0604030504040204" pitchFamily="50" charset="-128"/>
                <a:ea typeface="Meiryo UI" panose="020B0604030504040204" pitchFamily="50" charset="-128"/>
              </a:rPr>
              <a:t>The</a:t>
            </a:r>
            <a:r>
              <a:rPr lang="ja-JP" altLang="en-US" sz="4400" dirty="0">
                <a:solidFill>
                  <a:schemeClr val="tx1">
                    <a:lumMod val="65000"/>
                    <a:lumOff val="35000"/>
                  </a:schemeClr>
                </a:solidFill>
              </a:rPr>
              <a:t> </a:t>
            </a:r>
            <a:r>
              <a:rPr lang="en-US" altLang="ja-JP" sz="4400" dirty="0">
                <a:solidFill>
                  <a:schemeClr val="tx1">
                    <a:lumMod val="65000"/>
                    <a:lumOff val="35000"/>
                  </a:schemeClr>
                </a:solidFill>
              </a:rPr>
              <a:t>New</a:t>
            </a:r>
            <a:r>
              <a:rPr lang="ja-JP" altLang="en-US" sz="4400" dirty="0">
                <a:solidFill>
                  <a:schemeClr val="tx1">
                    <a:lumMod val="65000"/>
                    <a:lumOff val="35000"/>
                  </a:schemeClr>
                </a:solidFill>
              </a:rPr>
              <a:t> </a:t>
            </a:r>
            <a:r>
              <a:rPr kumimoji="1" lang="en-US" altLang="ja-JP" sz="4400" dirty="0" err="1">
                <a:solidFill>
                  <a:schemeClr val="tx1">
                    <a:lumMod val="65000"/>
                    <a:lumOff val="35000"/>
                  </a:schemeClr>
                </a:solidFill>
                <a:latin typeface="Meiryo UI" panose="020B0604030504040204" pitchFamily="50" charset="-128"/>
                <a:ea typeface="Meiryo UI" panose="020B0604030504040204" pitchFamily="50" charset="-128"/>
              </a:rPr>
              <a:t>Decentraized</a:t>
            </a:r>
            <a:r>
              <a:rPr kumimoji="1" lang="en-US" altLang="ja-JP" sz="4400" dirty="0">
                <a:solidFill>
                  <a:schemeClr val="tx1">
                    <a:lumMod val="65000"/>
                    <a:lumOff val="35000"/>
                  </a:schemeClr>
                </a:solidFill>
                <a:latin typeface="Meiryo UI" panose="020B0604030504040204" pitchFamily="50" charset="-128"/>
                <a:ea typeface="Meiryo UI" panose="020B0604030504040204" pitchFamily="50" charset="-128"/>
              </a:rPr>
              <a:t> Fund</a:t>
            </a:r>
            <a:r>
              <a:rPr kumimoji="1" lang="ja-JP" altLang="en-US" sz="4400" dirty="0">
                <a:solidFill>
                  <a:schemeClr val="tx1">
                    <a:lumMod val="65000"/>
                    <a:lumOff val="35000"/>
                  </a:schemeClr>
                </a:solidFill>
                <a:latin typeface="Meiryo UI" panose="020B0604030504040204" pitchFamily="50" charset="-128"/>
                <a:ea typeface="Meiryo UI" panose="020B0604030504040204" pitchFamily="50" charset="-128"/>
              </a:rPr>
              <a:t>～</a:t>
            </a:r>
            <a:endParaRPr kumimoji="1" lang="ja-JP" altLang="en-US" sz="4400" dirty="0">
              <a:solidFill>
                <a:schemeClr val="tx1">
                  <a:lumMod val="65000"/>
                  <a:lumOff val="35000"/>
                </a:schemeClr>
              </a:solidFill>
            </a:endParaRPr>
          </a:p>
        </p:txBody>
      </p:sp>
      <p:sp>
        <p:nvSpPr>
          <p:cNvPr id="4" name="日付プレースホルダー 3">
            <a:extLst>
              <a:ext uri="{FF2B5EF4-FFF2-40B4-BE49-F238E27FC236}">
                <a16:creationId xmlns:a16="http://schemas.microsoft.com/office/drawing/2014/main" id="{51C56B3A-3777-03D8-28E7-379BDBB7AC91}"/>
              </a:ext>
            </a:extLst>
          </p:cNvPr>
          <p:cNvSpPr>
            <a:spLocks noGrp="1"/>
          </p:cNvSpPr>
          <p:nvPr>
            <p:ph type="dt" sz="half" idx="10"/>
          </p:nvPr>
        </p:nvSpPr>
        <p:spPr/>
        <p:txBody>
          <a:bodyPr/>
          <a:lstStyle/>
          <a:p>
            <a:r>
              <a:rPr kumimoji="1" lang="en-US" altLang="ja-JP"/>
              <a:t>2022/11/12</a:t>
            </a:r>
            <a:endParaRPr kumimoji="1" lang="ja-JP" altLang="en-US"/>
          </a:p>
        </p:txBody>
      </p:sp>
      <p:sp>
        <p:nvSpPr>
          <p:cNvPr id="5" name="フッター プレースホルダー 4">
            <a:extLst>
              <a:ext uri="{FF2B5EF4-FFF2-40B4-BE49-F238E27FC236}">
                <a16:creationId xmlns:a16="http://schemas.microsoft.com/office/drawing/2014/main" id="{22078B19-53BF-A81C-04C8-433F1DE8A120}"/>
              </a:ext>
            </a:extLst>
          </p:cNvPr>
          <p:cNvSpPr>
            <a:spLocks noGrp="1"/>
          </p:cNvSpPr>
          <p:nvPr>
            <p:ph type="ftr" sz="quarter" idx="11"/>
          </p:nvPr>
        </p:nvSpPr>
        <p:spPr/>
        <p:txBody>
          <a:bodyPr/>
          <a:lstStyle/>
          <a:p>
            <a:r>
              <a:rPr kumimoji="1" lang="ja-JP" altLang="en-US"/>
              <a:t>東京</a:t>
            </a:r>
            <a:r>
              <a:rPr kumimoji="1" lang="en-US" altLang="ja-JP"/>
              <a:t>Web3</a:t>
            </a:r>
            <a:r>
              <a:rPr kumimoji="1" lang="ja-JP" altLang="en-US"/>
              <a:t>ハッカソン</a:t>
            </a:r>
          </a:p>
        </p:txBody>
      </p:sp>
      <p:sp>
        <p:nvSpPr>
          <p:cNvPr id="6" name="スライド番号プレースホルダー 5">
            <a:extLst>
              <a:ext uri="{FF2B5EF4-FFF2-40B4-BE49-F238E27FC236}">
                <a16:creationId xmlns:a16="http://schemas.microsoft.com/office/drawing/2014/main" id="{5C9F0326-6280-8822-8AC5-623176882E02}"/>
              </a:ext>
            </a:extLst>
          </p:cNvPr>
          <p:cNvSpPr>
            <a:spLocks noGrp="1"/>
          </p:cNvSpPr>
          <p:nvPr>
            <p:ph type="sldNum" sz="quarter" idx="12"/>
          </p:nvPr>
        </p:nvSpPr>
        <p:spPr/>
        <p:txBody>
          <a:bodyPr/>
          <a:lstStyle/>
          <a:p>
            <a:fld id="{74A7634F-4BD6-43A5-9D65-1BF6B63C3BB3}" type="slidenum">
              <a:rPr kumimoji="1" lang="ja-JP" altLang="en-US" smtClean="0"/>
              <a:t>1</a:t>
            </a:fld>
            <a:endParaRPr kumimoji="1" lang="ja-JP" altLang="en-US"/>
          </a:p>
        </p:txBody>
      </p:sp>
      <p:sp>
        <p:nvSpPr>
          <p:cNvPr id="7" name="タイトル 1">
            <a:extLst>
              <a:ext uri="{FF2B5EF4-FFF2-40B4-BE49-F238E27FC236}">
                <a16:creationId xmlns:a16="http://schemas.microsoft.com/office/drawing/2014/main" id="{80EA7DC0-99FF-9C7A-0C3A-FE89C7ADCAFC}"/>
              </a:ext>
            </a:extLst>
          </p:cNvPr>
          <p:cNvSpPr txBox="1">
            <a:spLocks/>
          </p:cNvSpPr>
          <p:nvPr/>
        </p:nvSpPr>
        <p:spPr>
          <a:xfrm>
            <a:off x="0" y="1"/>
            <a:ext cx="12192000" cy="58029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kumimoji="1" sz="6000" kern="1200">
                <a:solidFill>
                  <a:schemeClr val="tx1"/>
                </a:solidFill>
                <a:latin typeface="Meiryo UI" panose="020B0604030504040204" pitchFamily="50" charset="-128"/>
                <a:ea typeface="Meiryo UI" panose="020B0604030504040204" pitchFamily="50" charset="-128"/>
                <a:cs typeface="+mj-cs"/>
              </a:defRPr>
            </a:lvl1pPr>
          </a:lstStyle>
          <a:p>
            <a:pPr algn="l"/>
            <a:r>
              <a:rPr lang="ja-JP" altLang="en-US" sz="3600" b="1" dirty="0"/>
              <a:t>　</a:t>
            </a:r>
            <a:r>
              <a:rPr lang="en-US" altLang="ja-JP" sz="3600" b="1" dirty="0"/>
              <a:t>Welcome</a:t>
            </a:r>
            <a:endParaRPr lang="ja-JP" altLang="en-US" sz="6600" b="1" dirty="0"/>
          </a:p>
        </p:txBody>
      </p:sp>
    </p:spTree>
    <p:extLst>
      <p:ext uri="{BB962C8B-B14F-4D97-AF65-F5344CB8AC3E}">
        <p14:creationId xmlns:p14="http://schemas.microsoft.com/office/powerpoint/2010/main" val="3030695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2469B0-5042-EB93-3EF5-1847143E7049}"/>
              </a:ext>
            </a:extLst>
          </p:cNvPr>
          <p:cNvSpPr>
            <a:spLocks noGrp="1"/>
          </p:cNvSpPr>
          <p:nvPr>
            <p:ph type="title"/>
          </p:nvPr>
        </p:nvSpPr>
        <p:spPr/>
        <p:txBody>
          <a:bodyPr/>
          <a:lstStyle/>
          <a:p>
            <a:r>
              <a:rPr lang="en-US" altLang="ja-JP" sz="3200" dirty="0">
                <a:latin typeface="Meiryo UI" panose="020B0604030504040204" pitchFamily="50" charset="-128"/>
                <a:ea typeface="Meiryo UI" panose="020B0604030504040204" pitchFamily="50" charset="-128"/>
              </a:rPr>
              <a:t>Problem </a:t>
            </a:r>
            <a:r>
              <a:rPr lang="ja-JP" altLang="en-US" sz="3200" b="0" dirty="0">
                <a:latin typeface="Meiryo UI" panose="020B0604030504040204" pitchFamily="50" charset="-128"/>
                <a:ea typeface="Meiryo UI" panose="020B0604030504040204" pitchFamily="50" charset="-128"/>
              </a:rPr>
              <a:t>～投資ファンドの課題～</a:t>
            </a:r>
            <a:endParaRPr kumimoji="1" lang="ja-JP" altLang="en-US" sz="3200" b="0" dirty="0"/>
          </a:p>
        </p:txBody>
      </p:sp>
      <p:sp>
        <p:nvSpPr>
          <p:cNvPr id="3" name="日付プレースホルダー 2">
            <a:extLst>
              <a:ext uri="{FF2B5EF4-FFF2-40B4-BE49-F238E27FC236}">
                <a16:creationId xmlns:a16="http://schemas.microsoft.com/office/drawing/2014/main" id="{5DB7CF38-7B83-E669-4E5C-D473C64DDE4E}"/>
              </a:ext>
            </a:extLst>
          </p:cNvPr>
          <p:cNvSpPr>
            <a:spLocks noGrp="1"/>
          </p:cNvSpPr>
          <p:nvPr>
            <p:ph type="dt" sz="half" idx="10"/>
          </p:nvPr>
        </p:nvSpPr>
        <p:spPr/>
        <p:txBody>
          <a:bodyPr/>
          <a:lstStyle/>
          <a:p>
            <a:r>
              <a:rPr kumimoji="1" lang="en-US" altLang="ja-JP"/>
              <a:t>2022/11/12</a:t>
            </a:r>
            <a:endParaRPr kumimoji="1" lang="ja-JP" altLang="en-US"/>
          </a:p>
        </p:txBody>
      </p:sp>
      <p:sp>
        <p:nvSpPr>
          <p:cNvPr id="4" name="フッター プレースホルダー 3">
            <a:extLst>
              <a:ext uri="{FF2B5EF4-FFF2-40B4-BE49-F238E27FC236}">
                <a16:creationId xmlns:a16="http://schemas.microsoft.com/office/drawing/2014/main" id="{208BBC47-883A-CA75-56F4-70582C9E208A}"/>
              </a:ext>
            </a:extLst>
          </p:cNvPr>
          <p:cNvSpPr>
            <a:spLocks noGrp="1"/>
          </p:cNvSpPr>
          <p:nvPr>
            <p:ph type="ftr" sz="quarter" idx="11"/>
          </p:nvPr>
        </p:nvSpPr>
        <p:spPr/>
        <p:txBody>
          <a:bodyPr/>
          <a:lstStyle/>
          <a:p>
            <a:r>
              <a:rPr kumimoji="1" lang="ja-JP" altLang="en-US"/>
              <a:t>東京</a:t>
            </a:r>
            <a:r>
              <a:rPr kumimoji="1" lang="en-US" altLang="ja-JP"/>
              <a:t>Web3</a:t>
            </a:r>
            <a:r>
              <a:rPr kumimoji="1" lang="ja-JP" altLang="en-US"/>
              <a:t>ハッカソン</a:t>
            </a:r>
          </a:p>
        </p:txBody>
      </p:sp>
      <p:sp>
        <p:nvSpPr>
          <p:cNvPr id="5" name="スライド番号プレースホルダー 4">
            <a:extLst>
              <a:ext uri="{FF2B5EF4-FFF2-40B4-BE49-F238E27FC236}">
                <a16:creationId xmlns:a16="http://schemas.microsoft.com/office/drawing/2014/main" id="{696A565B-2EF5-F8E8-4CB4-F52A0DD87259}"/>
              </a:ext>
            </a:extLst>
          </p:cNvPr>
          <p:cNvSpPr>
            <a:spLocks noGrp="1"/>
          </p:cNvSpPr>
          <p:nvPr>
            <p:ph type="sldNum" sz="quarter" idx="12"/>
          </p:nvPr>
        </p:nvSpPr>
        <p:spPr/>
        <p:txBody>
          <a:bodyPr/>
          <a:lstStyle/>
          <a:p>
            <a:fld id="{74A7634F-4BD6-43A5-9D65-1BF6B63C3BB3}" type="slidenum">
              <a:rPr lang="ja-JP" altLang="en-US" smtClean="0"/>
              <a:pPr/>
              <a:t>2</a:t>
            </a:fld>
            <a:endParaRPr kumimoji="1" lang="ja-JP" altLang="en-US" dirty="0"/>
          </a:p>
        </p:txBody>
      </p:sp>
      <p:sp>
        <p:nvSpPr>
          <p:cNvPr id="6" name="正方形/長方形 5">
            <a:extLst>
              <a:ext uri="{FF2B5EF4-FFF2-40B4-BE49-F238E27FC236}">
                <a16:creationId xmlns:a16="http://schemas.microsoft.com/office/drawing/2014/main" id="{F75394A0-2486-A53D-81AE-D83504686525}"/>
              </a:ext>
            </a:extLst>
          </p:cNvPr>
          <p:cNvSpPr/>
          <p:nvPr/>
        </p:nvSpPr>
        <p:spPr>
          <a:xfrm>
            <a:off x="441215" y="2053783"/>
            <a:ext cx="11309570" cy="4348191"/>
          </a:xfrm>
          <a:prstGeom prst="rect">
            <a:avLst/>
          </a:prstGeom>
          <a:solidFill>
            <a:schemeClr val="bg1"/>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Picture 2" descr="マンションビルシルエットイラストのフリー素材｜イラストイメージ">
            <a:extLst>
              <a:ext uri="{FF2B5EF4-FFF2-40B4-BE49-F238E27FC236}">
                <a16:creationId xmlns:a16="http://schemas.microsoft.com/office/drawing/2014/main" id="{684AC7DD-49F6-4E4B-D95E-07443DAA1D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9877" y="3550962"/>
            <a:ext cx="2142959" cy="214295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マンションビルシルエットイラストのフリー素材｜イラストイメージ">
            <a:extLst>
              <a:ext uri="{FF2B5EF4-FFF2-40B4-BE49-F238E27FC236}">
                <a16:creationId xmlns:a16="http://schemas.microsoft.com/office/drawing/2014/main" id="{4743FC26-65FC-DAB4-5058-2CC9DAC413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8605" y="3595583"/>
            <a:ext cx="2142959" cy="214295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マンションビルシルエットイラストのフリー素材｜イラストイメージ">
            <a:extLst>
              <a:ext uri="{FF2B5EF4-FFF2-40B4-BE49-F238E27FC236}">
                <a16:creationId xmlns:a16="http://schemas.microsoft.com/office/drawing/2014/main" id="{D1FB01C6-4813-05AC-D90B-9CE17373C9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3568" y="3568638"/>
            <a:ext cx="2142959" cy="214295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人のシルエットアイコンのフリーイラスト画像素材【商用無料】 | アイキャッチャー">
            <a:extLst>
              <a:ext uri="{FF2B5EF4-FFF2-40B4-BE49-F238E27FC236}">
                <a16:creationId xmlns:a16="http://schemas.microsoft.com/office/drawing/2014/main" id="{DCA05519-C064-E0A8-B340-A0CA11B3C6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256" y="3230334"/>
            <a:ext cx="982461" cy="982461"/>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ボックス 10">
            <a:extLst>
              <a:ext uri="{FF2B5EF4-FFF2-40B4-BE49-F238E27FC236}">
                <a16:creationId xmlns:a16="http://schemas.microsoft.com/office/drawing/2014/main" id="{3E1CBE73-7B62-8588-AE63-83FDDA545839}"/>
              </a:ext>
            </a:extLst>
          </p:cNvPr>
          <p:cNvSpPr txBox="1"/>
          <p:nvPr/>
        </p:nvSpPr>
        <p:spPr>
          <a:xfrm>
            <a:off x="486258" y="2716489"/>
            <a:ext cx="1256536" cy="461665"/>
          </a:xfrm>
          <a:prstGeom prst="rect">
            <a:avLst/>
          </a:prstGeom>
          <a:noFill/>
        </p:spPr>
        <p:txBody>
          <a:bodyPr wrap="square" rtlCol="0">
            <a:spAutoFit/>
          </a:bodyPr>
          <a:lstStyle/>
          <a:p>
            <a:pPr algn="ctr"/>
            <a:r>
              <a:rPr lang="ja-JP" altLang="en-US" sz="2400" b="1" dirty="0">
                <a:latin typeface="Meiryo UI" panose="020B0604030504040204" pitchFamily="50" charset="-128"/>
                <a:ea typeface="Meiryo UI" panose="020B0604030504040204" pitchFamily="50" charset="-128"/>
              </a:rPr>
              <a:t>投資家</a:t>
            </a:r>
            <a:endParaRPr lang="en-US" altLang="ja-JP" sz="2400" b="1" dirty="0">
              <a:latin typeface="Meiryo UI" panose="020B0604030504040204" pitchFamily="50" charset="-128"/>
              <a:ea typeface="Meiryo UI" panose="020B0604030504040204" pitchFamily="50" charset="-128"/>
            </a:endParaRPr>
          </a:p>
        </p:txBody>
      </p:sp>
      <p:sp>
        <p:nvSpPr>
          <p:cNvPr id="12" name="矢印: 左 11">
            <a:extLst>
              <a:ext uri="{FF2B5EF4-FFF2-40B4-BE49-F238E27FC236}">
                <a16:creationId xmlns:a16="http://schemas.microsoft.com/office/drawing/2014/main" id="{D4B4D865-67BA-611D-E29A-ED5EB4D3447F}"/>
              </a:ext>
            </a:extLst>
          </p:cNvPr>
          <p:cNvSpPr/>
          <p:nvPr/>
        </p:nvSpPr>
        <p:spPr>
          <a:xfrm flipH="1">
            <a:off x="1570098" y="4037471"/>
            <a:ext cx="7065706" cy="720000"/>
          </a:xfrm>
          <a:prstGeom prst="leftArrow">
            <a:avLst>
              <a:gd name="adj1" fmla="val 62651"/>
              <a:gd name="adj2" fmla="val 50000"/>
            </a:avLst>
          </a:prstGeom>
          <a:solidFill>
            <a:schemeClr val="accent4">
              <a:lumMod val="40000"/>
              <a:lumOff val="60000"/>
            </a:schemeClr>
          </a:solidFill>
          <a:ln>
            <a:solidFill>
              <a:schemeClr val="accent4">
                <a:lumMod val="40000"/>
                <a:lumOff val="60000"/>
              </a:schemeClr>
            </a:solidFill>
          </a:ln>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2800" dirty="0">
                <a:solidFill>
                  <a:schemeClr val="tx1"/>
                </a:solidFill>
                <a:latin typeface="Meiryo UI" panose="020B0604030504040204" pitchFamily="50" charset="-128"/>
                <a:ea typeface="Meiryo UI" panose="020B0604030504040204" pitchFamily="50" charset="-128"/>
              </a:rPr>
              <a:t>投資金</a:t>
            </a:r>
          </a:p>
        </p:txBody>
      </p:sp>
      <p:sp>
        <p:nvSpPr>
          <p:cNvPr id="13" name="テキスト ボックス 12">
            <a:extLst>
              <a:ext uri="{FF2B5EF4-FFF2-40B4-BE49-F238E27FC236}">
                <a16:creationId xmlns:a16="http://schemas.microsoft.com/office/drawing/2014/main" id="{A79A9DD5-FEFD-B833-333D-57948A05D115}"/>
              </a:ext>
            </a:extLst>
          </p:cNvPr>
          <p:cNvSpPr txBox="1"/>
          <p:nvPr/>
        </p:nvSpPr>
        <p:spPr>
          <a:xfrm>
            <a:off x="1795419" y="2707470"/>
            <a:ext cx="2487783" cy="892552"/>
          </a:xfrm>
          <a:prstGeom prst="rect">
            <a:avLst/>
          </a:prstGeom>
          <a:noFill/>
        </p:spPr>
        <p:txBody>
          <a:bodyPr wrap="square" rtlCol="0">
            <a:spAutoFit/>
          </a:bodyPr>
          <a:lstStyle/>
          <a:p>
            <a:pPr algn="ctr"/>
            <a:r>
              <a:rPr lang="ja-JP" altLang="en-US" sz="2400" b="1" dirty="0">
                <a:latin typeface="Meiryo UI" panose="020B0604030504040204" pitchFamily="50" charset="-128"/>
                <a:ea typeface="Meiryo UI" panose="020B0604030504040204" pitchFamily="50" charset="-128"/>
              </a:rPr>
              <a:t>販売会社</a:t>
            </a:r>
            <a:endParaRPr lang="en-US" altLang="ja-JP" sz="2400" b="1" dirty="0">
              <a:latin typeface="Meiryo UI" panose="020B0604030504040204" pitchFamily="50" charset="-128"/>
              <a:ea typeface="Meiryo UI" panose="020B0604030504040204" pitchFamily="50" charset="-128"/>
            </a:endParaRPr>
          </a:p>
          <a:p>
            <a:pPr marL="742950" lvl="1" indent="-285750">
              <a:buFont typeface="Wingdings" panose="05000000000000000000" pitchFamily="2" charset="2"/>
              <a:buChar char="ü"/>
            </a:pPr>
            <a:r>
              <a:rPr lang="ja-JP" altLang="en-US" sz="1400" dirty="0">
                <a:latin typeface="Meiryo UI" panose="020B0604030504040204" pitchFamily="50" charset="-128"/>
                <a:ea typeface="Meiryo UI" panose="020B0604030504040204" pitchFamily="50" charset="-128"/>
              </a:rPr>
              <a:t>受益証券の販売</a:t>
            </a:r>
            <a:endParaRPr lang="en-US" altLang="ja-JP" sz="1400" dirty="0">
              <a:latin typeface="Meiryo UI" panose="020B0604030504040204" pitchFamily="50" charset="-128"/>
              <a:ea typeface="Meiryo UI" panose="020B0604030504040204" pitchFamily="50" charset="-128"/>
            </a:endParaRPr>
          </a:p>
          <a:p>
            <a:pPr marL="742950" lvl="1" indent="-285750">
              <a:buFont typeface="Wingdings" panose="05000000000000000000" pitchFamily="2" charset="2"/>
              <a:buChar char="ü"/>
            </a:pPr>
            <a:r>
              <a:rPr lang="ja-JP" altLang="en-US" sz="1400" dirty="0">
                <a:latin typeface="Meiryo UI" panose="020B0604030504040204" pitchFamily="50" charset="-128"/>
                <a:ea typeface="Meiryo UI" panose="020B0604030504040204" pitchFamily="50" charset="-128"/>
              </a:rPr>
              <a:t>分配・償還金の支払</a:t>
            </a:r>
            <a:endParaRPr lang="en-US" altLang="ja-JP" sz="2400" dirty="0">
              <a:latin typeface="Meiryo UI" panose="020B0604030504040204" pitchFamily="50" charset="-128"/>
              <a:ea typeface="Meiryo UI" panose="020B0604030504040204" pitchFamily="50" charset="-128"/>
            </a:endParaRPr>
          </a:p>
        </p:txBody>
      </p:sp>
      <p:sp>
        <p:nvSpPr>
          <p:cNvPr id="14" name="テキスト ボックス 13">
            <a:extLst>
              <a:ext uri="{FF2B5EF4-FFF2-40B4-BE49-F238E27FC236}">
                <a16:creationId xmlns:a16="http://schemas.microsoft.com/office/drawing/2014/main" id="{25FC592F-BC65-2ADD-0A58-5467AA65815D}"/>
              </a:ext>
            </a:extLst>
          </p:cNvPr>
          <p:cNvSpPr txBox="1"/>
          <p:nvPr/>
        </p:nvSpPr>
        <p:spPr>
          <a:xfrm>
            <a:off x="4383910" y="2707470"/>
            <a:ext cx="2273604" cy="892552"/>
          </a:xfrm>
          <a:prstGeom prst="rect">
            <a:avLst/>
          </a:prstGeom>
          <a:noFill/>
        </p:spPr>
        <p:txBody>
          <a:bodyPr wrap="square" rtlCol="0">
            <a:spAutoFit/>
          </a:bodyPr>
          <a:lstStyle/>
          <a:p>
            <a:pPr algn="ctr"/>
            <a:r>
              <a:rPr kumimoji="1" lang="ja-JP" altLang="en-US" sz="2400" b="1" dirty="0">
                <a:latin typeface="Meiryo UI" panose="020B0604030504040204" pitchFamily="50" charset="-128"/>
                <a:ea typeface="Meiryo UI" panose="020B0604030504040204" pitchFamily="50" charset="-128"/>
              </a:rPr>
              <a:t>委託会社</a:t>
            </a:r>
            <a:endParaRPr kumimoji="1" lang="en-US" altLang="ja-JP" sz="2400" b="1" dirty="0">
              <a:latin typeface="Meiryo UI" panose="020B0604030504040204" pitchFamily="50" charset="-128"/>
              <a:ea typeface="Meiryo UI" panose="020B0604030504040204" pitchFamily="50" charset="-128"/>
            </a:endParaRPr>
          </a:p>
          <a:p>
            <a:pPr marL="742950" lvl="1" indent="-285750">
              <a:buFont typeface="Wingdings" panose="05000000000000000000" pitchFamily="2" charset="2"/>
              <a:buChar char="ü"/>
            </a:pPr>
            <a:r>
              <a:rPr lang="ja-JP" altLang="en-US" sz="1400" dirty="0">
                <a:latin typeface="Meiryo UI" panose="020B0604030504040204" pitchFamily="50" charset="-128"/>
                <a:ea typeface="Meiryo UI" panose="020B0604030504040204" pitchFamily="50" charset="-128"/>
              </a:rPr>
              <a:t>受益証券の発行</a:t>
            </a:r>
            <a:endParaRPr lang="en-US" altLang="ja-JP" sz="1400" dirty="0">
              <a:latin typeface="Meiryo UI" panose="020B0604030504040204" pitchFamily="50" charset="-128"/>
              <a:ea typeface="Meiryo UI" panose="020B0604030504040204" pitchFamily="50" charset="-128"/>
            </a:endParaRPr>
          </a:p>
          <a:p>
            <a:pPr marL="742950" lvl="1" indent="-285750">
              <a:buFont typeface="Wingdings" panose="05000000000000000000" pitchFamily="2" charset="2"/>
              <a:buChar char="ü"/>
            </a:pPr>
            <a:r>
              <a:rPr kumimoji="1" lang="ja-JP" altLang="en-US" sz="1400" dirty="0">
                <a:latin typeface="Meiryo UI" panose="020B0604030504040204" pitchFamily="50" charset="-128"/>
                <a:ea typeface="Meiryo UI" panose="020B0604030504040204" pitchFamily="50" charset="-128"/>
              </a:rPr>
              <a:t>運用指示</a:t>
            </a:r>
            <a:endParaRPr kumimoji="1" lang="en-US" altLang="ja-JP" sz="2400" dirty="0">
              <a:latin typeface="Meiryo UI" panose="020B0604030504040204" pitchFamily="50" charset="-128"/>
              <a:ea typeface="Meiryo UI" panose="020B0604030504040204" pitchFamily="50" charset="-128"/>
            </a:endParaRPr>
          </a:p>
        </p:txBody>
      </p:sp>
      <p:sp>
        <p:nvSpPr>
          <p:cNvPr id="15" name="テキスト ボックス 14">
            <a:extLst>
              <a:ext uri="{FF2B5EF4-FFF2-40B4-BE49-F238E27FC236}">
                <a16:creationId xmlns:a16="http://schemas.microsoft.com/office/drawing/2014/main" id="{DEE79636-7B26-8654-E3F2-E2016A3AC2E3}"/>
              </a:ext>
            </a:extLst>
          </p:cNvPr>
          <p:cNvSpPr txBox="1"/>
          <p:nvPr/>
        </p:nvSpPr>
        <p:spPr>
          <a:xfrm>
            <a:off x="6863496" y="2716489"/>
            <a:ext cx="2142959" cy="892552"/>
          </a:xfrm>
          <a:prstGeom prst="rect">
            <a:avLst/>
          </a:prstGeom>
          <a:noFill/>
        </p:spPr>
        <p:txBody>
          <a:bodyPr wrap="square" rtlCol="0">
            <a:spAutoFit/>
          </a:bodyPr>
          <a:lstStyle/>
          <a:p>
            <a:pPr algn="ctr"/>
            <a:r>
              <a:rPr lang="ja-JP" altLang="en-US" sz="2400" b="1" dirty="0">
                <a:latin typeface="Meiryo UI" panose="020B0604030504040204" pitchFamily="50" charset="-128"/>
                <a:ea typeface="Meiryo UI" panose="020B0604030504040204" pitchFamily="50" charset="-128"/>
              </a:rPr>
              <a:t>信託銀行</a:t>
            </a:r>
            <a:endParaRPr lang="en-US" altLang="ja-JP" sz="2400" b="1" dirty="0">
              <a:latin typeface="Meiryo UI" panose="020B0604030504040204" pitchFamily="50" charset="-128"/>
              <a:ea typeface="Meiryo UI" panose="020B0604030504040204" pitchFamily="50" charset="-128"/>
            </a:endParaRPr>
          </a:p>
          <a:p>
            <a:pPr marL="742950" lvl="1" indent="-285750">
              <a:buFont typeface="Wingdings" panose="05000000000000000000" pitchFamily="2" charset="2"/>
              <a:buChar char="ü"/>
            </a:pPr>
            <a:r>
              <a:rPr kumimoji="1" lang="ja-JP" altLang="en-US" sz="1400" dirty="0">
                <a:latin typeface="Meiryo UI" panose="020B0604030504040204" pitchFamily="50" charset="-128"/>
                <a:ea typeface="Meiryo UI" panose="020B0604030504040204" pitchFamily="50" charset="-128"/>
              </a:rPr>
              <a:t>財産の管理</a:t>
            </a:r>
            <a:endParaRPr lang="en-US" altLang="ja-JP" sz="2400" dirty="0">
              <a:latin typeface="Meiryo UI" panose="020B0604030504040204" pitchFamily="50" charset="-128"/>
              <a:ea typeface="Meiryo UI" panose="020B0604030504040204" pitchFamily="50" charset="-128"/>
            </a:endParaRPr>
          </a:p>
          <a:p>
            <a:pPr marL="742950" lvl="1" indent="-285750">
              <a:buFont typeface="Wingdings" panose="05000000000000000000" pitchFamily="2" charset="2"/>
              <a:buChar char="ü"/>
            </a:pPr>
            <a:r>
              <a:rPr kumimoji="1" lang="ja-JP" altLang="en-US" sz="1400" dirty="0">
                <a:latin typeface="Meiryo UI" panose="020B0604030504040204" pitchFamily="50" charset="-128"/>
                <a:ea typeface="Meiryo UI" panose="020B0604030504040204" pitchFamily="50" charset="-128"/>
              </a:rPr>
              <a:t>資産の売買</a:t>
            </a:r>
            <a:endParaRPr kumimoji="1" lang="en-US" altLang="ja-JP" sz="1000" dirty="0">
              <a:latin typeface="Meiryo UI" panose="020B0604030504040204" pitchFamily="50" charset="-128"/>
              <a:ea typeface="Meiryo UI" panose="020B0604030504040204" pitchFamily="50" charset="-128"/>
            </a:endParaRPr>
          </a:p>
        </p:txBody>
      </p:sp>
      <p:pic>
        <p:nvPicPr>
          <p:cNvPr id="16" name="Picture 4" descr="人のシルエットアイコンのフリーイラスト画像素材【商用無料】 | アイキャッチャー">
            <a:extLst>
              <a:ext uri="{FF2B5EF4-FFF2-40B4-BE49-F238E27FC236}">
                <a16:creationId xmlns:a16="http://schemas.microsoft.com/office/drawing/2014/main" id="{BCED981D-05B3-AC41-72AE-64B38DEEB2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255" y="4212795"/>
            <a:ext cx="982461" cy="98246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人のシルエットアイコンのフリーイラスト画像素材【商用無料】 | アイキャッチャー">
            <a:extLst>
              <a:ext uri="{FF2B5EF4-FFF2-40B4-BE49-F238E27FC236}">
                <a16:creationId xmlns:a16="http://schemas.microsoft.com/office/drawing/2014/main" id="{D231044D-2FDC-5FC7-ADE2-4644771FF1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254" y="5195256"/>
            <a:ext cx="982461" cy="982461"/>
          </a:xfrm>
          <a:prstGeom prst="rect">
            <a:avLst/>
          </a:prstGeom>
          <a:noFill/>
          <a:extLst>
            <a:ext uri="{909E8E84-426E-40DD-AFC4-6F175D3DCCD1}">
              <a14:hiddenFill xmlns:a14="http://schemas.microsoft.com/office/drawing/2010/main">
                <a:solidFill>
                  <a:srgbClr val="FFFFFF"/>
                </a:solidFill>
              </a14:hiddenFill>
            </a:ext>
          </a:extLst>
        </p:spPr>
      </p:pic>
      <p:sp>
        <p:nvSpPr>
          <p:cNvPr id="18" name="矢印: 左 17">
            <a:extLst>
              <a:ext uri="{FF2B5EF4-FFF2-40B4-BE49-F238E27FC236}">
                <a16:creationId xmlns:a16="http://schemas.microsoft.com/office/drawing/2014/main" id="{71E8F26F-2E30-B1E6-902A-FD136AF4BB60}"/>
              </a:ext>
            </a:extLst>
          </p:cNvPr>
          <p:cNvSpPr/>
          <p:nvPr/>
        </p:nvSpPr>
        <p:spPr>
          <a:xfrm>
            <a:off x="1570100" y="4710996"/>
            <a:ext cx="7065707" cy="720000"/>
          </a:xfrm>
          <a:prstGeom prst="leftArrow">
            <a:avLst>
              <a:gd name="adj1" fmla="val 60603"/>
              <a:gd name="adj2" fmla="val 50000"/>
            </a:avLst>
          </a:prstGeom>
          <a:solidFill>
            <a:schemeClr val="accent1">
              <a:lumMod val="40000"/>
              <a:lumOff val="60000"/>
            </a:schemeClr>
          </a:solidFill>
          <a:ln>
            <a:solidFill>
              <a:schemeClr val="accent1">
                <a:lumMod val="40000"/>
                <a:lumOff val="60000"/>
              </a:schemeClr>
            </a:solidFill>
          </a:ln>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2800" dirty="0">
                <a:solidFill>
                  <a:schemeClr val="tx1"/>
                </a:solidFill>
                <a:latin typeface="Meiryo UI" panose="020B0604030504040204" pitchFamily="50" charset="-128"/>
                <a:ea typeface="Meiryo UI" panose="020B0604030504040204" pitchFamily="50" charset="-128"/>
              </a:rPr>
              <a:t>分配・償還金</a:t>
            </a:r>
          </a:p>
        </p:txBody>
      </p:sp>
      <p:sp>
        <p:nvSpPr>
          <p:cNvPr id="19" name="楕円 18">
            <a:extLst>
              <a:ext uri="{FF2B5EF4-FFF2-40B4-BE49-F238E27FC236}">
                <a16:creationId xmlns:a16="http://schemas.microsoft.com/office/drawing/2014/main" id="{4B0B61B5-55D5-761A-2DFF-9395E6769C47}"/>
              </a:ext>
            </a:extLst>
          </p:cNvPr>
          <p:cNvSpPr/>
          <p:nvPr/>
        </p:nvSpPr>
        <p:spPr>
          <a:xfrm>
            <a:off x="10247765" y="2647984"/>
            <a:ext cx="1296183" cy="2909109"/>
          </a:xfrm>
          <a:prstGeom prst="ellipse">
            <a:avLst/>
          </a:prstGeom>
          <a:solidFill>
            <a:schemeClr val="tx1"/>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2400" b="1" dirty="0">
                <a:solidFill>
                  <a:schemeClr val="bg1"/>
                </a:solidFill>
                <a:latin typeface="Meiryo UI" panose="020B0604030504040204" pitchFamily="50" charset="-128"/>
                <a:ea typeface="Meiryo UI" panose="020B0604030504040204" pitchFamily="50" charset="-128"/>
              </a:rPr>
              <a:t>Market</a:t>
            </a:r>
          </a:p>
          <a:p>
            <a:r>
              <a:rPr lang="ja-JP" altLang="en-US" sz="1600" dirty="0">
                <a:solidFill>
                  <a:schemeClr val="bg1"/>
                </a:solidFill>
                <a:latin typeface="Meiryo UI" panose="020B0604030504040204" pitchFamily="50" charset="-128"/>
                <a:ea typeface="Meiryo UI" panose="020B0604030504040204" pitchFamily="50" charset="-128"/>
              </a:rPr>
              <a:t>・株式</a:t>
            </a:r>
            <a:endParaRPr lang="en-US" altLang="ja-JP" sz="1600" dirty="0">
              <a:solidFill>
                <a:schemeClr val="bg1"/>
              </a:solidFill>
              <a:latin typeface="Meiryo UI" panose="020B0604030504040204" pitchFamily="50" charset="-128"/>
              <a:ea typeface="Meiryo UI" panose="020B0604030504040204" pitchFamily="50" charset="-128"/>
            </a:endParaRPr>
          </a:p>
          <a:p>
            <a:r>
              <a:rPr kumimoji="1" lang="ja-JP" altLang="en-US" sz="1600" dirty="0">
                <a:solidFill>
                  <a:schemeClr val="bg1"/>
                </a:solidFill>
                <a:latin typeface="Meiryo UI" panose="020B0604030504040204" pitchFamily="50" charset="-128"/>
                <a:ea typeface="Meiryo UI" panose="020B0604030504040204" pitchFamily="50" charset="-128"/>
              </a:rPr>
              <a:t>・債券</a:t>
            </a:r>
            <a:endParaRPr kumimoji="1" lang="en-US" altLang="ja-JP" sz="1600" dirty="0">
              <a:solidFill>
                <a:schemeClr val="bg1"/>
              </a:solidFill>
              <a:latin typeface="Meiryo UI" panose="020B0604030504040204" pitchFamily="50" charset="-128"/>
              <a:ea typeface="Meiryo UI" panose="020B0604030504040204" pitchFamily="50" charset="-128"/>
            </a:endParaRPr>
          </a:p>
          <a:p>
            <a:r>
              <a:rPr lang="ja-JP" altLang="en-US" sz="1600" dirty="0">
                <a:solidFill>
                  <a:schemeClr val="bg1"/>
                </a:solidFill>
                <a:latin typeface="Meiryo UI" panose="020B0604030504040204" pitchFamily="50" charset="-128"/>
                <a:ea typeface="Meiryo UI" panose="020B0604030504040204" pitchFamily="50" charset="-128"/>
              </a:rPr>
              <a:t>・不動産</a:t>
            </a:r>
            <a:endParaRPr lang="en-US" altLang="ja-JP" sz="1600" dirty="0">
              <a:solidFill>
                <a:schemeClr val="bg1"/>
              </a:solidFill>
              <a:latin typeface="Meiryo UI" panose="020B0604030504040204" pitchFamily="50" charset="-128"/>
              <a:ea typeface="Meiryo UI" panose="020B0604030504040204" pitchFamily="50" charset="-128"/>
            </a:endParaRPr>
          </a:p>
          <a:p>
            <a:r>
              <a:rPr kumimoji="1" lang="en-US" altLang="ja-JP" sz="1600" dirty="0">
                <a:solidFill>
                  <a:schemeClr val="bg1"/>
                </a:solidFill>
                <a:latin typeface="Meiryo UI" panose="020B0604030504040204" pitchFamily="50" charset="-128"/>
                <a:ea typeface="Meiryo UI" panose="020B0604030504040204" pitchFamily="50" charset="-128"/>
              </a:rPr>
              <a:t>…</a:t>
            </a:r>
            <a:r>
              <a:rPr kumimoji="1" lang="en-US" altLang="ja-JP" sz="1600" dirty="0" err="1">
                <a:solidFill>
                  <a:schemeClr val="bg1"/>
                </a:solidFill>
                <a:latin typeface="Meiryo UI" panose="020B0604030504040204" pitchFamily="50" charset="-128"/>
                <a:ea typeface="Meiryo UI" panose="020B0604030504040204" pitchFamily="50" charset="-128"/>
              </a:rPr>
              <a:t>etc</a:t>
            </a:r>
            <a:endParaRPr kumimoji="1" lang="ja-JP" altLang="en-US" sz="1600" dirty="0">
              <a:solidFill>
                <a:schemeClr val="bg1"/>
              </a:solidFill>
              <a:latin typeface="Meiryo UI" panose="020B0604030504040204" pitchFamily="50" charset="-128"/>
              <a:ea typeface="Meiryo UI" panose="020B0604030504040204" pitchFamily="50" charset="-128"/>
            </a:endParaRPr>
          </a:p>
        </p:txBody>
      </p:sp>
      <p:sp>
        <p:nvSpPr>
          <p:cNvPr id="20" name="矢印: 左 19">
            <a:extLst>
              <a:ext uri="{FF2B5EF4-FFF2-40B4-BE49-F238E27FC236}">
                <a16:creationId xmlns:a16="http://schemas.microsoft.com/office/drawing/2014/main" id="{3F985DFB-1777-B93D-479D-140CA6DC8027}"/>
              </a:ext>
            </a:extLst>
          </p:cNvPr>
          <p:cNvSpPr/>
          <p:nvPr/>
        </p:nvSpPr>
        <p:spPr>
          <a:xfrm>
            <a:off x="1896106" y="5901836"/>
            <a:ext cx="7890247" cy="445646"/>
          </a:xfrm>
          <a:prstGeom prst="leftArrow">
            <a:avLst>
              <a:gd name="adj1" fmla="val 100000"/>
              <a:gd name="adj2" fmla="val 65541"/>
            </a:avLst>
          </a:prstGeom>
          <a:solidFill>
            <a:schemeClr val="bg1"/>
          </a:solidFill>
          <a:ln w="19050">
            <a:solidFill>
              <a:srgbClr val="FF0000"/>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a:solidFill>
                  <a:srgbClr val="FF0000"/>
                </a:solidFill>
                <a:latin typeface="Meiryo UI" panose="020B0604030504040204" pitchFamily="50" charset="-128"/>
                <a:ea typeface="Meiryo UI" panose="020B0604030504040204" pitchFamily="50" charset="-128"/>
              </a:rPr>
              <a:t>膨大な手数料体系</a:t>
            </a:r>
          </a:p>
        </p:txBody>
      </p:sp>
      <p:sp>
        <p:nvSpPr>
          <p:cNvPr id="21" name="楕円 20">
            <a:extLst>
              <a:ext uri="{FF2B5EF4-FFF2-40B4-BE49-F238E27FC236}">
                <a16:creationId xmlns:a16="http://schemas.microsoft.com/office/drawing/2014/main" id="{33E9F8E2-0511-B598-4B97-A12B9A0B7AF0}"/>
              </a:ext>
            </a:extLst>
          </p:cNvPr>
          <p:cNvSpPr/>
          <p:nvPr/>
        </p:nvSpPr>
        <p:spPr>
          <a:xfrm>
            <a:off x="9516353" y="5631836"/>
            <a:ext cx="540000" cy="540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latin typeface="Meiryo UI" panose="020B0604030504040204" pitchFamily="50" charset="-128"/>
                <a:ea typeface="Meiryo UI" panose="020B0604030504040204" pitchFamily="50" charset="-128"/>
              </a:rPr>
              <a:t>2</a:t>
            </a:r>
            <a:endParaRPr kumimoji="1" lang="ja-JP" altLang="en-US" sz="2800" b="1" dirty="0">
              <a:latin typeface="Meiryo UI" panose="020B0604030504040204" pitchFamily="50" charset="-128"/>
              <a:ea typeface="Meiryo UI" panose="020B0604030504040204" pitchFamily="50" charset="-128"/>
            </a:endParaRPr>
          </a:p>
        </p:txBody>
      </p:sp>
      <p:sp>
        <p:nvSpPr>
          <p:cNvPr id="24" name="正方形/長方形 23">
            <a:extLst>
              <a:ext uri="{FF2B5EF4-FFF2-40B4-BE49-F238E27FC236}">
                <a16:creationId xmlns:a16="http://schemas.microsoft.com/office/drawing/2014/main" id="{3E6AB26C-AD94-25EE-2239-F44AEA6735FD}"/>
              </a:ext>
            </a:extLst>
          </p:cNvPr>
          <p:cNvSpPr/>
          <p:nvPr/>
        </p:nvSpPr>
        <p:spPr>
          <a:xfrm>
            <a:off x="2196734" y="2621968"/>
            <a:ext cx="6545202" cy="3159470"/>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D72E9527-6355-D4B2-6B76-3970B62BBAB2}"/>
              </a:ext>
            </a:extLst>
          </p:cNvPr>
          <p:cNvSpPr/>
          <p:nvPr/>
        </p:nvSpPr>
        <p:spPr>
          <a:xfrm>
            <a:off x="8471937" y="2350912"/>
            <a:ext cx="540000" cy="540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dirty="0">
                <a:latin typeface="Meiryo UI" panose="020B0604030504040204" pitchFamily="50" charset="-128"/>
                <a:ea typeface="Meiryo UI" panose="020B0604030504040204" pitchFamily="50" charset="-128"/>
              </a:rPr>
              <a:t>1</a:t>
            </a:r>
            <a:endParaRPr kumimoji="1" lang="ja-JP" altLang="en-US" sz="2800" b="1" dirty="0">
              <a:latin typeface="Meiryo UI" panose="020B0604030504040204" pitchFamily="50" charset="-128"/>
              <a:ea typeface="Meiryo UI" panose="020B0604030504040204" pitchFamily="50" charset="-128"/>
            </a:endParaRPr>
          </a:p>
        </p:txBody>
      </p:sp>
      <p:sp>
        <p:nvSpPr>
          <p:cNvPr id="26" name="テキスト ボックス 25">
            <a:extLst>
              <a:ext uri="{FF2B5EF4-FFF2-40B4-BE49-F238E27FC236}">
                <a16:creationId xmlns:a16="http://schemas.microsoft.com/office/drawing/2014/main" id="{BA114403-9B28-85AC-7CC4-CE4587324485}"/>
              </a:ext>
            </a:extLst>
          </p:cNvPr>
          <p:cNvSpPr txBox="1"/>
          <p:nvPr/>
        </p:nvSpPr>
        <p:spPr>
          <a:xfrm>
            <a:off x="441215" y="610635"/>
            <a:ext cx="11414736" cy="1294650"/>
          </a:xfrm>
          <a:prstGeom prst="rect">
            <a:avLst/>
          </a:prstGeom>
          <a:noFill/>
        </p:spPr>
        <p:txBody>
          <a:bodyPr wrap="square" rtlCol="0">
            <a:spAutoFit/>
          </a:bodyPr>
          <a:lstStyle/>
          <a:p>
            <a:pPr marL="457200" indent="-457200">
              <a:lnSpc>
                <a:spcPct val="150000"/>
              </a:lnSpc>
              <a:buFont typeface="+mj-ea"/>
              <a:buAutoNum type="circleNumDbPlain"/>
            </a:pPr>
            <a:r>
              <a:rPr kumimoji="1" lang="ja-JP" altLang="en-US" sz="2800" dirty="0">
                <a:latin typeface="Meiryo UI" panose="020B0604030504040204" pitchFamily="50" charset="-128"/>
                <a:ea typeface="Meiryo UI" panose="020B0604030504040204" pitchFamily="50" charset="-128"/>
              </a:rPr>
              <a:t>ファンドの各機能がそれぞれ専門の金融機関によって集中管理されている</a:t>
            </a:r>
          </a:p>
          <a:p>
            <a:pPr marL="457200" indent="-457200">
              <a:lnSpc>
                <a:spcPct val="150000"/>
              </a:lnSpc>
              <a:buFont typeface="+mj-ea"/>
              <a:buAutoNum type="circleNumDbPlain"/>
            </a:pPr>
            <a:r>
              <a:rPr lang="ja-JP" altLang="en-US" sz="2800" dirty="0">
                <a:latin typeface="Meiryo UI" panose="020B0604030504040204" pitchFamily="50" charset="-128"/>
                <a:ea typeface="Meiryo UI" panose="020B0604030504040204" pitchFamily="50" charset="-128"/>
              </a:rPr>
              <a:t>複数</a:t>
            </a:r>
            <a:r>
              <a:rPr kumimoji="1" lang="ja-JP" altLang="en-US" sz="2800" dirty="0">
                <a:latin typeface="Meiryo UI" panose="020B0604030504040204" pitchFamily="50" charset="-128"/>
                <a:ea typeface="Meiryo UI" panose="020B0604030504040204" pitchFamily="50" charset="-128"/>
              </a:rPr>
              <a:t>の金融機関が介入することで手数料が高額になりがち</a:t>
            </a:r>
            <a:endParaRPr kumimoji="1" lang="en-US" altLang="ja-JP" sz="2800" dirty="0">
              <a:latin typeface="Meiryo UI" panose="020B0604030504040204" pitchFamily="50" charset="-128"/>
              <a:ea typeface="Meiryo UI" panose="020B0604030504040204" pitchFamily="50" charset="-128"/>
            </a:endParaRPr>
          </a:p>
        </p:txBody>
      </p:sp>
      <p:sp>
        <p:nvSpPr>
          <p:cNvPr id="27" name="正方形/長方形 26">
            <a:extLst>
              <a:ext uri="{FF2B5EF4-FFF2-40B4-BE49-F238E27FC236}">
                <a16:creationId xmlns:a16="http://schemas.microsoft.com/office/drawing/2014/main" id="{1B489AFF-F634-649E-3A0C-3861E2E1CBDD}"/>
              </a:ext>
            </a:extLst>
          </p:cNvPr>
          <p:cNvSpPr/>
          <p:nvPr/>
        </p:nvSpPr>
        <p:spPr>
          <a:xfrm>
            <a:off x="441215" y="2056932"/>
            <a:ext cx="2950055" cy="414829"/>
          </a:xfrm>
          <a:prstGeom prst="rect">
            <a:avLst/>
          </a:prstGeom>
          <a:solidFill>
            <a:schemeClr val="bg1"/>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latin typeface="Meiryo UI" panose="020B0604030504040204" pitchFamily="50" charset="-128"/>
                <a:ea typeface="Meiryo UI" panose="020B0604030504040204" pitchFamily="50" charset="-128"/>
              </a:rPr>
              <a:t>ファンドの仕組み</a:t>
            </a:r>
          </a:p>
        </p:txBody>
      </p:sp>
      <p:sp>
        <p:nvSpPr>
          <p:cNvPr id="29" name="矢印: 左右 28">
            <a:extLst>
              <a:ext uri="{FF2B5EF4-FFF2-40B4-BE49-F238E27FC236}">
                <a16:creationId xmlns:a16="http://schemas.microsoft.com/office/drawing/2014/main" id="{C1EA7DF5-2F84-2493-F392-FE439D30EF67}"/>
              </a:ext>
            </a:extLst>
          </p:cNvPr>
          <p:cNvSpPr/>
          <p:nvPr/>
        </p:nvSpPr>
        <p:spPr>
          <a:xfrm>
            <a:off x="8842644" y="3338358"/>
            <a:ext cx="1304413" cy="1528362"/>
          </a:xfrm>
          <a:prstGeom prst="leftRightArrow">
            <a:avLst>
              <a:gd name="adj1" fmla="val 58086"/>
              <a:gd name="adj2" fmla="val 33666"/>
            </a:avLst>
          </a:prstGeom>
          <a:solidFill>
            <a:schemeClr val="accent1">
              <a:lumMod val="40000"/>
              <a:lumOff val="60000"/>
            </a:schemeClr>
          </a:solidFill>
          <a:ln w="38100">
            <a:solidFill>
              <a:schemeClr val="accent1">
                <a:lumMod val="40000"/>
                <a:lumOff val="6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2800" dirty="0">
                <a:solidFill>
                  <a:schemeClr val="tx1"/>
                </a:solidFill>
                <a:latin typeface="Meiryo UI" panose="020B0604030504040204" pitchFamily="50" charset="-128"/>
                <a:ea typeface="Meiryo UI" panose="020B0604030504040204" pitchFamily="50" charset="-128"/>
              </a:rPr>
              <a:t>売買</a:t>
            </a:r>
            <a:endParaRPr kumimoji="1" lang="en-US" altLang="ja-JP" sz="28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882469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424E83-742A-D800-382C-945D59C1355C}"/>
              </a:ext>
            </a:extLst>
          </p:cNvPr>
          <p:cNvSpPr>
            <a:spLocks noGrp="1"/>
          </p:cNvSpPr>
          <p:nvPr>
            <p:ph type="title"/>
          </p:nvPr>
        </p:nvSpPr>
        <p:spPr>
          <a:xfrm>
            <a:off x="0" y="0"/>
            <a:ext cx="12192000" cy="577849"/>
          </a:xfrm>
        </p:spPr>
        <p:txBody>
          <a:bodyPr>
            <a:normAutofit fontScale="90000"/>
          </a:bodyPr>
          <a:lstStyle/>
          <a:p>
            <a:r>
              <a:rPr kumimoji="1" lang="en-US" altLang="ja-JP" sz="3600" dirty="0" err="1"/>
              <a:t>Solution&amp;Product</a:t>
            </a:r>
            <a:r>
              <a:rPr kumimoji="1" lang="en-US" altLang="ja-JP" sz="3600" dirty="0"/>
              <a:t> </a:t>
            </a:r>
            <a:r>
              <a:rPr kumimoji="1" lang="ja-JP" altLang="en-US" sz="3600" b="0" dirty="0"/>
              <a:t>～</a:t>
            </a:r>
            <a:r>
              <a:rPr lang="ja-JP" altLang="en-US" sz="3600" b="0" dirty="0"/>
              <a:t>スマートコントラクト </a:t>
            </a:r>
            <a:r>
              <a:rPr lang="en-US" altLang="ja-JP" sz="3600" b="0" dirty="0"/>
              <a:t>“</a:t>
            </a:r>
            <a:r>
              <a:rPr lang="en-US" altLang="ja-JP" sz="3600" b="0" dirty="0" err="1"/>
              <a:t>dFund</a:t>
            </a:r>
            <a:r>
              <a:rPr lang="en-US" altLang="ja-JP" sz="3600" b="0" dirty="0"/>
              <a:t>”</a:t>
            </a:r>
            <a:r>
              <a:rPr lang="ja-JP" altLang="en-US" sz="3600" b="0" dirty="0"/>
              <a:t> ～</a:t>
            </a:r>
            <a:endParaRPr kumimoji="1" lang="ja-JP" altLang="en-US" sz="3600" b="0" dirty="0">
              <a:latin typeface="Meiryo UI" panose="020B0604030504040204" pitchFamily="50" charset="-128"/>
              <a:ea typeface="Meiryo UI" panose="020B0604030504040204" pitchFamily="50" charset="-128"/>
            </a:endParaRPr>
          </a:p>
        </p:txBody>
      </p:sp>
      <p:sp>
        <p:nvSpPr>
          <p:cNvPr id="15" name="楕円 14">
            <a:extLst>
              <a:ext uri="{FF2B5EF4-FFF2-40B4-BE49-F238E27FC236}">
                <a16:creationId xmlns:a16="http://schemas.microsoft.com/office/drawing/2014/main" id="{381D79BA-E8C3-6FA9-DDEF-07B3CC7306CB}"/>
              </a:ext>
            </a:extLst>
          </p:cNvPr>
          <p:cNvSpPr/>
          <p:nvPr/>
        </p:nvSpPr>
        <p:spPr>
          <a:xfrm flipH="1" flipV="1">
            <a:off x="7138287" y="2771747"/>
            <a:ext cx="3600000" cy="3600000"/>
          </a:xfrm>
          <a:prstGeom prst="ellipse">
            <a:avLst/>
          </a:prstGeom>
          <a:noFill/>
          <a:ln w="3810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3661AF29-099F-D9D2-5DB9-2F5E8B94AA97}"/>
              </a:ext>
            </a:extLst>
          </p:cNvPr>
          <p:cNvSpPr/>
          <p:nvPr/>
        </p:nvSpPr>
        <p:spPr>
          <a:xfrm>
            <a:off x="9620575" y="3396022"/>
            <a:ext cx="2235425" cy="2351451"/>
          </a:xfrm>
          <a:prstGeom prst="ellipse">
            <a:avLst/>
          </a:prstGeom>
          <a:solidFill>
            <a:schemeClr val="tx1"/>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2800" b="1" dirty="0">
                <a:solidFill>
                  <a:schemeClr val="bg1"/>
                </a:solidFill>
                <a:latin typeface="Meiryo UI" panose="020B0604030504040204" pitchFamily="50" charset="-128"/>
                <a:ea typeface="Meiryo UI" panose="020B0604030504040204" pitchFamily="50" charset="-128"/>
              </a:rPr>
              <a:t>Market</a:t>
            </a:r>
          </a:p>
          <a:p>
            <a:r>
              <a:rPr lang="ja-JP" altLang="en-US" b="1" dirty="0">
                <a:solidFill>
                  <a:schemeClr val="bg1"/>
                </a:solidFill>
                <a:latin typeface="Meiryo UI" panose="020B0604030504040204" pitchFamily="50" charset="-128"/>
                <a:ea typeface="Meiryo UI" panose="020B0604030504040204" pitchFamily="50" charset="-128"/>
              </a:rPr>
              <a:t>・</a:t>
            </a:r>
            <a:r>
              <a:rPr lang="en-US" altLang="ja-JP" b="1" dirty="0">
                <a:solidFill>
                  <a:schemeClr val="bg1"/>
                </a:solidFill>
                <a:latin typeface="Meiryo UI" panose="020B0604030504040204" pitchFamily="50" charset="-128"/>
                <a:ea typeface="Meiryo UI" panose="020B0604030504040204" pitchFamily="50" charset="-128"/>
              </a:rPr>
              <a:t>Crypt Ccy</a:t>
            </a:r>
          </a:p>
          <a:p>
            <a:r>
              <a:rPr lang="ja-JP" altLang="en-US" b="1" dirty="0">
                <a:solidFill>
                  <a:schemeClr val="bg1"/>
                </a:solidFill>
                <a:latin typeface="Meiryo UI" panose="020B0604030504040204" pitchFamily="50" charset="-128"/>
                <a:ea typeface="Meiryo UI" panose="020B0604030504040204" pitchFamily="50" charset="-128"/>
              </a:rPr>
              <a:t>・</a:t>
            </a:r>
            <a:r>
              <a:rPr lang="en-US" altLang="ja-JP" b="1" dirty="0">
                <a:solidFill>
                  <a:schemeClr val="bg1"/>
                </a:solidFill>
                <a:latin typeface="Meiryo UI" panose="020B0604030504040204" pitchFamily="50" charset="-128"/>
                <a:ea typeface="Meiryo UI" panose="020B0604030504040204" pitchFamily="50" charset="-128"/>
              </a:rPr>
              <a:t>NFT</a:t>
            </a:r>
          </a:p>
          <a:p>
            <a:r>
              <a:rPr kumimoji="1" lang="ja-JP" altLang="en-US" b="1" dirty="0">
                <a:solidFill>
                  <a:schemeClr val="bg1"/>
                </a:solidFill>
                <a:latin typeface="Meiryo UI" panose="020B0604030504040204" pitchFamily="50" charset="-128"/>
                <a:ea typeface="Meiryo UI" panose="020B0604030504040204" pitchFamily="50" charset="-128"/>
              </a:rPr>
              <a:t>・</a:t>
            </a:r>
            <a:r>
              <a:rPr kumimoji="1" lang="en-US" altLang="ja-JP" b="1" dirty="0">
                <a:solidFill>
                  <a:schemeClr val="bg1"/>
                </a:solidFill>
                <a:latin typeface="Meiryo UI" panose="020B0604030504040204" pitchFamily="50" charset="-128"/>
                <a:ea typeface="Meiryo UI" panose="020B0604030504040204" pitchFamily="50" charset="-128"/>
              </a:rPr>
              <a:t>STO</a:t>
            </a:r>
          </a:p>
          <a:p>
            <a:r>
              <a:rPr lang="en-US" altLang="ja-JP" b="1" dirty="0">
                <a:solidFill>
                  <a:schemeClr val="bg1"/>
                </a:solidFill>
                <a:latin typeface="Meiryo UI" panose="020B0604030504040204" pitchFamily="50" charset="-128"/>
                <a:ea typeface="Meiryo UI" panose="020B0604030504040204" pitchFamily="50" charset="-128"/>
              </a:rPr>
              <a:t>	…</a:t>
            </a:r>
            <a:r>
              <a:rPr lang="en-US" altLang="ja-JP" b="1" dirty="0" err="1">
                <a:solidFill>
                  <a:schemeClr val="bg1"/>
                </a:solidFill>
                <a:latin typeface="Meiryo UI" panose="020B0604030504040204" pitchFamily="50" charset="-128"/>
                <a:ea typeface="Meiryo UI" panose="020B0604030504040204" pitchFamily="50" charset="-128"/>
              </a:rPr>
              <a:t>etc</a:t>
            </a:r>
            <a:endParaRPr kumimoji="1" lang="en-US" altLang="ja-JP" sz="2400" b="1" dirty="0">
              <a:solidFill>
                <a:schemeClr val="bg1"/>
              </a:solidFill>
              <a:latin typeface="Meiryo UI" panose="020B0604030504040204" pitchFamily="50" charset="-128"/>
              <a:ea typeface="Meiryo UI" panose="020B0604030504040204" pitchFamily="50" charset="-128"/>
            </a:endParaRPr>
          </a:p>
        </p:txBody>
      </p:sp>
      <p:sp>
        <p:nvSpPr>
          <p:cNvPr id="16" name="正方形/長方形 15">
            <a:extLst>
              <a:ext uri="{FF2B5EF4-FFF2-40B4-BE49-F238E27FC236}">
                <a16:creationId xmlns:a16="http://schemas.microsoft.com/office/drawing/2014/main" id="{4B6AE985-8CA2-6FC9-6E81-1D42E5C84233}"/>
              </a:ext>
            </a:extLst>
          </p:cNvPr>
          <p:cNvSpPr/>
          <p:nvPr/>
        </p:nvSpPr>
        <p:spPr>
          <a:xfrm>
            <a:off x="7652411" y="2598318"/>
            <a:ext cx="2571750" cy="481080"/>
          </a:xfrm>
          <a:prstGeom prst="rect">
            <a:avLst/>
          </a:prstGeom>
          <a:solidFill>
            <a:schemeClr val="bg1"/>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tx1"/>
                </a:solidFill>
                <a:latin typeface="Meiryo UI" panose="020B0604030504040204" pitchFamily="50" charset="-128"/>
                <a:ea typeface="Meiryo UI" panose="020B0604030504040204" pitchFamily="50" charset="-128"/>
              </a:rPr>
              <a:t>Blockchain</a:t>
            </a:r>
            <a:endParaRPr kumimoji="1" lang="ja-JP" altLang="en-US" sz="2800" b="1" dirty="0">
              <a:solidFill>
                <a:schemeClr val="tx1"/>
              </a:solidFill>
              <a:latin typeface="Meiryo UI" panose="020B0604030504040204" pitchFamily="50" charset="-128"/>
              <a:ea typeface="Meiryo UI" panose="020B0604030504040204" pitchFamily="50" charset="-128"/>
            </a:endParaRPr>
          </a:p>
        </p:txBody>
      </p:sp>
      <p:sp>
        <p:nvSpPr>
          <p:cNvPr id="5" name="フッター プレースホルダー 4">
            <a:extLst>
              <a:ext uri="{FF2B5EF4-FFF2-40B4-BE49-F238E27FC236}">
                <a16:creationId xmlns:a16="http://schemas.microsoft.com/office/drawing/2014/main" id="{50AD5197-6CB3-2ACE-19DB-8964D6BCE6B9}"/>
              </a:ext>
            </a:extLst>
          </p:cNvPr>
          <p:cNvSpPr>
            <a:spLocks noGrp="1"/>
          </p:cNvSpPr>
          <p:nvPr>
            <p:ph type="ftr" sz="quarter" idx="11"/>
          </p:nvPr>
        </p:nvSpPr>
        <p:spPr/>
        <p:txBody>
          <a:bodyPr/>
          <a:lstStyle/>
          <a:p>
            <a:r>
              <a:rPr kumimoji="1" lang="ja-JP" altLang="en-US" dirty="0"/>
              <a:t>東京</a:t>
            </a:r>
            <a:r>
              <a:rPr kumimoji="1" lang="en-US" altLang="ja-JP" dirty="0"/>
              <a:t>Web3</a:t>
            </a:r>
            <a:r>
              <a:rPr kumimoji="1" lang="ja-JP" altLang="en-US" dirty="0"/>
              <a:t>ハッカソン</a:t>
            </a:r>
          </a:p>
        </p:txBody>
      </p:sp>
      <p:sp>
        <p:nvSpPr>
          <p:cNvPr id="17" name="スライド番号プレースホルダー 16">
            <a:extLst>
              <a:ext uri="{FF2B5EF4-FFF2-40B4-BE49-F238E27FC236}">
                <a16:creationId xmlns:a16="http://schemas.microsoft.com/office/drawing/2014/main" id="{37FDEB49-0121-33DB-D857-23B6F44330AF}"/>
              </a:ext>
            </a:extLst>
          </p:cNvPr>
          <p:cNvSpPr>
            <a:spLocks noGrp="1"/>
          </p:cNvSpPr>
          <p:nvPr>
            <p:ph type="sldNum" sz="quarter" idx="12"/>
          </p:nvPr>
        </p:nvSpPr>
        <p:spPr/>
        <p:txBody>
          <a:bodyPr/>
          <a:lstStyle/>
          <a:p>
            <a:fld id="{74A7634F-4BD6-43A5-9D65-1BF6B63C3BB3}" type="slidenum">
              <a:rPr kumimoji="1" lang="ja-JP" altLang="en-US" smtClean="0"/>
              <a:t>3</a:t>
            </a:fld>
            <a:endParaRPr kumimoji="1" lang="ja-JP" altLang="en-US"/>
          </a:p>
        </p:txBody>
      </p:sp>
      <p:sp>
        <p:nvSpPr>
          <p:cNvPr id="24" name="日付プレースホルダー 23">
            <a:extLst>
              <a:ext uri="{FF2B5EF4-FFF2-40B4-BE49-F238E27FC236}">
                <a16:creationId xmlns:a16="http://schemas.microsoft.com/office/drawing/2014/main" id="{4B4B8454-21D1-D04E-B492-21342F273F5A}"/>
              </a:ext>
            </a:extLst>
          </p:cNvPr>
          <p:cNvSpPr>
            <a:spLocks noGrp="1"/>
          </p:cNvSpPr>
          <p:nvPr>
            <p:ph type="dt" sz="half" idx="10"/>
          </p:nvPr>
        </p:nvSpPr>
        <p:spPr/>
        <p:txBody>
          <a:bodyPr/>
          <a:lstStyle/>
          <a:p>
            <a:r>
              <a:rPr kumimoji="1" lang="en-US" altLang="ja-JP"/>
              <a:t>2022/11/12</a:t>
            </a:r>
            <a:endParaRPr kumimoji="1" lang="ja-JP" altLang="en-US"/>
          </a:p>
        </p:txBody>
      </p:sp>
      <p:sp>
        <p:nvSpPr>
          <p:cNvPr id="31" name="台形 30">
            <a:extLst>
              <a:ext uri="{FF2B5EF4-FFF2-40B4-BE49-F238E27FC236}">
                <a16:creationId xmlns:a16="http://schemas.microsoft.com/office/drawing/2014/main" id="{9385B952-AFFD-870C-5939-89264221CD9D}"/>
              </a:ext>
            </a:extLst>
          </p:cNvPr>
          <p:cNvSpPr/>
          <p:nvPr/>
        </p:nvSpPr>
        <p:spPr>
          <a:xfrm rot="10800000">
            <a:off x="6847490" y="3396022"/>
            <a:ext cx="895604" cy="626993"/>
          </a:xfrm>
          <a:prstGeom prst="trapezoid">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2" name="Picture 4" descr="人のシルエットアイコンのフリーイラスト画像素材【商用無料】 | アイキャッチャー">
            <a:extLst>
              <a:ext uri="{FF2B5EF4-FFF2-40B4-BE49-F238E27FC236}">
                <a16:creationId xmlns:a16="http://schemas.microsoft.com/office/drawing/2014/main" id="{0A4A0871-6021-124F-0AE6-AFDBCB9542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005" y="2940754"/>
            <a:ext cx="982461" cy="982461"/>
          </a:xfrm>
          <a:prstGeom prst="rect">
            <a:avLst/>
          </a:prstGeom>
          <a:noFill/>
          <a:extLst>
            <a:ext uri="{909E8E84-426E-40DD-AFC4-6F175D3DCCD1}">
              <a14:hiddenFill xmlns:a14="http://schemas.microsoft.com/office/drawing/2010/main">
                <a:solidFill>
                  <a:srgbClr val="FFFFFF"/>
                </a:solidFill>
              </a14:hiddenFill>
            </a:ext>
          </a:extLst>
        </p:spPr>
      </p:pic>
      <p:sp>
        <p:nvSpPr>
          <p:cNvPr id="33" name="テキスト ボックス 32">
            <a:extLst>
              <a:ext uri="{FF2B5EF4-FFF2-40B4-BE49-F238E27FC236}">
                <a16:creationId xmlns:a16="http://schemas.microsoft.com/office/drawing/2014/main" id="{735AF9CE-FFED-6AF7-EA91-B36F38D12D6A}"/>
              </a:ext>
            </a:extLst>
          </p:cNvPr>
          <p:cNvSpPr txBox="1"/>
          <p:nvPr/>
        </p:nvSpPr>
        <p:spPr>
          <a:xfrm>
            <a:off x="367648" y="2547829"/>
            <a:ext cx="1256536" cy="461665"/>
          </a:xfrm>
          <a:prstGeom prst="rect">
            <a:avLst/>
          </a:prstGeom>
          <a:noFill/>
        </p:spPr>
        <p:txBody>
          <a:bodyPr wrap="square" rtlCol="0">
            <a:spAutoFit/>
          </a:bodyPr>
          <a:lstStyle/>
          <a:p>
            <a:pPr algn="ctr"/>
            <a:r>
              <a:rPr lang="ja-JP" altLang="en-US" sz="2400" b="1" dirty="0">
                <a:latin typeface="Meiryo UI" panose="020B0604030504040204" pitchFamily="50" charset="-128"/>
                <a:ea typeface="Meiryo UI" panose="020B0604030504040204" pitchFamily="50" charset="-128"/>
              </a:rPr>
              <a:t>投資家</a:t>
            </a:r>
            <a:endParaRPr lang="en-US" altLang="ja-JP" sz="2400" b="1" dirty="0">
              <a:latin typeface="Meiryo UI" panose="020B0604030504040204" pitchFamily="50" charset="-128"/>
              <a:ea typeface="Meiryo UI" panose="020B0604030504040204" pitchFamily="50" charset="-128"/>
            </a:endParaRPr>
          </a:p>
        </p:txBody>
      </p:sp>
      <p:pic>
        <p:nvPicPr>
          <p:cNvPr id="34" name="Picture 4" descr="人のシルエットアイコンのフリーイラスト画像素材【商用無料】 | アイキャッチャー">
            <a:extLst>
              <a:ext uri="{FF2B5EF4-FFF2-40B4-BE49-F238E27FC236}">
                <a16:creationId xmlns:a16="http://schemas.microsoft.com/office/drawing/2014/main" id="{31637537-88B4-0E6E-E478-8D31BC2706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004" y="4104190"/>
            <a:ext cx="982461" cy="982461"/>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4" descr="人のシルエットアイコンのフリーイラスト画像素材【商用無料】 | アイキャッチャー">
            <a:extLst>
              <a:ext uri="{FF2B5EF4-FFF2-40B4-BE49-F238E27FC236}">
                <a16:creationId xmlns:a16="http://schemas.microsoft.com/office/drawing/2014/main" id="{64232EC1-7D16-5B96-3B68-448054B990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003" y="5286676"/>
            <a:ext cx="982461" cy="982461"/>
          </a:xfrm>
          <a:prstGeom prst="rect">
            <a:avLst/>
          </a:prstGeom>
          <a:noFill/>
          <a:extLst>
            <a:ext uri="{909E8E84-426E-40DD-AFC4-6F175D3DCCD1}">
              <a14:hiddenFill xmlns:a14="http://schemas.microsoft.com/office/drawing/2010/main">
                <a:solidFill>
                  <a:srgbClr val="FFFFFF"/>
                </a:solidFill>
              </a14:hiddenFill>
            </a:ext>
          </a:extLst>
        </p:spPr>
      </p:pic>
      <p:sp>
        <p:nvSpPr>
          <p:cNvPr id="36" name="正方形/長方形 35">
            <a:extLst>
              <a:ext uri="{FF2B5EF4-FFF2-40B4-BE49-F238E27FC236}">
                <a16:creationId xmlns:a16="http://schemas.microsoft.com/office/drawing/2014/main" id="{B3465B4E-3CAF-9788-FE0B-125E87FC6AD3}"/>
              </a:ext>
            </a:extLst>
          </p:cNvPr>
          <p:cNvSpPr/>
          <p:nvPr/>
        </p:nvSpPr>
        <p:spPr>
          <a:xfrm>
            <a:off x="867233" y="3567747"/>
            <a:ext cx="982461" cy="381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solidFill>
                  <a:schemeClr val="bg1"/>
                </a:solidFill>
                <a:latin typeface="Meiryo UI" panose="020B0604030504040204" pitchFamily="50" charset="-128"/>
                <a:ea typeface="Meiryo UI" panose="020B0604030504040204" pitchFamily="50" charset="-128"/>
              </a:rPr>
              <a:t>Wallet</a:t>
            </a:r>
            <a:endParaRPr kumimoji="1" lang="ja-JP" altLang="en-US" sz="1600" b="1" dirty="0">
              <a:solidFill>
                <a:schemeClr val="bg1"/>
              </a:solidFill>
              <a:latin typeface="Meiryo UI" panose="020B0604030504040204" pitchFamily="50" charset="-128"/>
              <a:ea typeface="Meiryo UI" panose="020B0604030504040204" pitchFamily="50" charset="-128"/>
            </a:endParaRPr>
          </a:p>
        </p:txBody>
      </p:sp>
      <p:sp>
        <p:nvSpPr>
          <p:cNvPr id="37" name="正方形/長方形 36">
            <a:extLst>
              <a:ext uri="{FF2B5EF4-FFF2-40B4-BE49-F238E27FC236}">
                <a16:creationId xmlns:a16="http://schemas.microsoft.com/office/drawing/2014/main" id="{419E8E93-ED20-5CE2-0E6A-56634F8F3EBD}"/>
              </a:ext>
            </a:extLst>
          </p:cNvPr>
          <p:cNvSpPr/>
          <p:nvPr/>
        </p:nvSpPr>
        <p:spPr>
          <a:xfrm>
            <a:off x="867232" y="4756715"/>
            <a:ext cx="982461" cy="381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solidFill>
                  <a:schemeClr val="bg1"/>
                </a:solidFill>
                <a:latin typeface="Meiryo UI" panose="020B0604030504040204" pitchFamily="50" charset="-128"/>
                <a:ea typeface="Meiryo UI" panose="020B0604030504040204" pitchFamily="50" charset="-128"/>
              </a:rPr>
              <a:t>Wallet</a:t>
            </a:r>
            <a:endParaRPr kumimoji="1" lang="ja-JP" altLang="en-US" sz="1600" b="1" dirty="0">
              <a:solidFill>
                <a:schemeClr val="bg1"/>
              </a:solidFill>
              <a:latin typeface="Meiryo UI" panose="020B0604030504040204" pitchFamily="50" charset="-128"/>
              <a:ea typeface="Meiryo UI" panose="020B0604030504040204" pitchFamily="50" charset="-128"/>
            </a:endParaRPr>
          </a:p>
        </p:txBody>
      </p:sp>
      <p:sp>
        <p:nvSpPr>
          <p:cNvPr id="38" name="正方形/長方形 37">
            <a:extLst>
              <a:ext uri="{FF2B5EF4-FFF2-40B4-BE49-F238E27FC236}">
                <a16:creationId xmlns:a16="http://schemas.microsoft.com/office/drawing/2014/main" id="{6F3733D6-CC2F-245C-6B0A-46D0ACF1E30D}"/>
              </a:ext>
            </a:extLst>
          </p:cNvPr>
          <p:cNvSpPr/>
          <p:nvPr/>
        </p:nvSpPr>
        <p:spPr>
          <a:xfrm>
            <a:off x="867232" y="5964733"/>
            <a:ext cx="982461" cy="3810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solidFill>
                  <a:schemeClr val="bg1"/>
                </a:solidFill>
                <a:latin typeface="Meiryo UI" panose="020B0604030504040204" pitchFamily="50" charset="-128"/>
                <a:ea typeface="Meiryo UI" panose="020B0604030504040204" pitchFamily="50" charset="-128"/>
              </a:rPr>
              <a:t>Wallet</a:t>
            </a:r>
            <a:endParaRPr kumimoji="1" lang="ja-JP" altLang="en-US" sz="1600" b="1" dirty="0">
              <a:solidFill>
                <a:schemeClr val="bg1"/>
              </a:solidFill>
              <a:latin typeface="Meiryo UI" panose="020B0604030504040204" pitchFamily="50" charset="-128"/>
              <a:ea typeface="Meiryo UI" panose="020B0604030504040204" pitchFamily="50" charset="-128"/>
            </a:endParaRPr>
          </a:p>
        </p:txBody>
      </p:sp>
      <p:sp>
        <p:nvSpPr>
          <p:cNvPr id="39" name="正方形/長方形 38">
            <a:extLst>
              <a:ext uri="{FF2B5EF4-FFF2-40B4-BE49-F238E27FC236}">
                <a16:creationId xmlns:a16="http://schemas.microsoft.com/office/drawing/2014/main" id="{3F782628-8EDC-A512-5013-D0A3EDEE326D}"/>
              </a:ext>
            </a:extLst>
          </p:cNvPr>
          <p:cNvSpPr/>
          <p:nvPr/>
        </p:nvSpPr>
        <p:spPr>
          <a:xfrm>
            <a:off x="212388" y="728343"/>
            <a:ext cx="11767223" cy="1744699"/>
          </a:xfrm>
          <a:prstGeom prst="rect">
            <a:avLst/>
          </a:prstGeom>
          <a:solidFill>
            <a:schemeClr val="bg1"/>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800" dirty="0">
                <a:solidFill>
                  <a:schemeClr val="tx1"/>
                </a:solidFill>
                <a:latin typeface="Meiryo UI" panose="020B0604030504040204" pitchFamily="50" charset="-128"/>
                <a:ea typeface="Meiryo UI" panose="020B0604030504040204" pitchFamily="50" charset="-128"/>
              </a:rPr>
              <a:t>ファンドの機能を実装したスマートコントラクト </a:t>
            </a:r>
            <a:r>
              <a:rPr kumimoji="1" lang="en-US" altLang="ja-JP" sz="2800" dirty="0">
                <a:solidFill>
                  <a:schemeClr val="tx1"/>
                </a:solidFill>
                <a:latin typeface="Meiryo UI" panose="020B0604030504040204" pitchFamily="50" charset="-128"/>
                <a:ea typeface="Meiryo UI" panose="020B0604030504040204" pitchFamily="50" charset="-128"/>
              </a:rPr>
              <a:t>“</a:t>
            </a:r>
            <a:r>
              <a:rPr kumimoji="1" lang="en-US" altLang="ja-JP" sz="2800" dirty="0" err="1">
                <a:solidFill>
                  <a:schemeClr val="tx1"/>
                </a:solidFill>
                <a:latin typeface="Meiryo UI" panose="020B0604030504040204" pitchFamily="50" charset="-128"/>
                <a:ea typeface="Meiryo UI" panose="020B0604030504040204" pitchFamily="50" charset="-128"/>
              </a:rPr>
              <a:t>dFund</a:t>
            </a:r>
            <a:r>
              <a:rPr kumimoji="1" lang="en-US" altLang="ja-JP" sz="2800" dirty="0">
                <a:solidFill>
                  <a:schemeClr val="tx1"/>
                </a:solidFill>
                <a:latin typeface="Meiryo UI" panose="020B0604030504040204" pitchFamily="50" charset="-128"/>
                <a:ea typeface="Meiryo UI" panose="020B0604030504040204" pitchFamily="50" charset="-128"/>
              </a:rPr>
              <a:t>”</a:t>
            </a:r>
            <a:r>
              <a:rPr kumimoji="1" lang="ja-JP" altLang="en-US" sz="2800" dirty="0">
                <a:solidFill>
                  <a:schemeClr val="tx1"/>
                </a:solidFill>
                <a:latin typeface="Meiryo UI" panose="020B0604030504040204" pitchFamily="50" charset="-128"/>
                <a:ea typeface="Meiryo UI" panose="020B0604030504040204" pitchFamily="50" charset="-128"/>
              </a:rPr>
              <a:t> を</a:t>
            </a:r>
            <a:r>
              <a:rPr lang="ja-JP" altLang="en-US" sz="2800" dirty="0">
                <a:solidFill>
                  <a:schemeClr val="tx1"/>
                </a:solidFill>
                <a:latin typeface="Meiryo UI" panose="020B0604030504040204" pitchFamily="50" charset="-128"/>
                <a:ea typeface="Meiryo UI" panose="020B0604030504040204" pitchFamily="50" charset="-128"/>
              </a:rPr>
              <a:t>ブロックチェーン上で管理</a:t>
            </a:r>
            <a:endParaRPr lang="en-US" altLang="ja-JP" sz="2800" dirty="0">
              <a:solidFill>
                <a:schemeClr val="tx1"/>
              </a:solidFill>
              <a:latin typeface="Meiryo UI" panose="020B0604030504040204" pitchFamily="50" charset="-128"/>
              <a:ea typeface="Meiryo UI" panose="020B0604030504040204" pitchFamily="50" charset="-128"/>
            </a:endParaRPr>
          </a:p>
          <a:p>
            <a:r>
              <a:rPr lang="ja-JP" altLang="en-US" sz="2800" dirty="0">
                <a:solidFill>
                  <a:schemeClr val="tx1"/>
                </a:solidFill>
                <a:latin typeface="Meiryo UI" panose="020B0604030504040204" pitchFamily="50" charset="-128"/>
                <a:ea typeface="Meiryo UI" panose="020B0604030504040204" pitchFamily="50" charset="-128"/>
              </a:rPr>
              <a:t>⇒ファンドの分散管理、手数料の最小化</a:t>
            </a: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プロダクト利用料</a:t>
            </a: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ガス代</a:t>
            </a:r>
            <a:r>
              <a:rPr lang="en-US" altLang="ja-JP" sz="2000" dirty="0">
                <a:solidFill>
                  <a:schemeClr val="tx1"/>
                </a:solidFill>
                <a:latin typeface="Meiryo UI" panose="020B0604030504040204" pitchFamily="50" charset="-128"/>
                <a:ea typeface="Meiryo UI" panose="020B0604030504040204" pitchFamily="50" charset="-128"/>
              </a:rPr>
              <a:t>)</a:t>
            </a:r>
            <a:r>
              <a:rPr lang="en-US" altLang="ja-JP" sz="2800" dirty="0">
                <a:solidFill>
                  <a:schemeClr val="tx1"/>
                </a:solidFill>
                <a:latin typeface="Meiryo UI" panose="020B0604030504040204" pitchFamily="50" charset="-128"/>
                <a:ea typeface="Meiryo UI" panose="020B0604030504040204" pitchFamily="50" charset="-128"/>
              </a:rPr>
              <a:t> </a:t>
            </a:r>
            <a:r>
              <a:rPr lang="ja-JP" altLang="en-US" sz="2800" dirty="0">
                <a:solidFill>
                  <a:schemeClr val="tx1"/>
                </a:solidFill>
                <a:latin typeface="Meiryo UI" panose="020B0604030504040204" pitchFamily="50" charset="-128"/>
                <a:ea typeface="Meiryo UI" panose="020B0604030504040204" pitchFamily="50" charset="-128"/>
              </a:rPr>
              <a:t>を実現</a:t>
            </a:r>
          </a:p>
          <a:p>
            <a:pPr marL="457200" indent="-457200">
              <a:buFont typeface="Wingdings" panose="05000000000000000000" pitchFamily="2" charset="2"/>
              <a:buChar char="ü"/>
            </a:pPr>
            <a:r>
              <a:rPr lang="ja-JP" altLang="en-US" sz="2400" dirty="0">
                <a:solidFill>
                  <a:schemeClr val="tx1"/>
                </a:solidFill>
                <a:latin typeface="Meiryo UI" panose="020B0604030504040204" pitchFamily="50" charset="-128"/>
                <a:ea typeface="Meiryo UI" panose="020B0604030504040204" pitchFamily="50" charset="-128"/>
              </a:rPr>
              <a:t>ユーザ </a:t>
            </a:r>
            <a:r>
              <a:rPr lang="en-US" altLang="ja-JP" sz="2400" dirty="0">
                <a:solidFill>
                  <a:schemeClr val="tx1"/>
                </a:solidFill>
                <a:latin typeface="Meiryo UI" panose="020B0604030504040204" pitchFamily="50" charset="-128"/>
                <a:ea typeface="Meiryo UI" panose="020B0604030504040204" pitchFamily="50" charset="-128"/>
              </a:rPr>
              <a:t>(</a:t>
            </a:r>
            <a:r>
              <a:rPr lang="ja-JP" altLang="en-US" sz="2400" dirty="0">
                <a:solidFill>
                  <a:schemeClr val="tx1"/>
                </a:solidFill>
                <a:latin typeface="Meiryo UI" panose="020B0604030504040204" pitchFamily="50" charset="-128"/>
                <a:ea typeface="Meiryo UI" panose="020B0604030504040204" pitchFamily="50" charset="-128"/>
              </a:rPr>
              <a:t>投資家</a:t>
            </a:r>
            <a:r>
              <a:rPr lang="en-US" altLang="ja-JP" sz="2400" dirty="0">
                <a:solidFill>
                  <a:schemeClr val="tx1"/>
                </a:solidFill>
                <a:latin typeface="Meiryo UI" panose="020B0604030504040204" pitchFamily="50" charset="-128"/>
                <a:ea typeface="Meiryo UI" panose="020B0604030504040204" pitchFamily="50" charset="-128"/>
              </a:rPr>
              <a:t>)	: </a:t>
            </a:r>
            <a:r>
              <a:rPr lang="ja-JP" altLang="en-US" sz="2400" u="sng" dirty="0">
                <a:solidFill>
                  <a:schemeClr val="tx1"/>
                </a:solidFill>
                <a:latin typeface="Meiryo UI" panose="020B0604030504040204" pitchFamily="50" charset="-128"/>
                <a:ea typeface="Meiryo UI" panose="020B0604030504040204" pitchFamily="50" charset="-128"/>
              </a:rPr>
              <a:t>①ファンドの登録 </a:t>
            </a:r>
            <a:r>
              <a:rPr lang="ja-JP" altLang="en-US" sz="2400" dirty="0">
                <a:solidFill>
                  <a:schemeClr val="tx1"/>
                </a:solidFill>
                <a:latin typeface="Meiryo UI" panose="020B0604030504040204" pitchFamily="50" charset="-128"/>
                <a:ea typeface="Meiryo UI" panose="020B0604030504040204" pitchFamily="50" charset="-128"/>
              </a:rPr>
              <a:t>→ </a:t>
            </a:r>
            <a:r>
              <a:rPr lang="en-US" altLang="ja-JP" sz="2400" b="1" dirty="0" err="1">
                <a:solidFill>
                  <a:schemeClr val="tx1"/>
                </a:solidFill>
                <a:latin typeface="Meiryo UI" panose="020B0604030504040204" pitchFamily="50" charset="-128"/>
                <a:ea typeface="Meiryo UI" panose="020B0604030504040204" pitchFamily="50" charset="-128"/>
              </a:rPr>
              <a:t>dFund</a:t>
            </a:r>
            <a:r>
              <a:rPr lang="ja-JP" altLang="en-US" sz="2400" b="1" dirty="0">
                <a:solidFill>
                  <a:schemeClr val="tx1"/>
                </a:solidFill>
                <a:latin typeface="Meiryo UI" panose="020B0604030504040204" pitchFamily="50" charset="-128"/>
                <a:ea typeface="Meiryo UI" panose="020B0604030504040204" pitchFamily="50" charset="-128"/>
              </a:rPr>
              <a:t>をデプロイ</a:t>
            </a:r>
            <a:r>
              <a:rPr lang="ja-JP" altLang="en-US" sz="2400" dirty="0">
                <a:solidFill>
                  <a:schemeClr val="tx1"/>
                </a:solidFill>
                <a:latin typeface="Meiryo UI" panose="020B0604030504040204" pitchFamily="50" charset="-128"/>
                <a:ea typeface="Meiryo UI" panose="020B0604030504040204" pitchFamily="50" charset="-128"/>
              </a:rPr>
              <a:t> → </a:t>
            </a:r>
            <a:r>
              <a:rPr lang="ja-JP" altLang="en-US" sz="2400" u="sng" dirty="0">
                <a:solidFill>
                  <a:schemeClr val="tx1"/>
                </a:solidFill>
                <a:latin typeface="Meiryo UI" panose="020B0604030504040204" pitchFamily="50" charset="-128"/>
                <a:ea typeface="Meiryo UI" panose="020B0604030504040204" pitchFamily="50" charset="-128"/>
              </a:rPr>
              <a:t>②投資金を投入</a:t>
            </a:r>
            <a:endParaRPr lang="en-US" altLang="ja-JP" sz="2400" dirty="0">
              <a:solidFill>
                <a:schemeClr val="tx1"/>
              </a:solidFill>
              <a:latin typeface="Meiryo UI" panose="020B0604030504040204" pitchFamily="50" charset="-128"/>
              <a:ea typeface="Meiryo UI" panose="020B0604030504040204" pitchFamily="50" charset="-128"/>
            </a:endParaRPr>
          </a:p>
          <a:p>
            <a:pPr marL="457200" indent="-457200">
              <a:buFont typeface="Wingdings" panose="05000000000000000000" pitchFamily="2" charset="2"/>
              <a:buChar char="ü"/>
            </a:pPr>
            <a:r>
              <a:rPr kumimoji="1" lang="ja-JP" altLang="en-US" sz="2400" dirty="0">
                <a:solidFill>
                  <a:schemeClr val="tx1"/>
                </a:solidFill>
                <a:latin typeface="Meiryo UI" panose="020B0604030504040204" pitchFamily="50" charset="-128"/>
                <a:ea typeface="Meiryo UI" panose="020B0604030504040204" pitchFamily="50" charset="-128"/>
              </a:rPr>
              <a:t>スマートコントラクト</a:t>
            </a:r>
            <a:r>
              <a:rPr kumimoji="1" lang="en-US" altLang="ja-JP" sz="2400" dirty="0">
                <a:solidFill>
                  <a:schemeClr val="tx1"/>
                </a:solidFill>
                <a:latin typeface="Meiryo UI" panose="020B0604030504040204" pitchFamily="50" charset="-128"/>
                <a:ea typeface="Meiryo UI" panose="020B0604030504040204" pitchFamily="50" charset="-128"/>
              </a:rPr>
              <a:t>	: </a:t>
            </a:r>
            <a:r>
              <a:rPr kumimoji="1" lang="ja-JP" altLang="en-US" sz="2400" u="sng" dirty="0">
                <a:solidFill>
                  <a:schemeClr val="tx1"/>
                </a:solidFill>
                <a:latin typeface="Meiryo UI" panose="020B0604030504040204" pitchFamily="50" charset="-128"/>
                <a:ea typeface="Meiryo UI" panose="020B0604030504040204" pitchFamily="50" charset="-128"/>
              </a:rPr>
              <a:t>③資産売買</a:t>
            </a:r>
            <a:r>
              <a:rPr kumimoji="1" lang="ja-JP" altLang="en-US" sz="2400" dirty="0">
                <a:solidFill>
                  <a:schemeClr val="tx1"/>
                </a:solidFill>
                <a:latin typeface="Meiryo UI" panose="020B0604030504040204" pitchFamily="50" charset="-128"/>
                <a:ea typeface="Meiryo UI" panose="020B0604030504040204" pitchFamily="50" charset="-128"/>
              </a:rPr>
              <a:t>、</a:t>
            </a:r>
            <a:r>
              <a:rPr kumimoji="1" lang="ja-JP" altLang="en-US" sz="2400" u="sng" dirty="0">
                <a:solidFill>
                  <a:schemeClr val="tx1"/>
                </a:solidFill>
                <a:latin typeface="Meiryo UI" panose="020B0604030504040204" pitchFamily="50" charset="-128"/>
                <a:ea typeface="Meiryo UI" panose="020B0604030504040204" pitchFamily="50" charset="-128"/>
              </a:rPr>
              <a:t>④トークン発行</a:t>
            </a:r>
            <a:r>
              <a:rPr kumimoji="1" lang="ja-JP" altLang="en-US" sz="2400" dirty="0">
                <a:solidFill>
                  <a:schemeClr val="tx1"/>
                </a:solidFill>
                <a:latin typeface="Meiryo UI" panose="020B0604030504040204" pitchFamily="50" charset="-128"/>
                <a:ea typeface="Meiryo UI" panose="020B0604030504040204" pitchFamily="50" charset="-128"/>
              </a:rPr>
              <a:t>、</a:t>
            </a:r>
            <a:r>
              <a:rPr lang="ja-JP" altLang="en-US" sz="2400" u="sng" dirty="0">
                <a:solidFill>
                  <a:schemeClr val="tx1"/>
                </a:solidFill>
                <a:latin typeface="Meiryo UI" panose="020B0604030504040204" pitchFamily="50" charset="-128"/>
                <a:ea typeface="Meiryo UI" panose="020B0604030504040204" pitchFamily="50" charset="-128"/>
              </a:rPr>
              <a:t>⑤</a:t>
            </a:r>
            <a:r>
              <a:rPr kumimoji="1" lang="ja-JP" altLang="en-US" sz="2400" u="sng" dirty="0">
                <a:solidFill>
                  <a:schemeClr val="tx1"/>
                </a:solidFill>
                <a:latin typeface="Meiryo UI" panose="020B0604030504040204" pitchFamily="50" charset="-128"/>
                <a:ea typeface="Meiryo UI" panose="020B0604030504040204" pitchFamily="50" charset="-128"/>
              </a:rPr>
              <a:t>分配金・償還金支払</a:t>
            </a:r>
            <a:endParaRPr kumimoji="1" lang="en-US" altLang="ja-JP" sz="2400" dirty="0">
              <a:solidFill>
                <a:schemeClr val="tx1"/>
              </a:solidFill>
              <a:latin typeface="Meiryo UI" panose="020B0604030504040204" pitchFamily="50" charset="-128"/>
              <a:ea typeface="Meiryo UI" panose="020B0604030504040204" pitchFamily="50" charset="-128"/>
            </a:endParaRPr>
          </a:p>
        </p:txBody>
      </p:sp>
      <p:sp>
        <p:nvSpPr>
          <p:cNvPr id="40" name="矢印: 左右 39">
            <a:extLst>
              <a:ext uri="{FF2B5EF4-FFF2-40B4-BE49-F238E27FC236}">
                <a16:creationId xmlns:a16="http://schemas.microsoft.com/office/drawing/2014/main" id="{E84457E7-3C48-ED39-90D8-5C57C284FB29}"/>
              </a:ext>
            </a:extLst>
          </p:cNvPr>
          <p:cNvSpPr/>
          <p:nvPr/>
        </p:nvSpPr>
        <p:spPr>
          <a:xfrm>
            <a:off x="8286080" y="3807566"/>
            <a:ext cx="1304413" cy="1528362"/>
          </a:xfrm>
          <a:prstGeom prst="leftRightArrow">
            <a:avLst>
              <a:gd name="adj1" fmla="val 58086"/>
              <a:gd name="adj2" fmla="val 33666"/>
            </a:avLst>
          </a:prstGeom>
          <a:solidFill>
            <a:schemeClr val="accent1">
              <a:lumMod val="40000"/>
              <a:lumOff val="60000"/>
            </a:schemeClr>
          </a:solidFill>
          <a:ln w="38100">
            <a:solidFill>
              <a:schemeClr val="accent1">
                <a:lumMod val="40000"/>
                <a:lumOff val="6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2800" dirty="0">
                <a:solidFill>
                  <a:schemeClr val="tx1"/>
                </a:solidFill>
                <a:latin typeface="Meiryo UI" panose="020B0604030504040204" pitchFamily="50" charset="-128"/>
                <a:ea typeface="Meiryo UI" panose="020B0604030504040204" pitchFamily="50" charset="-128"/>
              </a:rPr>
              <a:t>③売買</a:t>
            </a:r>
            <a:endParaRPr kumimoji="1" lang="en-US" altLang="ja-JP" sz="2800" dirty="0">
              <a:solidFill>
                <a:schemeClr val="tx1"/>
              </a:solidFill>
              <a:latin typeface="Meiryo UI" panose="020B0604030504040204" pitchFamily="50" charset="-128"/>
              <a:ea typeface="Meiryo UI" panose="020B0604030504040204" pitchFamily="50" charset="-128"/>
            </a:endParaRPr>
          </a:p>
        </p:txBody>
      </p:sp>
      <p:sp>
        <p:nvSpPr>
          <p:cNvPr id="44" name="矢印: 左 43">
            <a:extLst>
              <a:ext uri="{FF2B5EF4-FFF2-40B4-BE49-F238E27FC236}">
                <a16:creationId xmlns:a16="http://schemas.microsoft.com/office/drawing/2014/main" id="{918F79FC-8C00-CF82-F13C-40268B792206}"/>
              </a:ext>
            </a:extLst>
          </p:cNvPr>
          <p:cNvSpPr/>
          <p:nvPr/>
        </p:nvSpPr>
        <p:spPr>
          <a:xfrm flipH="1">
            <a:off x="2165744" y="2695165"/>
            <a:ext cx="1335920" cy="1192713"/>
          </a:xfrm>
          <a:prstGeom prst="leftArrow">
            <a:avLst>
              <a:gd name="adj1" fmla="val 62651"/>
              <a:gd name="adj2" fmla="val 50000"/>
            </a:avLst>
          </a:prstGeom>
          <a:solidFill>
            <a:schemeClr val="accent4">
              <a:lumMod val="40000"/>
              <a:lumOff val="60000"/>
            </a:schemeClr>
          </a:solidFill>
          <a:ln>
            <a:solidFill>
              <a:schemeClr val="accent4">
                <a:lumMod val="40000"/>
                <a:lumOff val="60000"/>
              </a:schemeClr>
            </a:solidFill>
          </a:ln>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2000" dirty="0">
                <a:solidFill>
                  <a:schemeClr val="tx1"/>
                </a:solidFill>
                <a:latin typeface="Meiryo UI" panose="020B0604030504040204" pitchFamily="50" charset="-128"/>
                <a:ea typeface="Meiryo UI" panose="020B0604030504040204" pitchFamily="50" charset="-128"/>
              </a:rPr>
              <a:t>①ファンド</a:t>
            </a:r>
            <a:endParaRPr lang="en-US" altLang="ja-JP" sz="2000" dirty="0">
              <a:solidFill>
                <a:schemeClr val="tx1"/>
              </a:solidFill>
              <a:latin typeface="Meiryo UI" panose="020B0604030504040204" pitchFamily="50" charset="-128"/>
              <a:ea typeface="Meiryo UI" panose="020B0604030504040204" pitchFamily="50" charset="-128"/>
            </a:endParaRPr>
          </a:p>
          <a:p>
            <a:pPr algn="ctr"/>
            <a:r>
              <a:rPr kumimoji="1" lang="ja-JP" altLang="en-US" sz="2000" dirty="0">
                <a:solidFill>
                  <a:schemeClr val="tx1"/>
                </a:solidFill>
                <a:latin typeface="Meiryo UI" panose="020B0604030504040204" pitchFamily="50" charset="-128"/>
                <a:ea typeface="Meiryo UI" panose="020B0604030504040204" pitchFamily="50" charset="-128"/>
              </a:rPr>
              <a:t>登録</a:t>
            </a:r>
          </a:p>
        </p:txBody>
      </p:sp>
      <p:sp>
        <p:nvSpPr>
          <p:cNvPr id="45" name="正方形/長方形 44">
            <a:extLst>
              <a:ext uri="{FF2B5EF4-FFF2-40B4-BE49-F238E27FC236}">
                <a16:creationId xmlns:a16="http://schemas.microsoft.com/office/drawing/2014/main" id="{2C40556F-9327-A0A7-1BE2-80A0A0EAE15C}"/>
              </a:ext>
            </a:extLst>
          </p:cNvPr>
          <p:cNvSpPr/>
          <p:nvPr/>
        </p:nvSpPr>
        <p:spPr>
          <a:xfrm>
            <a:off x="3479560" y="2643091"/>
            <a:ext cx="1718635" cy="3702641"/>
          </a:xfrm>
          <a:prstGeom prst="rect">
            <a:avLst/>
          </a:prstGeom>
          <a:solidFill>
            <a:schemeClr val="tx1"/>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t"/>
          <a:lstStyle/>
          <a:p>
            <a:pPr algn="ctr"/>
            <a:r>
              <a:rPr kumimoji="1" lang="en-US" altLang="ja-JP" sz="2000" b="1" dirty="0">
                <a:solidFill>
                  <a:schemeClr val="bg1"/>
                </a:solidFill>
                <a:latin typeface="Meiryo UI" panose="020B0604030504040204" pitchFamily="50" charset="-128"/>
                <a:ea typeface="Meiryo UI" panose="020B0604030504040204" pitchFamily="50" charset="-128"/>
              </a:rPr>
              <a:t>Web</a:t>
            </a:r>
            <a:endParaRPr kumimoji="1" lang="en-US" altLang="ja-JP" sz="2800" b="1" dirty="0">
              <a:solidFill>
                <a:schemeClr val="bg1"/>
              </a:solidFill>
              <a:latin typeface="Meiryo UI" panose="020B0604030504040204" pitchFamily="50" charset="-128"/>
              <a:ea typeface="Meiryo UI" panose="020B0604030504040204" pitchFamily="50" charset="-128"/>
            </a:endParaRPr>
          </a:p>
          <a:p>
            <a:pPr algn="ctr"/>
            <a:r>
              <a:rPr kumimoji="1" lang="ja-JP" altLang="en-US" sz="2000" b="1" dirty="0">
                <a:solidFill>
                  <a:schemeClr val="bg1"/>
                </a:solidFill>
                <a:latin typeface="Meiryo UI" panose="020B0604030504040204" pitchFamily="50" charset="-128"/>
                <a:ea typeface="Meiryo UI" panose="020B0604030504040204" pitchFamily="50" charset="-128"/>
              </a:rPr>
              <a:t>アプリケーション</a:t>
            </a:r>
            <a:endParaRPr kumimoji="1" lang="en-US" altLang="ja-JP" sz="1400" b="1" dirty="0">
              <a:solidFill>
                <a:schemeClr val="bg1"/>
              </a:solidFill>
              <a:latin typeface="Meiryo UI" panose="020B0604030504040204" pitchFamily="50" charset="-128"/>
              <a:ea typeface="Meiryo UI" panose="020B0604030504040204" pitchFamily="50" charset="-128"/>
            </a:endParaRPr>
          </a:p>
        </p:txBody>
      </p:sp>
      <p:cxnSp>
        <p:nvCxnSpPr>
          <p:cNvPr id="48" name="コネクタ: 曲線 47">
            <a:extLst>
              <a:ext uri="{FF2B5EF4-FFF2-40B4-BE49-F238E27FC236}">
                <a16:creationId xmlns:a16="http://schemas.microsoft.com/office/drawing/2014/main" id="{4E4E5202-9085-A258-C03F-689DE506B004}"/>
              </a:ext>
            </a:extLst>
          </p:cNvPr>
          <p:cNvCxnSpPr>
            <a:cxnSpLocks/>
            <a:endCxn id="30" idx="1"/>
          </p:cNvCxnSpPr>
          <p:nvPr/>
        </p:nvCxnSpPr>
        <p:spPr>
          <a:xfrm>
            <a:off x="5198195" y="3200400"/>
            <a:ext cx="1432498" cy="901683"/>
          </a:xfrm>
          <a:prstGeom prst="curvedConnector2">
            <a:avLst/>
          </a:prstGeom>
          <a:ln w="1524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3" name="テキスト ボックス 52">
            <a:extLst>
              <a:ext uri="{FF2B5EF4-FFF2-40B4-BE49-F238E27FC236}">
                <a16:creationId xmlns:a16="http://schemas.microsoft.com/office/drawing/2014/main" id="{B2240B31-9968-F785-8FF2-9E501C2AF6EC}"/>
              </a:ext>
            </a:extLst>
          </p:cNvPr>
          <p:cNvSpPr txBox="1"/>
          <p:nvPr/>
        </p:nvSpPr>
        <p:spPr>
          <a:xfrm>
            <a:off x="5446530" y="2685100"/>
            <a:ext cx="1691755" cy="584775"/>
          </a:xfrm>
          <a:prstGeom prst="rect">
            <a:avLst/>
          </a:prstGeom>
          <a:noFill/>
        </p:spPr>
        <p:txBody>
          <a:bodyPr wrap="square" rtlCol="0">
            <a:spAutoFit/>
          </a:bodyPr>
          <a:lstStyle/>
          <a:p>
            <a:pPr algn="ctr"/>
            <a:r>
              <a:rPr kumimoji="1" lang="en-US" altLang="ja-JP" sz="3200" b="1" dirty="0">
                <a:latin typeface="Meiryo UI" panose="020B0604030504040204" pitchFamily="50" charset="-128"/>
                <a:ea typeface="Meiryo UI" panose="020B0604030504040204" pitchFamily="50" charset="-128"/>
              </a:rPr>
              <a:t>Deploy</a:t>
            </a:r>
            <a:endParaRPr kumimoji="1" lang="ja-JP" altLang="en-US" sz="2000" b="1" dirty="0">
              <a:latin typeface="Meiryo UI" panose="020B0604030504040204" pitchFamily="50" charset="-128"/>
              <a:ea typeface="Meiryo UI" panose="020B0604030504040204" pitchFamily="50" charset="-128"/>
            </a:endParaRPr>
          </a:p>
        </p:txBody>
      </p:sp>
      <p:sp>
        <p:nvSpPr>
          <p:cNvPr id="42" name="矢印: 左 41">
            <a:extLst>
              <a:ext uri="{FF2B5EF4-FFF2-40B4-BE49-F238E27FC236}">
                <a16:creationId xmlns:a16="http://schemas.microsoft.com/office/drawing/2014/main" id="{28243641-1710-DD41-A35F-7CD2B81C754C}"/>
              </a:ext>
            </a:extLst>
          </p:cNvPr>
          <p:cNvSpPr/>
          <p:nvPr/>
        </p:nvSpPr>
        <p:spPr>
          <a:xfrm flipH="1">
            <a:off x="2184640" y="3911976"/>
            <a:ext cx="4047484" cy="720000"/>
          </a:xfrm>
          <a:prstGeom prst="leftArrow">
            <a:avLst>
              <a:gd name="adj1" fmla="val 62651"/>
              <a:gd name="adj2" fmla="val 50000"/>
            </a:avLst>
          </a:prstGeom>
          <a:solidFill>
            <a:schemeClr val="accent4">
              <a:lumMod val="40000"/>
              <a:lumOff val="60000"/>
            </a:schemeClr>
          </a:solidFill>
          <a:ln>
            <a:solidFill>
              <a:schemeClr val="accent4">
                <a:lumMod val="40000"/>
                <a:lumOff val="60000"/>
              </a:schemeClr>
            </a:solidFill>
          </a:ln>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2400" dirty="0">
                <a:solidFill>
                  <a:schemeClr val="tx1"/>
                </a:solidFill>
                <a:latin typeface="Meiryo UI" panose="020B0604030504040204" pitchFamily="50" charset="-128"/>
                <a:ea typeface="Meiryo UI" panose="020B0604030504040204" pitchFamily="50" charset="-128"/>
              </a:rPr>
              <a:t>	</a:t>
            </a:r>
            <a:r>
              <a:rPr kumimoji="1" lang="ja-JP" altLang="en-US" sz="2400" dirty="0">
                <a:solidFill>
                  <a:schemeClr val="tx1"/>
                </a:solidFill>
                <a:latin typeface="Meiryo UI" panose="020B0604030504040204" pitchFamily="50" charset="-128"/>
                <a:ea typeface="Meiryo UI" panose="020B0604030504040204" pitchFamily="50" charset="-128"/>
              </a:rPr>
              <a:t>　② 投資金投入</a:t>
            </a:r>
          </a:p>
        </p:txBody>
      </p:sp>
      <p:sp>
        <p:nvSpPr>
          <p:cNvPr id="30" name="楕円 29">
            <a:extLst>
              <a:ext uri="{FF2B5EF4-FFF2-40B4-BE49-F238E27FC236}">
                <a16:creationId xmlns:a16="http://schemas.microsoft.com/office/drawing/2014/main" id="{7017DA0F-2CF7-2E87-3303-832E7E341E31}"/>
              </a:ext>
            </a:extLst>
          </p:cNvPr>
          <p:cNvSpPr/>
          <p:nvPr/>
        </p:nvSpPr>
        <p:spPr>
          <a:xfrm>
            <a:off x="6353756" y="3819778"/>
            <a:ext cx="1891047" cy="1927696"/>
          </a:xfrm>
          <a:prstGeom prst="ellipse">
            <a:avLst/>
          </a:prstGeom>
          <a:solidFill>
            <a:schemeClr val="tx1"/>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2800" b="1" dirty="0" err="1">
                <a:latin typeface="Meiryo UI" panose="020B0604030504040204" pitchFamily="50" charset="-128"/>
                <a:ea typeface="Meiryo UI" panose="020B0604030504040204" pitchFamily="50" charset="-128"/>
              </a:rPr>
              <a:t>dFund</a:t>
            </a:r>
            <a:endParaRPr kumimoji="1" lang="en-US" altLang="ja-JP" sz="2800" b="1" dirty="0">
              <a:latin typeface="Meiryo UI" panose="020B0604030504040204" pitchFamily="50" charset="-128"/>
              <a:ea typeface="Meiryo UI" panose="020B0604030504040204" pitchFamily="50" charset="-128"/>
            </a:endParaRPr>
          </a:p>
          <a:p>
            <a:pPr algn="ctr"/>
            <a:r>
              <a:rPr kumimoji="1" lang="ja-JP" altLang="en-US" sz="2000" b="1" dirty="0">
                <a:latin typeface="Meiryo UI" panose="020B0604030504040204" pitchFamily="50" charset="-128"/>
                <a:ea typeface="Meiryo UI" panose="020B0604030504040204" pitchFamily="50" charset="-128"/>
              </a:rPr>
              <a:t>スマート</a:t>
            </a:r>
            <a:endParaRPr kumimoji="1" lang="en-US" altLang="ja-JP" sz="2000" b="1" dirty="0">
              <a:latin typeface="Meiryo UI" panose="020B0604030504040204" pitchFamily="50" charset="-128"/>
              <a:ea typeface="Meiryo UI" panose="020B0604030504040204" pitchFamily="50" charset="-128"/>
            </a:endParaRPr>
          </a:p>
          <a:p>
            <a:pPr algn="ctr"/>
            <a:r>
              <a:rPr kumimoji="1" lang="ja-JP" altLang="en-US" sz="2000" b="1" dirty="0">
                <a:latin typeface="Meiryo UI" panose="020B0604030504040204" pitchFamily="50" charset="-128"/>
                <a:ea typeface="Meiryo UI" panose="020B0604030504040204" pitchFamily="50" charset="-128"/>
              </a:rPr>
              <a:t>コントラクト</a:t>
            </a:r>
            <a:endParaRPr kumimoji="1" lang="en-US" altLang="ja-JP" sz="2000" b="1" dirty="0">
              <a:latin typeface="Meiryo UI" panose="020B0604030504040204" pitchFamily="50" charset="-128"/>
              <a:ea typeface="Meiryo UI" panose="020B0604030504040204" pitchFamily="50" charset="-128"/>
            </a:endParaRPr>
          </a:p>
        </p:txBody>
      </p:sp>
      <p:sp>
        <p:nvSpPr>
          <p:cNvPr id="59" name="矢印: 左 58">
            <a:extLst>
              <a:ext uri="{FF2B5EF4-FFF2-40B4-BE49-F238E27FC236}">
                <a16:creationId xmlns:a16="http://schemas.microsoft.com/office/drawing/2014/main" id="{78C7F2A4-4841-1014-A163-E6C99ECD98BC}"/>
              </a:ext>
            </a:extLst>
          </p:cNvPr>
          <p:cNvSpPr/>
          <p:nvPr/>
        </p:nvSpPr>
        <p:spPr>
          <a:xfrm>
            <a:off x="2184640" y="4755618"/>
            <a:ext cx="4047484" cy="720000"/>
          </a:xfrm>
          <a:prstGeom prst="leftArrow">
            <a:avLst>
              <a:gd name="adj1" fmla="val 60603"/>
              <a:gd name="adj2" fmla="val 50000"/>
            </a:avLst>
          </a:prstGeom>
          <a:solidFill>
            <a:schemeClr val="accent1">
              <a:lumMod val="40000"/>
              <a:lumOff val="60000"/>
            </a:schemeClr>
          </a:solidFill>
          <a:ln>
            <a:solidFill>
              <a:schemeClr val="accent1">
                <a:lumMod val="40000"/>
                <a:lumOff val="60000"/>
              </a:schemeClr>
            </a:solidFill>
          </a:ln>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2400" dirty="0">
                <a:solidFill>
                  <a:schemeClr val="tx1"/>
                </a:solidFill>
                <a:latin typeface="Meiryo UI" panose="020B0604030504040204" pitchFamily="50" charset="-128"/>
                <a:ea typeface="Meiryo UI" panose="020B0604030504040204" pitchFamily="50" charset="-128"/>
              </a:rPr>
              <a:t>	</a:t>
            </a:r>
            <a:r>
              <a:rPr kumimoji="1" lang="ja-JP" altLang="en-US" sz="2400" dirty="0">
                <a:solidFill>
                  <a:schemeClr val="tx1"/>
                </a:solidFill>
                <a:latin typeface="Meiryo UI" panose="020B0604030504040204" pitchFamily="50" charset="-128"/>
                <a:ea typeface="Meiryo UI" panose="020B0604030504040204" pitchFamily="50" charset="-128"/>
              </a:rPr>
              <a:t>④ トークン発行</a:t>
            </a:r>
          </a:p>
        </p:txBody>
      </p:sp>
      <p:sp>
        <p:nvSpPr>
          <p:cNvPr id="43" name="矢印: 左 42">
            <a:extLst>
              <a:ext uri="{FF2B5EF4-FFF2-40B4-BE49-F238E27FC236}">
                <a16:creationId xmlns:a16="http://schemas.microsoft.com/office/drawing/2014/main" id="{036A214D-D72E-899F-07D8-40CDB5972786}"/>
              </a:ext>
            </a:extLst>
          </p:cNvPr>
          <p:cNvSpPr/>
          <p:nvPr/>
        </p:nvSpPr>
        <p:spPr>
          <a:xfrm>
            <a:off x="2184640" y="5533478"/>
            <a:ext cx="4047484" cy="720000"/>
          </a:xfrm>
          <a:prstGeom prst="leftArrow">
            <a:avLst>
              <a:gd name="adj1" fmla="val 60603"/>
              <a:gd name="adj2" fmla="val 50000"/>
            </a:avLst>
          </a:prstGeom>
          <a:solidFill>
            <a:schemeClr val="accent1">
              <a:lumMod val="40000"/>
              <a:lumOff val="60000"/>
            </a:schemeClr>
          </a:solidFill>
          <a:ln>
            <a:solidFill>
              <a:schemeClr val="accent1">
                <a:lumMod val="40000"/>
                <a:lumOff val="60000"/>
              </a:schemeClr>
            </a:solidFill>
          </a:ln>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r>
              <a:rPr kumimoji="1" lang="en-US" altLang="ja-JP" sz="2400" dirty="0">
                <a:solidFill>
                  <a:schemeClr val="tx1"/>
                </a:solidFill>
                <a:latin typeface="Meiryo UI" panose="020B0604030504040204" pitchFamily="50" charset="-128"/>
                <a:ea typeface="Meiryo UI" panose="020B0604030504040204" pitchFamily="50" charset="-128"/>
              </a:rPr>
              <a:t>	</a:t>
            </a:r>
            <a:r>
              <a:rPr kumimoji="1" lang="ja-JP" altLang="en-US" sz="2400" dirty="0">
                <a:solidFill>
                  <a:schemeClr val="tx1"/>
                </a:solidFill>
                <a:latin typeface="Meiryo UI" panose="020B0604030504040204" pitchFamily="50" charset="-128"/>
                <a:ea typeface="Meiryo UI" panose="020B0604030504040204" pitchFamily="50" charset="-128"/>
              </a:rPr>
              <a:t>⑤ 分配</a:t>
            </a:r>
            <a:r>
              <a:rPr lang="ja-JP" altLang="en-US" sz="2400" dirty="0">
                <a:solidFill>
                  <a:schemeClr val="tx1"/>
                </a:solidFill>
                <a:latin typeface="Meiryo UI" panose="020B0604030504040204" pitchFamily="50" charset="-128"/>
                <a:ea typeface="Meiryo UI" panose="020B0604030504040204" pitchFamily="50" charset="-128"/>
              </a:rPr>
              <a:t>・</a:t>
            </a:r>
            <a:r>
              <a:rPr kumimoji="1" lang="ja-JP" altLang="en-US" sz="2400" dirty="0">
                <a:solidFill>
                  <a:schemeClr val="tx1"/>
                </a:solidFill>
                <a:latin typeface="Meiryo UI" panose="020B0604030504040204" pitchFamily="50" charset="-128"/>
                <a:ea typeface="Meiryo UI" panose="020B0604030504040204" pitchFamily="50" charset="-128"/>
              </a:rPr>
              <a:t>償還金支払</a:t>
            </a:r>
          </a:p>
        </p:txBody>
      </p:sp>
    </p:spTree>
    <p:extLst>
      <p:ext uri="{BB962C8B-B14F-4D97-AF65-F5344CB8AC3E}">
        <p14:creationId xmlns:p14="http://schemas.microsoft.com/office/powerpoint/2010/main" val="3608862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424E83-742A-D800-382C-945D59C1355C}"/>
              </a:ext>
            </a:extLst>
          </p:cNvPr>
          <p:cNvSpPr>
            <a:spLocks noGrp="1"/>
          </p:cNvSpPr>
          <p:nvPr>
            <p:ph type="title"/>
          </p:nvPr>
        </p:nvSpPr>
        <p:spPr>
          <a:xfrm>
            <a:off x="0" y="0"/>
            <a:ext cx="12192000" cy="577849"/>
          </a:xfrm>
        </p:spPr>
        <p:txBody>
          <a:bodyPr>
            <a:normAutofit/>
          </a:bodyPr>
          <a:lstStyle/>
          <a:p>
            <a:r>
              <a:rPr kumimoji="1" lang="en-US" altLang="ja-JP" sz="3200" dirty="0"/>
              <a:t>Product Roadmap</a:t>
            </a:r>
            <a:endParaRPr kumimoji="1" lang="ja-JP" altLang="en-US" sz="3200" dirty="0">
              <a:latin typeface="Meiryo UI" panose="020B0604030504040204" pitchFamily="50" charset="-128"/>
              <a:ea typeface="Meiryo UI" panose="020B0604030504040204" pitchFamily="50" charset="-128"/>
            </a:endParaRPr>
          </a:p>
        </p:txBody>
      </p:sp>
      <p:sp>
        <p:nvSpPr>
          <p:cNvPr id="5" name="フッター プレースホルダー 4">
            <a:extLst>
              <a:ext uri="{FF2B5EF4-FFF2-40B4-BE49-F238E27FC236}">
                <a16:creationId xmlns:a16="http://schemas.microsoft.com/office/drawing/2014/main" id="{50AD5197-6CB3-2ACE-19DB-8964D6BCE6B9}"/>
              </a:ext>
            </a:extLst>
          </p:cNvPr>
          <p:cNvSpPr>
            <a:spLocks noGrp="1"/>
          </p:cNvSpPr>
          <p:nvPr>
            <p:ph type="ftr" sz="quarter" idx="11"/>
          </p:nvPr>
        </p:nvSpPr>
        <p:spPr/>
        <p:txBody>
          <a:bodyPr/>
          <a:lstStyle/>
          <a:p>
            <a:r>
              <a:rPr kumimoji="1" lang="ja-JP" altLang="en-US" dirty="0"/>
              <a:t>東京</a:t>
            </a:r>
            <a:r>
              <a:rPr kumimoji="1" lang="en-US" altLang="ja-JP" dirty="0"/>
              <a:t>Web3</a:t>
            </a:r>
            <a:r>
              <a:rPr kumimoji="1" lang="ja-JP" altLang="en-US" dirty="0"/>
              <a:t>ハッカソン</a:t>
            </a:r>
          </a:p>
        </p:txBody>
      </p:sp>
      <p:sp>
        <p:nvSpPr>
          <p:cNvPr id="17" name="スライド番号プレースホルダー 16">
            <a:extLst>
              <a:ext uri="{FF2B5EF4-FFF2-40B4-BE49-F238E27FC236}">
                <a16:creationId xmlns:a16="http://schemas.microsoft.com/office/drawing/2014/main" id="{37FDEB49-0121-33DB-D857-23B6F44330AF}"/>
              </a:ext>
            </a:extLst>
          </p:cNvPr>
          <p:cNvSpPr>
            <a:spLocks noGrp="1"/>
          </p:cNvSpPr>
          <p:nvPr>
            <p:ph type="sldNum" sz="quarter" idx="12"/>
          </p:nvPr>
        </p:nvSpPr>
        <p:spPr/>
        <p:txBody>
          <a:bodyPr/>
          <a:lstStyle/>
          <a:p>
            <a:fld id="{74A7634F-4BD6-43A5-9D65-1BF6B63C3BB3}" type="slidenum">
              <a:rPr kumimoji="1" lang="ja-JP" altLang="en-US" smtClean="0"/>
              <a:t>4</a:t>
            </a:fld>
            <a:endParaRPr kumimoji="1" lang="ja-JP" altLang="en-US"/>
          </a:p>
        </p:txBody>
      </p:sp>
      <p:sp>
        <p:nvSpPr>
          <p:cNvPr id="24" name="日付プレースホルダー 23">
            <a:extLst>
              <a:ext uri="{FF2B5EF4-FFF2-40B4-BE49-F238E27FC236}">
                <a16:creationId xmlns:a16="http://schemas.microsoft.com/office/drawing/2014/main" id="{4B4B8454-21D1-D04E-B492-21342F273F5A}"/>
              </a:ext>
            </a:extLst>
          </p:cNvPr>
          <p:cNvSpPr>
            <a:spLocks noGrp="1"/>
          </p:cNvSpPr>
          <p:nvPr>
            <p:ph type="dt" sz="half" idx="10"/>
          </p:nvPr>
        </p:nvSpPr>
        <p:spPr/>
        <p:txBody>
          <a:bodyPr/>
          <a:lstStyle/>
          <a:p>
            <a:r>
              <a:rPr kumimoji="1" lang="en-US" altLang="ja-JP"/>
              <a:t>2022/11/12</a:t>
            </a:r>
            <a:endParaRPr kumimoji="1" lang="ja-JP" altLang="en-US"/>
          </a:p>
        </p:txBody>
      </p:sp>
      <p:cxnSp>
        <p:nvCxnSpPr>
          <p:cNvPr id="6" name="直線矢印コネクタ 5">
            <a:extLst>
              <a:ext uri="{FF2B5EF4-FFF2-40B4-BE49-F238E27FC236}">
                <a16:creationId xmlns:a16="http://schemas.microsoft.com/office/drawing/2014/main" id="{BEC02B14-5BE3-224E-80CA-2EB575ACA6ED}"/>
              </a:ext>
            </a:extLst>
          </p:cNvPr>
          <p:cNvCxnSpPr>
            <a:cxnSpLocks/>
          </p:cNvCxnSpPr>
          <p:nvPr/>
        </p:nvCxnSpPr>
        <p:spPr>
          <a:xfrm>
            <a:off x="4206908" y="5634744"/>
            <a:ext cx="756000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L 字 6">
            <a:extLst>
              <a:ext uri="{FF2B5EF4-FFF2-40B4-BE49-F238E27FC236}">
                <a16:creationId xmlns:a16="http://schemas.microsoft.com/office/drawing/2014/main" id="{A85E4F43-3A54-5AB6-87E3-E7191CA257C7}"/>
              </a:ext>
            </a:extLst>
          </p:cNvPr>
          <p:cNvSpPr/>
          <p:nvPr/>
        </p:nvSpPr>
        <p:spPr>
          <a:xfrm flipV="1">
            <a:off x="3636517" y="4102464"/>
            <a:ext cx="1800000" cy="1440000"/>
          </a:xfrm>
          <a:prstGeom prst="corner">
            <a:avLst>
              <a:gd name="adj1" fmla="val 32341"/>
              <a:gd name="adj2" fmla="val 32815"/>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A85E16F6-F9BF-6DD2-1E2C-DAB65D7D2FEE}"/>
              </a:ext>
            </a:extLst>
          </p:cNvPr>
          <p:cNvSpPr txBox="1"/>
          <p:nvPr/>
        </p:nvSpPr>
        <p:spPr>
          <a:xfrm>
            <a:off x="1453062" y="3691109"/>
            <a:ext cx="1853326" cy="1846659"/>
          </a:xfrm>
          <a:prstGeom prst="rect">
            <a:avLst/>
          </a:prstGeom>
          <a:solidFill>
            <a:schemeClr val="accent4">
              <a:lumMod val="20000"/>
              <a:lumOff val="80000"/>
            </a:schemeClr>
          </a:solidFill>
        </p:spPr>
        <p:txBody>
          <a:bodyPr wrap="square">
            <a:spAutoFit/>
          </a:bodyPr>
          <a:lstStyle/>
          <a:p>
            <a:r>
              <a:rPr lang="ja-JP" altLang="en-US" sz="2400" u="sng" dirty="0">
                <a:solidFill>
                  <a:schemeClr val="tx1"/>
                </a:solidFill>
                <a:latin typeface="Meiryo UI" panose="020B0604030504040204" pitchFamily="50" charset="-128"/>
                <a:ea typeface="Meiryo UI" panose="020B0604030504040204" pitchFamily="50" charset="-128"/>
              </a:rPr>
              <a:t>ファンド組成</a:t>
            </a:r>
            <a:endParaRPr lang="en-US" altLang="ja-JP" sz="2400" u="sng" dirty="0">
              <a:solidFill>
                <a:schemeClr val="tx1"/>
              </a:solidFill>
              <a:latin typeface="Meiryo UI" panose="020B0604030504040204" pitchFamily="50" charset="-128"/>
              <a:ea typeface="Meiryo UI" panose="020B0604030504040204" pitchFamily="50" charset="-128"/>
            </a:endParaRPr>
          </a:p>
          <a:p>
            <a:pPr marL="285750" indent="-285750">
              <a:buFont typeface="Wingdings" panose="05000000000000000000" pitchFamily="2" charset="2"/>
              <a:buChar char="ü"/>
            </a:pPr>
            <a:r>
              <a:rPr lang="ja-JP" altLang="en-US" b="1" dirty="0">
                <a:solidFill>
                  <a:srgbClr val="FF0000"/>
                </a:solidFill>
                <a:latin typeface="Meiryo UI" panose="020B0604030504040204" pitchFamily="50" charset="-128"/>
                <a:ea typeface="Meiryo UI" panose="020B0604030504040204" pitchFamily="50" charset="-128"/>
              </a:rPr>
              <a:t>ファンドの登録</a:t>
            </a:r>
            <a:endParaRPr lang="en-US" altLang="ja-JP" b="1" dirty="0">
              <a:solidFill>
                <a:srgbClr val="FF0000"/>
              </a:solidFill>
              <a:latin typeface="Meiryo UI" panose="020B0604030504040204" pitchFamily="50" charset="-128"/>
              <a:ea typeface="Meiryo UI" panose="020B0604030504040204" pitchFamily="50" charset="-128"/>
            </a:endParaRPr>
          </a:p>
          <a:p>
            <a:pPr marL="285750" indent="-285750">
              <a:buFont typeface="Wingdings" panose="05000000000000000000" pitchFamily="2" charset="2"/>
              <a:buChar char="ü"/>
            </a:pPr>
            <a:r>
              <a:rPr lang="ja-JP" altLang="en-US" b="1" dirty="0">
                <a:solidFill>
                  <a:srgbClr val="FF0000"/>
                </a:solidFill>
                <a:latin typeface="Meiryo UI" panose="020B0604030504040204" pitchFamily="50" charset="-128"/>
                <a:ea typeface="Meiryo UI" panose="020B0604030504040204" pitchFamily="50" charset="-128"/>
              </a:rPr>
              <a:t>投資金投入</a:t>
            </a:r>
            <a:endParaRPr lang="en-US" altLang="ja-JP" b="1" dirty="0">
              <a:solidFill>
                <a:srgbClr val="FF0000"/>
              </a:solidFill>
              <a:latin typeface="Meiryo UI" panose="020B0604030504040204" pitchFamily="50" charset="-128"/>
              <a:ea typeface="Meiryo UI" panose="020B0604030504040204" pitchFamily="50" charset="-128"/>
            </a:endParaRPr>
          </a:p>
          <a:p>
            <a:pPr marL="285750" indent="-285750">
              <a:buFont typeface="Wingdings" panose="05000000000000000000" pitchFamily="2" charset="2"/>
              <a:buChar char="ü"/>
            </a:pPr>
            <a:r>
              <a:rPr lang="ja-JP" altLang="en-US" dirty="0">
                <a:latin typeface="Meiryo UI" panose="020B0604030504040204" pitchFamily="50" charset="-128"/>
                <a:ea typeface="Meiryo UI" panose="020B0604030504040204" pitchFamily="50" charset="-128"/>
              </a:rPr>
              <a:t>資産売買</a:t>
            </a:r>
            <a:endParaRPr lang="en-US" altLang="ja-JP" dirty="0">
              <a:latin typeface="Meiryo UI" panose="020B0604030504040204" pitchFamily="50" charset="-128"/>
              <a:ea typeface="Meiryo UI" panose="020B0604030504040204" pitchFamily="50" charset="-128"/>
            </a:endParaRPr>
          </a:p>
          <a:p>
            <a:pPr marL="285750" indent="-285750">
              <a:buFont typeface="Wingdings" panose="05000000000000000000" pitchFamily="2" charset="2"/>
              <a:buChar char="ü"/>
            </a:pPr>
            <a:r>
              <a:rPr lang="ja-JP" altLang="en-US" b="1" dirty="0">
                <a:solidFill>
                  <a:srgbClr val="FF0000"/>
                </a:solidFill>
                <a:latin typeface="Meiryo UI" panose="020B0604030504040204" pitchFamily="50" charset="-128"/>
                <a:ea typeface="Meiryo UI" panose="020B0604030504040204" pitchFamily="50" charset="-128"/>
              </a:rPr>
              <a:t>トークン発行</a:t>
            </a:r>
            <a:endParaRPr lang="en-US" altLang="ja-JP" b="1" dirty="0">
              <a:solidFill>
                <a:srgbClr val="FF0000"/>
              </a:solidFill>
              <a:latin typeface="Meiryo UI" panose="020B0604030504040204" pitchFamily="50" charset="-128"/>
              <a:ea typeface="Meiryo UI" panose="020B0604030504040204" pitchFamily="50" charset="-128"/>
            </a:endParaRPr>
          </a:p>
          <a:p>
            <a:pPr marL="285750" indent="-285750">
              <a:buFont typeface="Wingdings" panose="05000000000000000000" pitchFamily="2" charset="2"/>
              <a:buChar char="ü"/>
            </a:pPr>
            <a:r>
              <a:rPr lang="ja-JP" altLang="en-US" dirty="0">
                <a:solidFill>
                  <a:schemeClr val="tx1"/>
                </a:solidFill>
                <a:latin typeface="Meiryo UI" panose="020B0604030504040204" pitchFamily="50" charset="-128"/>
                <a:ea typeface="Meiryo UI" panose="020B0604030504040204" pitchFamily="50" charset="-128"/>
              </a:rPr>
              <a:t>満期償還</a:t>
            </a:r>
            <a:endParaRPr lang="en-US" altLang="ja-JP" dirty="0">
              <a:solidFill>
                <a:schemeClr val="tx1"/>
              </a:solidFill>
              <a:latin typeface="Meiryo UI" panose="020B0604030504040204" pitchFamily="50" charset="-128"/>
              <a:ea typeface="Meiryo UI" panose="020B0604030504040204" pitchFamily="50" charset="-128"/>
            </a:endParaRPr>
          </a:p>
        </p:txBody>
      </p:sp>
      <p:sp>
        <p:nvSpPr>
          <p:cNvPr id="19" name="テキスト ボックス 18">
            <a:extLst>
              <a:ext uri="{FF2B5EF4-FFF2-40B4-BE49-F238E27FC236}">
                <a16:creationId xmlns:a16="http://schemas.microsoft.com/office/drawing/2014/main" id="{CE5968DE-C3FC-3E08-F79F-6CC3D455D071}"/>
              </a:ext>
            </a:extLst>
          </p:cNvPr>
          <p:cNvSpPr txBox="1"/>
          <p:nvPr/>
        </p:nvSpPr>
        <p:spPr>
          <a:xfrm>
            <a:off x="3499639" y="2987880"/>
            <a:ext cx="1778446" cy="1015663"/>
          </a:xfrm>
          <a:prstGeom prst="rect">
            <a:avLst/>
          </a:prstGeom>
          <a:solidFill>
            <a:schemeClr val="accent4">
              <a:lumMod val="40000"/>
              <a:lumOff val="60000"/>
            </a:schemeClr>
          </a:solidFill>
        </p:spPr>
        <p:txBody>
          <a:bodyPr wrap="square">
            <a:spAutoFit/>
          </a:bodyPr>
          <a:lstStyle/>
          <a:p>
            <a:r>
              <a:rPr lang="ja-JP" altLang="en-US" sz="2400" u="sng" dirty="0">
                <a:solidFill>
                  <a:schemeClr val="tx1"/>
                </a:solidFill>
                <a:latin typeface="Meiryo UI" panose="020B0604030504040204" pitchFamily="50" charset="-128"/>
                <a:ea typeface="Meiryo UI" panose="020B0604030504040204" pitchFamily="50" charset="-128"/>
              </a:rPr>
              <a:t>分配金支払</a:t>
            </a:r>
            <a:endParaRPr lang="en-US" altLang="ja-JP" sz="2400" u="sng" dirty="0">
              <a:solidFill>
                <a:schemeClr val="tx1"/>
              </a:solidFill>
              <a:latin typeface="Meiryo UI" panose="020B0604030504040204" pitchFamily="50" charset="-128"/>
              <a:ea typeface="Meiryo UI" panose="020B0604030504040204" pitchFamily="50" charset="-128"/>
            </a:endParaRPr>
          </a:p>
          <a:p>
            <a:pPr marL="342900" indent="-342900">
              <a:buFont typeface="Wingdings" panose="05000000000000000000" pitchFamily="2" charset="2"/>
              <a:buChar char="ü"/>
            </a:pPr>
            <a:r>
              <a:rPr lang="ja-JP" altLang="en-US" dirty="0">
                <a:solidFill>
                  <a:schemeClr val="tx1"/>
                </a:solidFill>
                <a:latin typeface="Meiryo UI" panose="020B0604030504040204" pitchFamily="50" charset="-128"/>
                <a:ea typeface="Meiryo UI" panose="020B0604030504040204" pitchFamily="50" charset="-128"/>
              </a:rPr>
              <a:t>配当金</a:t>
            </a:r>
            <a:endParaRPr lang="en-US" altLang="ja-JP" dirty="0">
              <a:solidFill>
                <a:schemeClr val="tx1"/>
              </a:solidFill>
              <a:latin typeface="Meiryo UI" panose="020B0604030504040204" pitchFamily="50" charset="-128"/>
              <a:ea typeface="Meiryo UI" panose="020B0604030504040204" pitchFamily="50" charset="-128"/>
            </a:endParaRPr>
          </a:p>
          <a:p>
            <a:pPr marL="342900" indent="-342900">
              <a:buFont typeface="Wingdings" panose="05000000000000000000" pitchFamily="2" charset="2"/>
              <a:buChar char="ü"/>
            </a:pPr>
            <a:r>
              <a:rPr lang="ja-JP" altLang="en-US" dirty="0">
                <a:latin typeface="Meiryo UI" panose="020B0604030504040204" pitchFamily="50" charset="-128"/>
                <a:ea typeface="Meiryo UI" panose="020B0604030504040204" pitchFamily="50" charset="-128"/>
              </a:rPr>
              <a:t>家賃収入</a:t>
            </a:r>
            <a:endParaRPr lang="en-US" altLang="ja-JP" dirty="0">
              <a:solidFill>
                <a:schemeClr val="tx1"/>
              </a:solidFill>
              <a:latin typeface="Meiryo UI" panose="020B0604030504040204" pitchFamily="50" charset="-128"/>
              <a:ea typeface="Meiryo UI" panose="020B0604030504040204" pitchFamily="50" charset="-128"/>
            </a:endParaRPr>
          </a:p>
        </p:txBody>
      </p:sp>
      <p:sp>
        <p:nvSpPr>
          <p:cNvPr id="21" name="テキスト ボックス 20">
            <a:extLst>
              <a:ext uri="{FF2B5EF4-FFF2-40B4-BE49-F238E27FC236}">
                <a16:creationId xmlns:a16="http://schemas.microsoft.com/office/drawing/2014/main" id="{97A93EEC-4456-CCC7-6F94-2040F93CD185}"/>
              </a:ext>
            </a:extLst>
          </p:cNvPr>
          <p:cNvSpPr txBox="1"/>
          <p:nvPr/>
        </p:nvSpPr>
        <p:spPr>
          <a:xfrm>
            <a:off x="5102584" y="1940353"/>
            <a:ext cx="2057400" cy="1015663"/>
          </a:xfrm>
          <a:prstGeom prst="rect">
            <a:avLst/>
          </a:prstGeom>
          <a:solidFill>
            <a:schemeClr val="accent4">
              <a:lumMod val="60000"/>
              <a:lumOff val="40000"/>
            </a:schemeClr>
          </a:solidFill>
        </p:spPr>
        <p:txBody>
          <a:bodyPr wrap="square">
            <a:spAutoFit/>
          </a:bodyPr>
          <a:lstStyle/>
          <a:p>
            <a:r>
              <a:rPr lang="ja-JP" altLang="en-US" sz="2400" u="sng" dirty="0">
                <a:solidFill>
                  <a:schemeClr val="tx1"/>
                </a:solidFill>
                <a:latin typeface="Meiryo UI" panose="020B0604030504040204" pitchFamily="50" charset="-128"/>
                <a:ea typeface="Meiryo UI" panose="020B0604030504040204" pitchFamily="50" charset="-128"/>
              </a:rPr>
              <a:t>資産途中売買</a:t>
            </a:r>
            <a:endParaRPr lang="en-US" altLang="ja-JP" sz="2400" u="sng" dirty="0">
              <a:solidFill>
                <a:schemeClr val="tx1"/>
              </a:solidFill>
              <a:latin typeface="Meiryo UI" panose="020B0604030504040204" pitchFamily="50" charset="-128"/>
              <a:ea typeface="Meiryo UI" panose="020B0604030504040204" pitchFamily="50" charset="-128"/>
            </a:endParaRPr>
          </a:p>
          <a:p>
            <a:pPr marL="285750" indent="-285750">
              <a:buFont typeface="Wingdings" panose="05000000000000000000" pitchFamily="2" charset="2"/>
              <a:buChar char="ü"/>
            </a:pPr>
            <a:r>
              <a:rPr lang="ja-JP" altLang="en-US" dirty="0">
                <a:latin typeface="Meiryo UI" panose="020B0604030504040204" pitchFamily="50" charset="-128"/>
                <a:ea typeface="Meiryo UI" panose="020B0604030504040204" pitchFamily="50" charset="-128"/>
              </a:rPr>
              <a:t>自動売買</a:t>
            </a:r>
            <a:endParaRPr lang="en-US" altLang="ja-JP" dirty="0">
              <a:latin typeface="Meiryo UI" panose="020B0604030504040204" pitchFamily="50" charset="-128"/>
              <a:ea typeface="Meiryo UI" panose="020B0604030504040204" pitchFamily="50" charset="-128"/>
            </a:endParaRPr>
          </a:p>
          <a:p>
            <a:pPr marL="285750" indent="-285750">
              <a:buFont typeface="Wingdings" panose="05000000000000000000" pitchFamily="2" charset="2"/>
              <a:buChar char="ü"/>
            </a:pPr>
            <a:r>
              <a:rPr lang="ja-JP" altLang="en-US" sz="1800" dirty="0">
                <a:solidFill>
                  <a:schemeClr val="tx1"/>
                </a:solidFill>
                <a:latin typeface="Meiryo UI" panose="020B0604030504040204" pitchFamily="50" charset="-128"/>
                <a:ea typeface="Meiryo UI" panose="020B0604030504040204" pitchFamily="50" charset="-128"/>
              </a:rPr>
              <a:t>ユーザ承認売買</a:t>
            </a:r>
            <a:endParaRPr lang="en-US" altLang="ja-JP" sz="1800" dirty="0">
              <a:solidFill>
                <a:schemeClr val="tx1"/>
              </a:solidFill>
              <a:latin typeface="Meiryo UI" panose="020B0604030504040204" pitchFamily="50" charset="-128"/>
              <a:ea typeface="Meiryo UI" panose="020B0604030504040204" pitchFamily="50" charset="-128"/>
            </a:endParaRPr>
          </a:p>
        </p:txBody>
      </p:sp>
      <p:sp>
        <p:nvSpPr>
          <p:cNvPr id="28" name="L 字 27">
            <a:extLst>
              <a:ext uri="{FF2B5EF4-FFF2-40B4-BE49-F238E27FC236}">
                <a16:creationId xmlns:a16="http://schemas.microsoft.com/office/drawing/2014/main" id="{E913833A-7821-B342-9609-E80679602EBC}"/>
              </a:ext>
            </a:extLst>
          </p:cNvPr>
          <p:cNvSpPr/>
          <p:nvPr/>
        </p:nvSpPr>
        <p:spPr>
          <a:xfrm flipV="1">
            <a:off x="5436517" y="3129106"/>
            <a:ext cx="1800000" cy="1440000"/>
          </a:xfrm>
          <a:prstGeom prst="corner">
            <a:avLst>
              <a:gd name="adj1" fmla="val 32341"/>
              <a:gd name="adj2" fmla="val 32815"/>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L 字 28">
            <a:extLst>
              <a:ext uri="{FF2B5EF4-FFF2-40B4-BE49-F238E27FC236}">
                <a16:creationId xmlns:a16="http://schemas.microsoft.com/office/drawing/2014/main" id="{9114DBA6-58F2-E696-42A2-31CC39B9B6BB}"/>
              </a:ext>
            </a:extLst>
          </p:cNvPr>
          <p:cNvSpPr/>
          <p:nvPr/>
        </p:nvSpPr>
        <p:spPr>
          <a:xfrm flipV="1">
            <a:off x="7236517" y="2155748"/>
            <a:ext cx="1800000" cy="1440000"/>
          </a:xfrm>
          <a:prstGeom prst="corner">
            <a:avLst>
              <a:gd name="adj1" fmla="val 32341"/>
              <a:gd name="adj2" fmla="val 32815"/>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L 字 29">
            <a:extLst>
              <a:ext uri="{FF2B5EF4-FFF2-40B4-BE49-F238E27FC236}">
                <a16:creationId xmlns:a16="http://schemas.microsoft.com/office/drawing/2014/main" id="{0E0D240F-8552-8B04-6DD8-8FFD01C4E2D1}"/>
              </a:ext>
            </a:extLst>
          </p:cNvPr>
          <p:cNvSpPr/>
          <p:nvPr/>
        </p:nvSpPr>
        <p:spPr>
          <a:xfrm flipV="1">
            <a:off x="9027722" y="1176672"/>
            <a:ext cx="2125721" cy="1440000"/>
          </a:xfrm>
          <a:prstGeom prst="corner">
            <a:avLst>
              <a:gd name="adj1" fmla="val 32341"/>
              <a:gd name="adj2" fmla="val 32815"/>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1C2C68A0-1F4C-7E89-B431-D73483089FC7}"/>
              </a:ext>
            </a:extLst>
          </p:cNvPr>
          <p:cNvSpPr/>
          <p:nvPr/>
        </p:nvSpPr>
        <p:spPr>
          <a:xfrm>
            <a:off x="5511251" y="3197047"/>
            <a:ext cx="360000" cy="360000"/>
          </a:xfrm>
          <a:prstGeom prst="ellipse">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A0807249-6CD9-A82D-7B6A-E2E38DFBD087}"/>
              </a:ext>
            </a:extLst>
          </p:cNvPr>
          <p:cNvSpPr/>
          <p:nvPr/>
        </p:nvSpPr>
        <p:spPr>
          <a:xfrm>
            <a:off x="7311251" y="2228869"/>
            <a:ext cx="360000" cy="360000"/>
          </a:xfrm>
          <a:prstGeom prst="ellipse">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C9708258-CC56-C6AB-3481-E942739094E8}"/>
              </a:ext>
            </a:extLst>
          </p:cNvPr>
          <p:cNvSpPr/>
          <p:nvPr/>
        </p:nvSpPr>
        <p:spPr>
          <a:xfrm>
            <a:off x="9090395" y="1229343"/>
            <a:ext cx="360000" cy="36000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0" name="直線コネクタ 39">
            <a:extLst>
              <a:ext uri="{FF2B5EF4-FFF2-40B4-BE49-F238E27FC236}">
                <a16:creationId xmlns:a16="http://schemas.microsoft.com/office/drawing/2014/main" id="{C2080F13-0BCF-384F-DF5A-135FB2F0B131}"/>
              </a:ext>
            </a:extLst>
          </p:cNvPr>
          <p:cNvCxnSpPr>
            <a:cxnSpLocks/>
            <a:stCxn id="7" idx="3"/>
            <a:endCxn id="31" idx="4"/>
          </p:cNvCxnSpPr>
          <p:nvPr/>
        </p:nvCxnSpPr>
        <p:spPr>
          <a:xfrm flipV="1">
            <a:off x="3872785" y="4527161"/>
            <a:ext cx="0" cy="1015303"/>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1" name="楕円 30">
            <a:extLst>
              <a:ext uri="{FF2B5EF4-FFF2-40B4-BE49-F238E27FC236}">
                <a16:creationId xmlns:a16="http://schemas.microsoft.com/office/drawing/2014/main" id="{507FEE3E-DA9E-36DE-CA22-3D32AC171F5C}"/>
              </a:ext>
            </a:extLst>
          </p:cNvPr>
          <p:cNvSpPr/>
          <p:nvPr/>
        </p:nvSpPr>
        <p:spPr>
          <a:xfrm>
            <a:off x="3697194" y="4167161"/>
            <a:ext cx="360000" cy="360000"/>
          </a:xfrm>
          <a:prstGeom prst="ellipse">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5" name="直線コネクタ 44">
            <a:extLst>
              <a:ext uri="{FF2B5EF4-FFF2-40B4-BE49-F238E27FC236}">
                <a16:creationId xmlns:a16="http://schemas.microsoft.com/office/drawing/2014/main" id="{0179E751-A254-C1C0-3267-3C8D6A0744C2}"/>
              </a:ext>
            </a:extLst>
          </p:cNvPr>
          <p:cNvCxnSpPr>
            <a:cxnSpLocks/>
            <a:endCxn id="31" idx="6"/>
          </p:cNvCxnSpPr>
          <p:nvPr/>
        </p:nvCxnSpPr>
        <p:spPr>
          <a:xfrm flipH="1">
            <a:off x="4057194" y="4347161"/>
            <a:ext cx="1596844"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D141A9DC-CA73-BF3A-3335-3EF21F478D30}"/>
              </a:ext>
            </a:extLst>
          </p:cNvPr>
          <p:cNvCxnSpPr>
            <a:cxnSpLocks/>
            <a:endCxn id="33" idx="4"/>
          </p:cNvCxnSpPr>
          <p:nvPr/>
        </p:nvCxnSpPr>
        <p:spPr>
          <a:xfrm flipV="1">
            <a:off x="5691251" y="3557047"/>
            <a:ext cx="0" cy="774995"/>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AD389415-1326-958F-0DD7-A5728007F160}"/>
              </a:ext>
            </a:extLst>
          </p:cNvPr>
          <p:cNvCxnSpPr>
            <a:cxnSpLocks/>
            <a:endCxn id="33" idx="6"/>
          </p:cNvCxnSpPr>
          <p:nvPr/>
        </p:nvCxnSpPr>
        <p:spPr>
          <a:xfrm flipH="1">
            <a:off x="5871251" y="3376845"/>
            <a:ext cx="1562651" cy="202"/>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63DEC709-FC44-568E-0E27-5D156AD139C4}"/>
              </a:ext>
            </a:extLst>
          </p:cNvPr>
          <p:cNvCxnSpPr>
            <a:cxnSpLocks/>
            <a:endCxn id="35" idx="4"/>
          </p:cNvCxnSpPr>
          <p:nvPr/>
        </p:nvCxnSpPr>
        <p:spPr>
          <a:xfrm flipH="1" flipV="1">
            <a:off x="7491251" y="2588869"/>
            <a:ext cx="0" cy="79200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EC6DD448-4BF4-2C1F-596F-5D244A9A2682}"/>
              </a:ext>
            </a:extLst>
          </p:cNvPr>
          <p:cNvCxnSpPr>
            <a:cxnSpLocks/>
            <a:endCxn id="35" idx="6"/>
          </p:cNvCxnSpPr>
          <p:nvPr/>
        </p:nvCxnSpPr>
        <p:spPr>
          <a:xfrm flipH="1">
            <a:off x="7671251" y="2402253"/>
            <a:ext cx="1557895"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B9B1E74E-9A13-A0D6-4353-4BCD60BAD39B}"/>
              </a:ext>
            </a:extLst>
          </p:cNvPr>
          <p:cNvCxnSpPr>
            <a:cxnSpLocks/>
            <a:endCxn id="37" idx="4"/>
          </p:cNvCxnSpPr>
          <p:nvPr/>
        </p:nvCxnSpPr>
        <p:spPr>
          <a:xfrm flipV="1">
            <a:off x="9266359" y="1589343"/>
            <a:ext cx="0" cy="788364"/>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2B73B80F-A245-7FBD-71B8-C96370B7618E}"/>
              </a:ext>
            </a:extLst>
          </p:cNvPr>
          <p:cNvCxnSpPr>
            <a:cxnSpLocks/>
            <a:stCxn id="30" idx="0"/>
            <a:endCxn id="37" idx="6"/>
          </p:cNvCxnSpPr>
          <p:nvPr/>
        </p:nvCxnSpPr>
        <p:spPr>
          <a:xfrm flipH="1" flipV="1">
            <a:off x="9450395" y="1409343"/>
            <a:ext cx="1703048" cy="184"/>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5" name="四角形: 角を丸くする 74">
            <a:extLst>
              <a:ext uri="{FF2B5EF4-FFF2-40B4-BE49-F238E27FC236}">
                <a16:creationId xmlns:a16="http://schemas.microsoft.com/office/drawing/2014/main" id="{FCB5BC8F-BAA9-1EEA-3197-02E7FF134954}"/>
              </a:ext>
            </a:extLst>
          </p:cNvPr>
          <p:cNvSpPr/>
          <p:nvPr/>
        </p:nvSpPr>
        <p:spPr>
          <a:xfrm>
            <a:off x="1042448" y="5602465"/>
            <a:ext cx="2626465" cy="466717"/>
          </a:xfrm>
          <a:prstGeom prst="roundRect">
            <a:avLst>
              <a:gd name="adj" fmla="val 50000"/>
            </a:avLst>
          </a:prstGeom>
          <a:solidFill>
            <a:schemeClr val="accent2">
              <a:lumMod val="20000"/>
              <a:lumOff val="80000"/>
            </a:scheme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2000" b="1" dirty="0">
                <a:solidFill>
                  <a:srgbClr val="FF0000"/>
                </a:solidFill>
                <a:latin typeface="Meiryo UI" panose="020B0604030504040204" pitchFamily="50" charset="-128"/>
                <a:ea typeface="Meiryo UI" panose="020B0604030504040204" pitchFamily="50" charset="-128"/>
              </a:rPr>
              <a:t>ハッカソン期間中に実装</a:t>
            </a:r>
            <a:endParaRPr kumimoji="1" lang="en-US" altLang="ja-JP" sz="2000" b="1" dirty="0">
              <a:solidFill>
                <a:srgbClr val="FF0000"/>
              </a:solidFill>
              <a:latin typeface="Meiryo UI" panose="020B0604030504040204" pitchFamily="50" charset="-128"/>
              <a:ea typeface="Meiryo UI" panose="020B0604030504040204" pitchFamily="50" charset="-128"/>
            </a:endParaRPr>
          </a:p>
        </p:txBody>
      </p:sp>
      <p:sp>
        <p:nvSpPr>
          <p:cNvPr id="76" name="正方形/長方形 75">
            <a:extLst>
              <a:ext uri="{FF2B5EF4-FFF2-40B4-BE49-F238E27FC236}">
                <a16:creationId xmlns:a16="http://schemas.microsoft.com/office/drawing/2014/main" id="{721DDD90-496F-47A9-4794-4F1D00121C44}"/>
              </a:ext>
            </a:extLst>
          </p:cNvPr>
          <p:cNvSpPr/>
          <p:nvPr/>
        </p:nvSpPr>
        <p:spPr>
          <a:xfrm>
            <a:off x="212389" y="813541"/>
            <a:ext cx="4476318" cy="2070973"/>
          </a:xfrm>
          <a:prstGeom prst="rect">
            <a:avLst/>
          </a:prstGeom>
          <a:solidFill>
            <a:schemeClr val="bg1"/>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b="1" dirty="0">
                <a:solidFill>
                  <a:schemeClr val="tx1"/>
                </a:solidFill>
                <a:latin typeface="Meiryo UI" panose="020B0604030504040204" pitchFamily="50" charset="-128"/>
                <a:ea typeface="Meiryo UI" panose="020B0604030504040204" pitchFamily="50" charset="-128"/>
              </a:rPr>
              <a:t>プロダクトの成長</a:t>
            </a:r>
            <a:endParaRPr lang="en-US" altLang="ja-JP" sz="2800" b="1" dirty="0">
              <a:solidFill>
                <a:schemeClr val="tx1"/>
              </a:solidFill>
              <a:latin typeface="Meiryo UI" panose="020B0604030504040204" pitchFamily="50" charset="-128"/>
              <a:ea typeface="Meiryo UI" panose="020B0604030504040204" pitchFamily="50" charset="-128"/>
            </a:endParaRPr>
          </a:p>
          <a:p>
            <a:pPr algn="ctr"/>
            <a:endParaRPr lang="en-US" altLang="ja-JP" sz="2800" b="1" dirty="0">
              <a:solidFill>
                <a:schemeClr val="tx1"/>
              </a:solidFill>
              <a:latin typeface="Meiryo UI" panose="020B0604030504040204" pitchFamily="50" charset="-128"/>
              <a:ea typeface="Meiryo UI" panose="020B0604030504040204" pitchFamily="50" charset="-128"/>
            </a:endParaRPr>
          </a:p>
          <a:p>
            <a:pPr algn="ctr"/>
            <a:r>
              <a:rPr lang="ja-JP" altLang="en-US" sz="2800" b="1" dirty="0">
                <a:solidFill>
                  <a:schemeClr val="tx1"/>
                </a:solidFill>
                <a:latin typeface="Meiryo UI" panose="020B0604030504040204" pitchFamily="50" charset="-128"/>
                <a:ea typeface="Meiryo UI" panose="020B0604030504040204" pitchFamily="50" charset="-128"/>
              </a:rPr>
              <a:t>投資対象 </a:t>
            </a:r>
            <a:r>
              <a:rPr lang="en-US" altLang="ja-JP" sz="2800" b="1" dirty="0">
                <a:solidFill>
                  <a:schemeClr val="tx1"/>
                </a:solidFill>
                <a:latin typeface="Meiryo UI" panose="020B0604030504040204" pitchFamily="50" charset="-128"/>
                <a:ea typeface="Meiryo UI" panose="020B0604030504040204" pitchFamily="50" charset="-128"/>
              </a:rPr>
              <a:t>&amp; </a:t>
            </a:r>
            <a:r>
              <a:rPr lang="ja-JP" altLang="en-US" sz="2800" b="1" dirty="0">
                <a:solidFill>
                  <a:schemeClr val="tx1"/>
                </a:solidFill>
                <a:latin typeface="Meiryo UI" panose="020B0604030504040204" pitchFamily="50" charset="-128"/>
                <a:ea typeface="Meiryo UI" panose="020B0604030504040204" pitchFamily="50" charset="-128"/>
              </a:rPr>
              <a:t>ファンドの種類</a:t>
            </a:r>
            <a:endParaRPr lang="en-US" altLang="ja-JP" sz="2800" b="1" dirty="0">
              <a:solidFill>
                <a:schemeClr val="tx1"/>
              </a:solidFill>
              <a:latin typeface="Meiryo UI" panose="020B0604030504040204" pitchFamily="50" charset="-128"/>
              <a:ea typeface="Meiryo UI" panose="020B0604030504040204" pitchFamily="50" charset="-128"/>
            </a:endParaRPr>
          </a:p>
          <a:p>
            <a:pPr algn="ctr"/>
            <a:r>
              <a:rPr lang="ja-JP" altLang="en-US" sz="2800" b="1" dirty="0">
                <a:solidFill>
                  <a:schemeClr val="tx1"/>
                </a:solidFill>
                <a:latin typeface="Meiryo UI" panose="020B0604030504040204" pitchFamily="50" charset="-128"/>
                <a:ea typeface="Meiryo UI" panose="020B0604030504040204" pitchFamily="50" charset="-128"/>
              </a:rPr>
              <a:t>拡大</a:t>
            </a:r>
            <a:endParaRPr kumimoji="1" lang="en-US" altLang="ja-JP" sz="2800" b="1" dirty="0">
              <a:solidFill>
                <a:schemeClr val="tx1"/>
              </a:solidFill>
              <a:latin typeface="Meiryo UI" panose="020B0604030504040204" pitchFamily="50" charset="-128"/>
              <a:ea typeface="Meiryo UI" panose="020B0604030504040204" pitchFamily="50" charset="-128"/>
            </a:endParaRPr>
          </a:p>
        </p:txBody>
      </p:sp>
      <p:sp>
        <p:nvSpPr>
          <p:cNvPr id="4" name="四角形: 角を丸くする 3">
            <a:extLst>
              <a:ext uri="{FF2B5EF4-FFF2-40B4-BE49-F238E27FC236}">
                <a16:creationId xmlns:a16="http://schemas.microsoft.com/office/drawing/2014/main" id="{3DBFEC15-8BB4-DF82-708A-59666A6BE98A}"/>
              </a:ext>
            </a:extLst>
          </p:cNvPr>
          <p:cNvSpPr/>
          <p:nvPr/>
        </p:nvSpPr>
        <p:spPr>
          <a:xfrm>
            <a:off x="4211772" y="5122156"/>
            <a:ext cx="1645418" cy="332514"/>
          </a:xfrm>
          <a:prstGeom prst="round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2400" b="1" dirty="0">
                <a:solidFill>
                  <a:schemeClr val="tx1"/>
                </a:solidFill>
                <a:latin typeface="Meiryo UI" panose="020B0604030504040204" pitchFamily="50" charset="-128"/>
                <a:ea typeface="Meiryo UI" panose="020B0604030504040204" pitchFamily="50" charset="-128"/>
              </a:rPr>
              <a:t>NFT</a:t>
            </a:r>
          </a:p>
          <a:p>
            <a:pPr algn="ctr"/>
            <a:r>
              <a:rPr kumimoji="1" lang="en-US" altLang="ja-JP" sz="1200" b="1" dirty="0">
                <a:solidFill>
                  <a:schemeClr val="tx1"/>
                </a:solidFill>
                <a:latin typeface="Meiryo UI" panose="020B0604030504040204" pitchFamily="50" charset="-128"/>
                <a:ea typeface="Meiryo UI" panose="020B0604030504040204" pitchFamily="50" charset="-128"/>
              </a:rPr>
              <a:t>(Non CF)</a:t>
            </a:r>
            <a:endParaRPr kumimoji="1" lang="ja-JP" altLang="en-US" sz="2400" b="1" dirty="0">
              <a:solidFill>
                <a:schemeClr val="tx1"/>
              </a:solidFill>
              <a:latin typeface="Meiryo UI" panose="020B0604030504040204" pitchFamily="50" charset="-128"/>
              <a:ea typeface="Meiryo UI" panose="020B0604030504040204" pitchFamily="50" charset="-128"/>
            </a:endParaRPr>
          </a:p>
        </p:txBody>
      </p:sp>
      <p:sp>
        <p:nvSpPr>
          <p:cNvPr id="32" name="テキスト ボックス 31">
            <a:extLst>
              <a:ext uri="{FF2B5EF4-FFF2-40B4-BE49-F238E27FC236}">
                <a16:creationId xmlns:a16="http://schemas.microsoft.com/office/drawing/2014/main" id="{0930652B-71D4-376F-7B58-C613444737B7}"/>
              </a:ext>
            </a:extLst>
          </p:cNvPr>
          <p:cNvSpPr txBox="1"/>
          <p:nvPr/>
        </p:nvSpPr>
        <p:spPr>
          <a:xfrm>
            <a:off x="4211772" y="4661223"/>
            <a:ext cx="1659478" cy="369332"/>
          </a:xfrm>
          <a:prstGeom prst="rect">
            <a:avLst/>
          </a:prstGeom>
          <a:solidFill>
            <a:schemeClr val="accent4">
              <a:lumMod val="20000"/>
              <a:lumOff val="80000"/>
            </a:schemeClr>
          </a:solidFill>
        </p:spPr>
        <p:txBody>
          <a:bodyPr wrap="square">
            <a:spAutoFit/>
          </a:bodyPr>
          <a:lstStyle/>
          <a:p>
            <a:pPr algn="ctr"/>
            <a:r>
              <a:rPr lang="ja-JP" altLang="en-US" dirty="0">
                <a:solidFill>
                  <a:schemeClr val="tx1"/>
                </a:solidFill>
                <a:latin typeface="Meiryo UI" panose="020B0604030504040204" pitchFamily="50" charset="-128"/>
                <a:ea typeface="Meiryo UI" panose="020B0604030504040204" pitchFamily="50" charset="-128"/>
              </a:rPr>
              <a:t>第１ステップ</a:t>
            </a:r>
            <a:endParaRPr lang="en-US" altLang="ja-JP" dirty="0">
              <a:solidFill>
                <a:schemeClr val="tx1"/>
              </a:solidFill>
              <a:latin typeface="Meiryo UI" panose="020B0604030504040204" pitchFamily="50" charset="-128"/>
              <a:ea typeface="Meiryo UI" panose="020B0604030504040204" pitchFamily="50" charset="-128"/>
            </a:endParaRPr>
          </a:p>
        </p:txBody>
      </p:sp>
      <p:sp>
        <p:nvSpPr>
          <p:cNvPr id="34" name="テキスト ボックス 33">
            <a:extLst>
              <a:ext uri="{FF2B5EF4-FFF2-40B4-BE49-F238E27FC236}">
                <a16:creationId xmlns:a16="http://schemas.microsoft.com/office/drawing/2014/main" id="{E9419F82-6372-B1E2-9733-1943CF09B8B5}"/>
              </a:ext>
            </a:extLst>
          </p:cNvPr>
          <p:cNvSpPr txBox="1"/>
          <p:nvPr/>
        </p:nvSpPr>
        <p:spPr>
          <a:xfrm>
            <a:off x="6025829" y="3691109"/>
            <a:ext cx="1645419" cy="369332"/>
          </a:xfrm>
          <a:prstGeom prst="rect">
            <a:avLst/>
          </a:prstGeom>
          <a:solidFill>
            <a:schemeClr val="accent4">
              <a:lumMod val="40000"/>
              <a:lumOff val="60000"/>
            </a:schemeClr>
          </a:solidFill>
          <a:ln>
            <a:solidFill>
              <a:schemeClr val="accent4">
                <a:lumMod val="40000"/>
                <a:lumOff val="60000"/>
              </a:schemeClr>
            </a:solidFill>
          </a:ln>
        </p:spPr>
        <p:txBody>
          <a:bodyPr wrap="square">
            <a:spAutoFit/>
          </a:bodyPr>
          <a:lstStyle/>
          <a:p>
            <a:pPr algn="ctr"/>
            <a:r>
              <a:rPr lang="ja-JP" altLang="en-US" dirty="0">
                <a:solidFill>
                  <a:schemeClr val="tx1"/>
                </a:solidFill>
                <a:latin typeface="Meiryo UI" panose="020B0604030504040204" pitchFamily="50" charset="-128"/>
                <a:ea typeface="Meiryo UI" panose="020B0604030504040204" pitchFamily="50" charset="-128"/>
              </a:rPr>
              <a:t>第２ステップ</a:t>
            </a:r>
            <a:endParaRPr lang="en-US" altLang="ja-JP" dirty="0">
              <a:solidFill>
                <a:schemeClr val="tx1"/>
              </a:solidFill>
              <a:latin typeface="Meiryo UI" panose="020B0604030504040204" pitchFamily="50" charset="-128"/>
              <a:ea typeface="Meiryo UI" panose="020B0604030504040204" pitchFamily="50" charset="-128"/>
            </a:endParaRPr>
          </a:p>
        </p:txBody>
      </p:sp>
      <p:sp>
        <p:nvSpPr>
          <p:cNvPr id="36" name="テキスト ボックス 35">
            <a:extLst>
              <a:ext uri="{FF2B5EF4-FFF2-40B4-BE49-F238E27FC236}">
                <a16:creationId xmlns:a16="http://schemas.microsoft.com/office/drawing/2014/main" id="{D86BBA7C-EF27-CE4E-A101-E694C255051C}"/>
              </a:ext>
            </a:extLst>
          </p:cNvPr>
          <p:cNvSpPr txBox="1"/>
          <p:nvPr/>
        </p:nvSpPr>
        <p:spPr>
          <a:xfrm>
            <a:off x="7825829" y="2722931"/>
            <a:ext cx="1624566" cy="369332"/>
          </a:xfrm>
          <a:prstGeom prst="rect">
            <a:avLst/>
          </a:prstGeom>
          <a:solidFill>
            <a:schemeClr val="accent4">
              <a:lumMod val="60000"/>
              <a:lumOff val="40000"/>
            </a:schemeClr>
          </a:solidFill>
          <a:ln>
            <a:solidFill>
              <a:schemeClr val="accent4">
                <a:lumMod val="60000"/>
                <a:lumOff val="40000"/>
              </a:schemeClr>
            </a:solidFill>
          </a:ln>
        </p:spPr>
        <p:txBody>
          <a:bodyPr wrap="square">
            <a:spAutoFit/>
          </a:bodyPr>
          <a:lstStyle/>
          <a:p>
            <a:pPr algn="ctr"/>
            <a:r>
              <a:rPr lang="ja-JP" altLang="en-US" dirty="0">
                <a:solidFill>
                  <a:schemeClr val="tx1"/>
                </a:solidFill>
                <a:latin typeface="Meiryo UI" panose="020B0604030504040204" pitchFamily="50" charset="-128"/>
                <a:ea typeface="Meiryo UI" panose="020B0604030504040204" pitchFamily="50" charset="-128"/>
              </a:rPr>
              <a:t>第３ステップ</a:t>
            </a:r>
            <a:endParaRPr lang="en-US" altLang="ja-JP" dirty="0">
              <a:solidFill>
                <a:schemeClr val="tx1"/>
              </a:solidFill>
              <a:latin typeface="Meiryo UI" panose="020B0604030504040204" pitchFamily="50" charset="-128"/>
              <a:ea typeface="Meiryo UI" panose="020B0604030504040204" pitchFamily="50" charset="-128"/>
            </a:endParaRPr>
          </a:p>
        </p:txBody>
      </p:sp>
      <p:sp>
        <p:nvSpPr>
          <p:cNvPr id="38" name="テキスト ボックス 37">
            <a:extLst>
              <a:ext uri="{FF2B5EF4-FFF2-40B4-BE49-F238E27FC236}">
                <a16:creationId xmlns:a16="http://schemas.microsoft.com/office/drawing/2014/main" id="{2039DE26-FFBD-6E09-98C7-40B7A2171F27}"/>
              </a:ext>
            </a:extLst>
          </p:cNvPr>
          <p:cNvSpPr txBox="1"/>
          <p:nvPr/>
        </p:nvSpPr>
        <p:spPr>
          <a:xfrm>
            <a:off x="9547850" y="1704215"/>
            <a:ext cx="1605597" cy="369332"/>
          </a:xfrm>
          <a:prstGeom prst="rect">
            <a:avLst/>
          </a:prstGeom>
          <a:solidFill>
            <a:schemeClr val="accent4"/>
          </a:solidFill>
          <a:ln>
            <a:solidFill>
              <a:schemeClr val="accent4"/>
            </a:solidFill>
          </a:ln>
        </p:spPr>
        <p:txBody>
          <a:bodyPr wrap="square">
            <a:spAutoFit/>
          </a:bodyPr>
          <a:lstStyle/>
          <a:p>
            <a:pPr algn="ctr"/>
            <a:r>
              <a:rPr lang="ja-JP" altLang="en-US" dirty="0">
                <a:solidFill>
                  <a:schemeClr val="tx1"/>
                </a:solidFill>
                <a:latin typeface="Meiryo UI" panose="020B0604030504040204" pitchFamily="50" charset="-128"/>
                <a:ea typeface="Meiryo UI" panose="020B0604030504040204" pitchFamily="50" charset="-128"/>
              </a:rPr>
              <a:t>第４ステップ</a:t>
            </a:r>
            <a:endParaRPr lang="en-US" altLang="ja-JP" dirty="0">
              <a:solidFill>
                <a:schemeClr val="tx1"/>
              </a:solidFill>
              <a:latin typeface="Meiryo UI" panose="020B0604030504040204" pitchFamily="50" charset="-128"/>
              <a:ea typeface="Meiryo UI" panose="020B0604030504040204" pitchFamily="50" charset="-128"/>
            </a:endParaRPr>
          </a:p>
        </p:txBody>
      </p:sp>
      <p:sp>
        <p:nvSpPr>
          <p:cNvPr id="13" name="四角形: 角を丸くする 12">
            <a:extLst>
              <a:ext uri="{FF2B5EF4-FFF2-40B4-BE49-F238E27FC236}">
                <a16:creationId xmlns:a16="http://schemas.microsoft.com/office/drawing/2014/main" id="{4A5C54C2-1687-BDC6-D122-E83A5C827216}"/>
              </a:ext>
            </a:extLst>
          </p:cNvPr>
          <p:cNvSpPr/>
          <p:nvPr/>
        </p:nvSpPr>
        <p:spPr>
          <a:xfrm>
            <a:off x="6027877" y="4816845"/>
            <a:ext cx="1641321" cy="625562"/>
          </a:xfrm>
          <a:prstGeom prst="round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2400" b="1" dirty="0">
                <a:solidFill>
                  <a:schemeClr val="tx1"/>
                </a:solidFill>
                <a:latin typeface="Meiryo UI" panose="020B0604030504040204" pitchFamily="50" charset="-128"/>
                <a:ea typeface="Meiryo UI" panose="020B0604030504040204" pitchFamily="50" charset="-128"/>
              </a:rPr>
              <a:t>STO</a:t>
            </a:r>
          </a:p>
        </p:txBody>
      </p:sp>
      <p:sp>
        <p:nvSpPr>
          <p:cNvPr id="15" name="四角形: 角を丸くする 14">
            <a:extLst>
              <a:ext uri="{FF2B5EF4-FFF2-40B4-BE49-F238E27FC236}">
                <a16:creationId xmlns:a16="http://schemas.microsoft.com/office/drawing/2014/main" id="{EC433A2E-D508-D1D3-1866-AAE5FF5A71EF}"/>
              </a:ext>
            </a:extLst>
          </p:cNvPr>
          <p:cNvSpPr/>
          <p:nvPr/>
        </p:nvSpPr>
        <p:spPr>
          <a:xfrm>
            <a:off x="7829565" y="3192616"/>
            <a:ext cx="1657759" cy="2262054"/>
          </a:xfrm>
          <a:prstGeom prst="round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2400" b="1" dirty="0">
                <a:solidFill>
                  <a:schemeClr val="tx1"/>
                </a:solidFill>
                <a:latin typeface="Meiryo UI" panose="020B0604030504040204" pitchFamily="50" charset="-128"/>
                <a:ea typeface="Meiryo UI" panose="020B0604030504040204" pitchFamily="50" charset="-128"/>
              </a:rPr>
              <a:t>Passive</a:t>
            </a:r>
          </a:p>
          <a:p>
            <a:pPr algn="ctr"/>
            <a:r>
              <a:rPr kumimoji="1" lang="en-US" altLang="ja-JP" sz="2400" b="1" dirty="0">
                <a:solidFill>
                  <a:schemeClr val="tx1"/>
                </a:solidFill>
                <a:latin typeface="Meiryo UI" panose="020B0604030504040204" pitchFamily="50" charset="-128"/>
                <a:ea typeface="Meiryo UI" panose="020B0604030504040204" pitchFamily="50" charset="-128"/>
              </a:rPr>
              <a:t>Fund</a:t>
            </a:r>
          </a:p>
        </p:txBody>
      </p:sp>
      <p:sp>
        <p:nvSpPr>
          <p:cNvPr id="20" name="四角形: 角を丸くする 19">
            <a:extLst>
              <a:ext uri="{FF2B5EF4-FFF2-40B4-BE49-F238E27FC236}">
                <a16:creationId xmlns:a16="http://schemas.microsoft.com/office/drawing/2014/main" id="{6EEEC21E-3487-CA95-FA02-C95AC4F6867B}"/>
              </a:ext>
            </a:extLst>
          </p:cNvPr>
          <p:cNvSpPr/>
          <p:nvPr/>
        </p:nvSpPr>
        <p:spPr>
          <a:xfrm>
            <a:off x="9546010" y="3780902"/>
            <a:ext cx="1603389" cy="1656000"/>
          </a:xfrm>
          <a:prstGeom prst="round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2400" b="1" dirty="0">
                <a:solidFill>
                  <a:schemeClr val="tx1"/>
                </a:solidFill>
                <a:latin typeface="Meiryo UI" panose="020B0604030504040204" pitchFamily="50" charset="-128"/>
                <a:ea typeface="Meiryo UI" panose="020B0604030504040204" pitchFamily="50" charset="-128"/>
              </a:rPr>
              <a:t>Active</a:t>
            </a:r>
          </a:p>
          <a:p>
            <a:pPr algn="ctr"/>
            <a:r>
              <a:rPr kumimoji="1" lang="en-US" altLang="ja-JP" sz="2400" b="1" dirty="0">
                <a:solidFill>
                  <a:schemeClr val="tx1"/>
                </a:solidFill>
                <a:latin typeface="Meiryo UI" panose="020B0604030504040204" pitchFamily="50" charset="-128"/>
                <a:ea typeface="Meiryo UI" panose="020B0604030504040204" pitchFamily="50" charset="-128"/>
              </a:rPr>
              <a:t>Fund</a:t>
            </a:r>
          </a:p>
        </p:txBody>
      </p:sp>
      <p:sp>
        <p:nvSpPr>
          <p:cNvPr id="22" name="四角形: 角を丸くする 21">
            <a:extLst>
              <a:ext uri="{FF2B5EF4-FFF2-40B4-BE49-F238E27FC236}">
                <a16:creationId xmlns:a16="http://schemas.microsoft.com/office/drawing/2014/main" id="{2C251CB9-B3C9-5405-EE02-ADFF60A6010B}"/>
              </a:ext>
            </a:extLst>
          </p:cNvPr>
          <p:cNvSpPr/>
          <p:nvPr/>
        </p:nvSpPr>
        <p:spPr>
          <a:xfrm>
            <a:off x="6029124" y="4131816"/>
            <a:ext cx="1641321" cy="625562"/>
          </a:xfrm>
          <a:prstGeom prst="round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2000" b="1" dirty="0">
                <a:solidFill>
                  <a:schemeClr val="tx1"/>
                </a:solidFill>
                <a:latin typeface="Meiryo UI" panose="020B0604030504040204" pitchFamily="50" charset="-128"/>
                <a:ea typeface="Meiryo UI" panose="020B0604030504040204" pitchFamily="50" charset="-128"/>
              </a:rPr>
              <a:t>Stock</a:t>
            </a:r>
          </a:p>
          <a:p>
            <a:pPr algn="ctr"/>
            <a:r>
              <a:rPr lang="en-US" altLang="ja-JP" sz="2000" b="1" dirty="0">
                <a:solidFill>
                  <a:schemeClr val="tx1"/>
                </a:solidFill>
                <a:latin typeface="Meiryo UI" panose="020B0604030504040204" pitchFamily="50" charset="-128"/>
                <a:ea typeface="Meiryo UI" panose="020B0604030504040204" pitchFamily="50" charset="-128"/>
              </a:rPr>
              <a:t>Token</a:t>
            </a:r>
            <a:endParaRPr kumimoji="1" lang="en-US" altLang="ja-JP" sz="2000" b="1" dirty="0">
              <a:solidFill>
                <a:schemeClr val="tx1"/>
              </a:solidFill>
              <a:latin typeface="Meiryo UI" panose="020B0604030504040204" pitchFamily="50" charset="-128"/>
              <a:ea typeface="Meiryo UI" panose="020B0604030504040204" pitchFamily="50" charset="-128"/>
            </a:endParaRPr>
          </a:p>
        </p:txBody>
      </p:sp>
      <p:sp>
        <p:nvSpPr>
          <p:cNvPr id="25" name="四角形: 角を丸くする 24">
            <a:extLst>
              <a:ext uri="{FF2B5EF4-FFF2-40B4-BE49-F238E27FC236}">
                <a16:creationId xmlns:a16="http://schemas.microsoft.com/office/drawing/2014/main" id="{E13CCE4D-E233-EB31-09A6-4A877567FC00}"/>
              </a:ext>
            </a:extLst>
          </p:cNvPr>
          <p:cNvSpPr/>
          <p:nvPr/>
        </p:nvSpPr>
        <p:spPr>
          <a:xfrm>
            <a:off x="9546010" y="2117606"/>
            <a:ext cx="1603389" cy="1620000"/>
          </a:xfrm>
          <a:prstGeom prst="round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en-US" altLang="ja-JP" sz="2400" b="1" dirty="0">
                <a:solidFill>
                  <a:schemeClr val="tx1"/>
                </a:solidFill>
                <a:latin typeface="Meiryo UI" panose="020B0604030504040204" pitchFamily="50" charset="-128"/>
                <a:ea typeface="Meiryo UI" panose="020B0604030504040204" pitchFamily="50" charset="-128"/>
              </a:rPr>
              <a:t>Hedge</a:t>
            </a:r>
          </a:p>
          <a:p>
            <a:pPr algn="ctr"/>
            <a:r>
              <a:rPr kumimoji="1" lang="en-US" altLang="ja-JP" sz="2400" b="1" dirty="0">
                <a:solidFill>
                  <a:schemeClr val="tx1"/>
                </a:solidFill>
                <a:latin typeface="Meiryo UI" panose="020B0604030504040204" pitchFamily="50" charset="-128"/>
                <a:ea typeface="Meiryo UI" panose="020B0604030504040204" pitchFamily="50" charset="-128"/>
              </a:rPr>
              <a:t>Fund</a:t>
            </a:r>
          </a:p>
        </p:txBody>
      </p:sp>
      <p:sp>
        <p:nvSpPr>
          <p:cNvPr id="26" name="テキスト ボックス 25">
            <a:extLst>
              <a:ext uri="{FF2B5EF4-FFF2-40B4-BE49-F238E27FC236}">
                <a16:creationId xmlns:a16="http://schemas.microsoft.com/office/drawing/2014/main" id="{031120AF-FD71-590F-3A8A-3E760F74A09E}"/>
              </a:ext>
            </a:extLst>
          </p:cNvPr>
          <p:cNvSpPr txBox="1"/>
          <p:nvPr/>
        </p:nvSpPr>
        <p:spPr>
          <a:xfrm>
            <a:off x="6404649" y="5738111"/>
            <a:ext cx="5371492" cy="523220"/>
          </a:xfrm>
          <a:prstGeom prst="rect">
            <a:avLst/>
          </a:prstGeom>
          <a:noFill/>
        </p:spPr>
        <p:txBody>
          <a:bodyPr wrap="square" rtlCol="0">
            <a:spAutoFit/>
          </a:bodyPr>
          <a:lstStyle/>
          <a:p>
            <a:pPr algn="ctr"/>
            <a:r>
              <a:rPr kumimoji="1" lang="ja-JP" altLang="en-US" sz="2800" b="1" dirty="0">
                <a:latin typeface="Meiryo UI" panose="020B0604030504040204" pitchFamily="50" charset="-128"/>
                <a:ea typeface="Meiryo UI" panose="020B0604030504040204" pitchFamily="50" charset="-128"/>
              </a:rPr>
              <a:t>投資対象 </a:t>
            </a:r>
            <a:r>
              <a:rPr kumimoji="1" lang="en-US" altLang="ja-JP" sz="2800" b="1" dirty="0">
                <a:latin typeface="Meiryo UI" panose="020B0604030504040204" pitchFamily="50" charset="-128"/>
                <a:ea typeface="Meiryo UI" panose="020B0604030504040204" pitchFamily="50" charset="-128"/>
              </a:rPr>
              <a:t>&amp; </a:t>
            </a:r>
            <a:r>
              <a:rPr kumimoji="1" lang="ja-JP" altLang="en-US" sz="2800" b="1" dirty="0">
                <a:latin typeface="Meiryo UI" panose="020B0604030504040204" pitchFamily="50" charset="-128"/>
                <a:ea typeface="Meiryo UI" panose="020B0604030504040204" pitchFamily="50" charset="-128"/>
              </a:rPr>
              <a:t>ファンドの種類の拡大</a:t>
            </a:r>
            <a:endParaRPr kumimoji="1" lang="ja-JP" altLang="en-US" b="1" dirty="0">
              <a:latin typeface="Meiryo UI" panose="020B0604030504040204" pitchFamily="50" charset="-128"/>
              <a:ea typeface="Meiryo UI" panose="020B0604030504040204" pitchFamily="50" charset="-128"/>
            </a:endParaRPr>
          </a:p>
        </p:txBody>
      </p:sp>
      <p:sp>
        <p:nvSpPr>
          <p:cNvPr id="42" name="テキスト ボックス 41">
            <a:extLst>
              <a:ext uri="{FF2B5EF4-FFF2-40B4-BE49-F238E27FC236}">
                <a16:creationId xmlns:a16="http://schemas.microsoft.com/office/drawing/2014/main" id="{D16FDCF2-9738-79CA-F10C-BE782E1A0D4C}"/>
              </a:ext>
            </a:extLst>
          </p:cNvPr>
          <p:cNvSpPr txBox="1"/>
          <p:nvPr/>
        </p:nvSpPr>
        <p:spPr>
          <a:xfrm>
            <a:off x="6621432" y="865223"/>
            <a:ext cx="2363437" cy="1015663"/>
          </a:xfrm>
          <a:prstGeom prst="rect">
            <a:avLst/>
          </a:prstGeom>
          <a:solidFill>
            <a:schemeClr val="accent4"/>
          </a:solidFill>
        </p:spPr>
        <p:txBody>
          <a:bodyPr wrap="square">
            <a:spAutoFit/>
          </a:bodyPr>
          <a:lstStyle/>
          <a:p>
            <a:r>
              <a:rPr lang="ja-JP" altLang="en-US" sz="2400" u="sng" dirty="0">
                <a:solidFill>
                  <a:schemeClr val="tx1"/>
                </a:solidFill>
                <a:latin typeface="Meiryo UI" panose="020B0604030504040204" pitchFamily="50" charset="-128"/>
                <a:ea typeface="Meiryo UI" panose="020B0604030504040204" pitchFamily="50" charset="-128"/>
              </a:rPr>
              <a:t>運用指示者追加</a:t>
            </a:r>
            <a:endParaRPr lang="en-US" altLang="ja-JP" sz="2400" u="sng" dirty="0">
              <a:solidFill>
                <a:schemeClr val="tx1"/>
              </a:solidFill>
              <a:latin typeface="Meiryo UI" panose="020B0604030504040204" pitchFamily="50" charset="-128"/>
              <a:ea typeface="Meiryo UI" panose="020B0604030504040204" pitchFamily="50" charset="-128"/>
            </a:endParaRPr>
          </a:p>
          <a:p>
            <a:pPr marL="342900" indent="-342900">
              <a:buFont typeface="Wingdings" panose="05000000000000000000" pitchFamily="2" charset="2"/>
              <a:buChar char="ü"/>
            </a:pPr>
            <a:r>
              <a:rPr lang="ja-JP" altLang="en-US" dirty="0">
                <a:latin typeface="Meiryo UI" panose="020B0604030504040204" pitchFamily="50" charset="-128"/>
                <a:ea typeface="Meiryo UI" panose="020B0604030504040204" pitchFamily="50" charset="-128"/>
              </a:rPr>
              <a:t>セキュリティ強化</a:t>
            </a:r>
            <a:endParaRPr lang="en-US" altLang="ja-JP" dirty="0">
              <a:latin typeface="Meiryo UI" panose="020B0604030504040204" pitchFamily="50" charset="-128"/>
              <a:ea typeface="Meiryo UI" panose="020B0604030504040204" pitchFamily="50" charset="-128"/>
            </a:endParaRPr>
          </a:p>
          <a:p>
            <a:pPr marL="342900" indent="-342900">
              <a:buFont typeface="Wingdings" panose="05000000000000000000" pitchFamily="2" charset="2"/>
              <a:buChar char="ü"/>
            </a:pPr>
            <a:r>
              <a:rPr lang="ja-JP" altLang="en-US" dirty="0">
                <a:solidFill>
                  <a:schemeClr val="tx1"/>
                </a:solidFill>
                <a:latin typeface="Meiryo UI" panose="020B0604030504040204" pitchFamily="50" charset="-128"/>
                <a:ea typeface="Meiryo UI" panose="020B0604030504040204" pitchFamily="50" charset="-128"/>
              </a:rPr>
              <a:t>運用内容透明化</a:t>
            </a:r>
            <a:endParaRPr lang="en-US" altLang="ja-JP" dirty="0">
              <a:solidFill>
                <a:schemeClr val="tx1"/>
              </a:solidFill>
              <a:latin typeface="Meiryo UI" panose="020B0604030504040204" pitchFamily="50" charset="-128"/>
              <a:ea typeface="Meiryo UI" panose="020B0604030504040204" pitchFamily="50" charset="-128"/>
            </a:endParaRPr>
          </a:p>
        </p:txBody>
      </p:sp>
      <p:sp>
        <p:nvSpPr>
          <p:cNvPr id="43" name="矢印: 下 42">
            <a:extLst>
              <a:ext uri="{FF2B5EF4-FFF2-40B4-BE49-F238E27FC236}">
                <a16:creationId xmlns:a16="http://schemas.microsoft.com/office/drawing/2014/main" id="{05C3186B-6060-DD2E-A360-D426521387AC}"/>
              </a:ext>
            </a:extLst>
          </p:cNvPr>
          <p:cNvSpPr/>
          <p:nvPr/>
        </p:nvSpPr>
        <p:spPr>
          <a:xfrm>
            <a:off x="2224304" y="1447051"/>
            <a:ext cx="452487" cy="374567"/>
          </a:xfrm>
          <a:prstGeom prst="down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47485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4029DC-641B-8D0B-B973-2566B980E168}"/>
              </a:ext>
            </a:extLst>
          </p:cNvPr>
          <p:cNvSpPr>
            <a:spLocks noGrp="1"/>
          </p:cNvSpPr>
          <p:nvPr>
            <p:ph type="title"/>
          </p:nvPr>
        </p:nvSpPr>
        <p:spPr/>
        <p:txBody>
          <a:bodyPr anchor="ctr"/>
          <a:lstStyle/>
          <a:p>
            <a:pPr algn="ctr"/>
            <a:r>
              <a:rPr kumimoji="1" lang="en-US" altLang="ja-JP" sz="9600" dirty="0"/>
              <a:t>DEMO</a:t>
            </a:r>
            <a:r>
              <a:rPr lang="ja-JP" altLang="en-US" sz="9600" dirty="0"/>
              <a:t> </a:t>
            </a:r>
            <a:r>
              <a:rPr lang="en-US" altLang="ja-JP" sz="9600" dirty="0"/>
              <a:t>TIME</a:t>
            </a:r>
            <a:endParaRPr kumimoji="1" lang="ja-JP" altLang="en-US" dirty="0"/>
          </a:p>
        </p:txBody>
      </p:sp>
      <p:sp>
        <p:nvSpPr>
          <p:cNvPr id="4" name="日付プレースホルダー 3">
            <a:extLst>
              <a:ext uri="{FF2B5EF4-FFF2-40B4-BE49-F238E27FC236}">
                <a16:creationId xmlns:a16="http://schemas.microsoft.com/office/drawing/2014/main" id="{7BD0F27B-DE8A-A59C-31F6-29C0A02D2157}"/>
              </a:ext>
            </a:extLst>
          </p:cNvPr>
          <p:cNvSpPr>
            <a:spLocks noGrp="1"/>
          </p:cNvSpPr>
          <p:nvPr>
            <p:ph type="dt" sz="half" idx="10"/>
          </p:nvPr>
        </p:nvSpPr>
        <p:spPr/>
        <p:txBody>
          <a:bodyPr/>
          <a:lstStyle/>
          <a:p>
            <a:r>
              <a:rPr kumimoji="1" lang="en-US" altLang="ja-JP"/>
              <a:t>2022/11/12</a:t>
            </a:r>
            <a:endParaRPr kumimoji="1" lang="ja-JP" altLang="en-US"/>
          </a:p>
        </p:txBody>
      </p:sp>
      <p:sp>
        <p:nvSpPr>
          <p:cNvPr id="5" name="フッター プレースホルダー 4">
            <a:extLst>
              <a:ext uri="{FF2B5EF4-FFF2-40B4-BE49-F238E27FC236}">
                <a16:creationId xmlns:a16="http://schemas.microsoft.com/office/drawing/2014/main" id="{906BBE9B-5A0F-826C-9DF3-D7EF81A9725C}"/>
              </a:ext>
            </a:extLst>
          </p:cNvPr>
          <p:cNvSpPr>
            <a:spLocks noGrp="1"/>
          </p:cNvSpPr>
          <p:nvPr>
            <p:ph type="ftr" sz="quarter" idx="11"/>
          </p:nvPr>
        </p:nvSpPr>
        <p:spPr/>
        <p:txBody>
          <a:bodyPr/>
          <a:lstStyle/>
          <a:p>
            <a:r>
              <a:rPr kumimoji="1" lang="ja-JP" altLang="en-US"/>
              <a:t>東京</a:t>
            </a:r>
            <a:r>
              <a:rPr kumimoji="1" lang="en-US" altLang="ja-JP"/>
              <a:t>Web3</a:t>
            </a:r>
            <a:r>
              <a:rPr kumimoji="1" lang="ja-JP" altLang="en-US"/>
              <a:t>ハッカソン</a:t>
            </a:r>
          </a:p>
        </p:txBody>
      </p:sp>
      <p:sp>
        <p:nvSpPr>
          <p:cNvPr id="6" name="スライド番号プレースホルダー 5">
            <a:extLst>
              <a:ext uri="{FF2B5EF4-FFF2-40B4-BE49-F238E27FC236}">
                <a16:creationId xmlns:a16="http://schemas.microsoft.com/office/drawing/2014/main" id="{F841EAD2-D0AA-F66E-F202-5843EC70C192}"/>
              </a:ext>
            </a:extLst>
          </p:cNvPr>
          <p:cNvSpPr>
            <a:spLocks noGrp="1"/>
          </p:cNvSpPr>
          <p:nvPr>
            <p:ph type="sldNum" sz="quarter" idx="12"/>
          </p:nvPr>
        </p:nvSpPr>
        <p:spPr/>
        <p:txBody>
          <a:bodyPr/>
          <a:lstStyle/>
          <a:p>
            <a:fld id="{74A7634F-4BD6-43A5-9D65-1BF6B63C3BB3}" type="slidenum">
              <a:rPr lang="ja-JP" altLang="en-US" smtClean="0"/>
              <a:pPr/>
              <a:t>5</a:t>
            </a:fld>
            <a:endParaRPr kumimoji="1" lang="ja-JP" altLang="en-US" dirty="0"/>
          </a:p>
        </p:txBody>
      </p:sp>
    </p:spTree>
    <p:extLst>
      <p:ext uri="{BB962C8B-B14F-4D97-AF65-F5344CB8AC3E}">
        <p14:creationId xmlns:p14="http://schemas.microsoft.com/office/powerpoint/2010/main" val="2466524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4029DC-641B-8D0B-B973-2566B980E168}"/>
              </a:ext>
            </a:extLst>
          </p:cNvPr>
          <p:cNvSpPr>
            <a:spLocks noGrp="1"/>
          </p:cNvSpPr>
          <p:nvPr>
            <p:ph type="title"/>
          </p:nvPr>
        </p:nvSpPr>
        <p:spPr/>
        <p:txBody>
          <a:bodyPr anchor="ctr"/>
          <a:lstStyle/>
          <a:p>
            <a:pPr algn="ctr"/>
            <a:r>
              <a:rPr kumimoji="1" lang="ja-JP" altLang="en-US" sz="8000" dirty="0"/>
              <a:t>質疑応答</a:t>
            </a:r>
          </a:p>
        </p:txBody>
      </p:sp>
      <p:sp>
        <p:nvSpPr>
          <p:cNvPr id="4" name="日付プレースホルダー 3">
            <a:extLst>
              <a:ext uri="{FF2B5EF4-FFF2-40B4-BE49-F238E27FC236}">
                <a16:creationId xmlns:a16="http://schemas.microsoft.com/office/drawing/2014/main" id="{7BD0F27B-DE8A-A59C-31F6-29C0A02D2157}"/>
              </a:ext>
            </a:extLst>
          </p:cNvPr>
          <p:cNvSpPr>
            <a:spLocks noGrp="1"/>
          </p:cNvSpPr>
          <p:nvPr>
            <p:ph type="dt" sz="half" idx="10"/>
          </p:nvPr>
        </p:nvSpPr>
        <p:spPr/>
        <p:txBody>
          <a:bodyPr/>
          <a:lstStyle/>
          <a:p>
            <a:r>
              <a:rPr kumimoji="1" lang="en-US" altLang="ja-JP"/>
              <a:t>2022/11/12</a:t>
            </a:r>
            <a:endParaRPr kumimoji="1" lang="ja-JP" altLang="en-US"/>
          </a:p>
        </p:txBody>
      </p:sp>
      <p:sp>
        <p:nvSpPr>
          <p:cNvPr id="5" name="フッター プレースホルダー 4">
            <a:extLst>
              <a:ext uri="{FF2B5EF4-FFF2-40B4-BE49-F238E27FC236}">
                <a16:creationId xmlns:a16="http://schemas.microsoft.com/office/drawing/2014/main" id="{906BBE9B-5A0F-826C-9DF3-D7EF81A9725C}"/>
              </a:ext>
            </a:extLst>
          </p:cNvPr>
          <p:cNvSpPr>
            <a:spLocks noGrp="1"/>
          </p:cNvSpPr>
          <p:nvPr>
            <p:ph type="ftr" sz="quarter" idx="11"/>
          </p:nvPr>
        </p:nvSpPr>
        <p:spPr/>
        <p:txBody>
          <a:bodyPr/>
          <a:lstStyle/>
          <a:p>
            <a:r>
              <a:rPr kumimoji="1" lang="ja-JP" altLang="en-US"/>
              <a:t>東京</a:t>
            </a:r>
            <a:r>
              <a:rPr kumimoji="1" lang="en-US" altLang="ja-JP"/>
              <a:t>Web3</a:t>
            </a:r>
            <a:r>
              <a:rPr kumimoji="1" lang="ja-JP" altLang="en-US"/>
              <a:t>ハッカソン</a:t>
            </a:r>
          </a:p>
        </p:txBody>
      </p:sp>
      <p:sp>
        <p:nvSpPr>
          <p:cNvPr id="6" name="スライド番号プレースホルダー 5">
            <a:extLst>
              <a:ext uri="{FF2B5EF4-FFF2-40B4-BE49-F238E27FC236}">
                <a16:creationId xmlns:a16="http://schemas.microsoft.com/office/drawing/2014/main" id="{F841EAD2-D0AA-F66E-F202-5843EC70C192}"/>
              </a:ext>
            </a:extLst>
          </p:cNvPr>
          <p:cNvSpPr>
            <a:spLocks noGrp="1"/>
          </p:cNvSpPr>
          <p:nvPr>
            <p:ph type="sldNum" sz="quarter" idx="12"/>
          </p:nvPr>
        </p:nvSpPr>
        <p:spPr/>
        <p:txBody>
          <a:bodyPr/>
          <a:lstStyle/>
          <a:p>
            <a:fld id="{74A7634F-4BD6-43A5-9D65-1BF6B63C3BB3}" type="slidenum">
              <a:rPr lang="ja-JP" altLang="en-US" smtClean="0"/>
              <a:pPr/>
              <a:t>6</a:t>
            </a:fld>
            <a:endParaRPr kumimoji="1" lang="ja-JP" altLang="en-US" dirty="0"/>
          </a:p>
        </p:txBody>
      </p:sp>
    </p:spTree>
    <p:extLst>
      <p:ext uri="{BB962C8B-B14F-4D97-AF65-F5344CB8AC3E}">
        <p14:creationId xmlns:p14="http://schemas.microsoft.com/office/powerpoint/2010/main" val="244913378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3430</TotalTime>
  <Words>344</Words>
  <Application>Microsoft Office PowerPoint</Application>
  <PresentationFormat>ワイド画面</PresentationFormat>
  <Paragraphs>118</Paragraphs>
  <Slides>6</Slides>
  <Notes>6</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6</vt:i4>
      </vt:variant>
    </vt:vector>
  </HeadingPairs>
  <TitlesOfParts>
    <vt:vector size="11" baseType="lpstr">
      <vt:lpstr>Meiryo UI</vt:lpstr>
      <vt:lpstr>游ゴシック</vt:lpstr>
      <vt:lpstr>Arial</vt:lpstr>
      <vt:lpstr>Wingdings</vt:lpstr>
      <vt:lpstr>Office テーマ</vt:lpstr>
      <vt:lpstr>dFund</vt:lpstr>
      <vt:lpstr>Problem ～投資ファンドの課題～</vt:lpstr>
      <vt:lpstr>Solution&amp;Product ～スマートコントラクト “dFund” ～</vt:lpstr>
      <vt:lpstr>Product Roadmap</vt:lpstr>
      <vt:lpstr>DEMO TIME</vt:lpstr>
      <vt:lpstr>質疑応答</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誠 石田</dc:creator>
  <cp:lastModifiedBy>誠 石田</cp:lastModifiedBy>
  <cp:revision>155</cp:revision>
  <dcterms:created xsi:type="dcterms:W3CDTF">2022-10-23T03:41:24Z</dcterms:created>
  <dcterms:modified xsi:type="dcterms:W3CDTF">2022-11-12T02:10:13Z</dcterms:modified>
</cp:coreProperties>
</file>