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91"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C453C-10DE-4571-8CC7-EFD7733BFFDA}" type="datetimeFigureOut">
              <a:rPr kumimoji="1" lang="ja-JP" altLang="en-US" smtClean="0"/>
              <a:t>2022/11/6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681C52-0ABC-4969-9362-16B7BBE59344}" type="slidenum">
              <a:rPr kumimoji="1" lang="ja-JP" altLang="en-US" smtClean="0"/>
              <a:t>‹#›</a:t>
            </a:fld>
            <a:endParaRPr kumimoji="1" lang="ja-JP" altLang="en-US"/>
          </a:p>
        </p:txBody>
      </p:sp>
    </p:spTree>
    <p:extLst>
      <p:ext uri="{BB962C8B-B14F-4D97-AF65-F5344CB8AC3E}">
        <p14:creationId xmlns:p14="http://schemas.microsoft.com/office/powerpoint/2010/main" val="4450640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E14B3-FEAA-2F00-5C72-AA62C831A2E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571BB5-DA1C-75EE-5007-D23874F490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3D1D78A-D55D-83EF-8B48-34F6D14FE227}"/>
              </a:ext>
            </a:extLst>
          </p:cNvPr>
          <p:cNvSpPr>
            <a:spLocks noGrp="1"/>
          </p:cNvSpPr>
          <p:nvPr>
            <p:ph type="dt" sz="half" idx="10"/>
          </p:nvPr>
        </p:nvSpPr>
        <p:spPr/>
        <p:txBody>
          <a:bodyPr/>
          <a:lstStyle/>
          <a:p>
            <a:fld id="{AD8FE366-8210-49D1-9552-34FC724C51A6}" type="datetime1">
              <a:rPr kumimoji="1" lang="ja-JP" altLang="en-US" smtClean="0"/>
              <a:t>2022/11/6</a:t>
            </a:fld>
            <a:endParaRPr kumimoji="1" lang="ja-JP" altLang="en-US"/>
          </a:p>
        </p:txBody>
      </p:sp>
      <p:sp>
        <p:nvSpPr>
          <p:cNvPr id="5" name="フッター プレースホルダー 4">
            <a:extLst>
              <a:ext uri="{FF2B5EF4-FFF2-40B4-BE49-F238E27FC236}">
                <a16:creationId xmlns:a16="http://schemas.microsoft.com/office/drawing/2014/main" id="{F06CA756-7536-C894-32E3-60108AAAD8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462FD7-39B4-4083-B220-27854BE42AFF}"/>
              </a:ext>
            </a:extLst>
          </p:cNvPr>
          <p:cNvSpPr>
            <a:spLocks noGrp="1"/>
          </p:cNvSpPr>
          <p:nvPr>
            <p:ph type="sldNum" sz="quarter" idx="12"/>
          </p:nvPr>
        </p:nvSpPr>
        <p:spPr/>
        <p:txBody>
          <a:bodyPr/>
          <a:lstStyle/>
          <a:p>
            <a:fld id="{368493CF-8605-402F-9008-606A1545BB46}" type="slidenum">
              <a:rPr kumimoji="1" lang="ja-JP" altLang="en-US" smtClean="0"/>
              <a:t>‹#›</a:t>
            </a:fld>
            <a:endParaRPr kumimoji="1" lang="ja-JP" altLang="en-US"/>
          </a:p>
        </p:txBody>
      </p:sp>
    </p:spTree>
    <p:extLst>
      <p:ext uri="{BB962C8B-B14F-4D97-AF65-F5344CB8AC3E}">
        <p14:creationId xmlns:p14="http://schemas.microsoft.com/office/powerpoint/2010/main" val="263798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EB23D-D64A-4411-1175-D05B6858EE34}"/>
              </a:ext>
            </a:extLst>
          </p:cNvPr>
          <p:cNvSpPr>
            <a:spLocks noGrp="1"/>
          </p:cNvSpPr>
          <p:nvPr>
            <p:ph type="title"/>
          </p:nvPr>
        </p:nvSpPr>
        <p:spPr/>
        <p:txBody>
          <a:bodyPr/>
          <a:lstStyle/>
          <a:p>
            <a:r>
              <a:rPr kumimoji="1" lang="ja-JP" altLang="en-US"/>
              <a:t>マスター タイトルの書式設定</a:t>
            </a:r>
          </a:p>
        </p:txBody>
      </p:sp>
      <p:sp>
        <p:nvSpPr>
          <p:cNvPr id="6" name="日付プレースホルダー 5">
            <a:extLst>
              <a:ext uri="{FF2B5EF4-FFF2-40B4-BE49-F238E27FC236}">
                <a16:creationId xmlns:a16="http://schemas.microsoft.com/office/drawing/2014/main" id="{D838F785-A507-05E6-B1C4-50B8CC5177E5}"/>
              </a:ext>
            </a:extLst>
          </p:cNvPr>
          <p:cNvSpPr>
            <a:spLocks noGrp="1"/>
          </p:cNvSpPr>
          <p:nvPr>
            <p:ph type="dt" sz="half" idx="10"/>
          </p:nvPr>
        </p:nvSpPr>
        <p:spPr/>
        <p:txBody>
          <a:bodyPr/>
          <a:lstStyle/>
          <a:p>
            <a:fld id="{D422157F-802F-4AC3-883E-6BC09E063B48}" type="datetime1">
              <a:rPr kumimoji="1" lang="ja-JP" altLang="en-US" smtClean="0"/>
              <a:t>2022/11/6</a:t>
            </a:fld>
            <a:endParaRPr kumimoji="1" lang="ja-JP" altLang="en-US"/>
          </a:p>
        </p:txBody>
      </p:sp>
      <p:sp>
        <p:nvSpPr>
          <p:cNvPr id="7" name="フッター プレースホルダー 6">
            <a:extLst>
              <a:ext uri="{FF2B5EF4-FFF2-40B4-BE49-F238E27FC236}">
                <a16:creationId xmlns:a16="http://schemas.microsoft.com/office/drawing/2014/main" id="{AD8C7742-A1D4-663D-8D07-DDA9B5951159}"/>
              </a:ext>
            </a:extLst>
          </p:cNvPr>
          <p:cNvSpPr>
            <a:spLocks noGrp="1"/>
          </p:cNvSpPr>
          <p:nvPr>
            <p:ph type="ftr" sz="quarter" idx="11"/>
          </p:nvPr>
        </p:nvSpPr>
        <p:spPr/>
        <p:txBody>
          <a:bodyPr/>
          <a:lstStyle/>
          <a:p>
            <a:endParaRPr kumimoji="1" lang="ja-JP" altLang="en-US"/>
          </a:p>
        </p:txBody>
      </p:sp>
      <p:sp>
        <p:nvSpPr>
          <p:cNvPr id="8" name="スライド番号プレースホルダー 7">
            <a:extLst>
              <a:ext uri="{FF2B5EF4-FFF2-40B4-BE49-F238E27FC236}">
                <a16:creationId xmlns:a16="http://schemas.microsoft.com/office/drawing/2014/main" id="{E895B160-EDA4-1743-34A9-DED8507FB957}"/>
              </a:ext>
            </a:extLst>
          </p:cNvPr>
          <p:cNvSpPr>
            <a:spLocks noGrp="1"/>
          </p:cNvSpPr>
          <p:nvPr>
            <p:ph type="sldNum" sz="quarter" idx="12"/>
          </p:nvPr>
        </p:nvSpPr>
        <p:spPr/>
        <p:txBody>
          <a:bodyPr/>
          <a:lstStyle/>
          <a:p>
            <a:fld id="{368493CF-8605-402F-9008-606A1545BB46}" type="slidenum">
              <a:rPr kumimoji="1" lang="ja-JP" altLang="en-US" smtClean="0"/>
              <a:t>‹#›</a:t>
            </a:fld>
            <a:endParaRPr kumimoji="1" lang="ja-JP" altLang="en-US"/>
          </a:p>
        </p:txBody>
      </p:sp>
    </p:spTree>
    <p:extLst>
      <p:ext uri="{BB962C8B-B14F-4D97-AF65-F5344CB8AC3E}">
        <p14:creationId xmlns:p14="http://schemas.microsoft.com/office/powerpoint/2010/main" val="24154593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E4AEE17-CA53-13C7-7386-49ABFFF0D2C2}"/>
              </a:ext>
            </a:extLst>
          </p:cNvPr>
          <p:cNvSpPr>
            <a:spLocks noGrp="1"/>
          </p:cNvSpPr>
          <p:nvPr>
            <p:ph type="title"/>
          </p:nvPr>
        </p:nvSpPr>
        <p:spPr>
          <a:xfrm>
            <a:off x="0" y="0"/>
            <a:ext cx="12192000" cy="698744"/>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0C5514F3-6FD2-0517-A024-0A6B2366EE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6DC32F-60D6-53E8-A297-1EEB4A283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4B1D2C2B-4287-40AC-8A65-E1D842B3CE78}" type="datetime1">
              <a:rPr lang="ja-JP" altLang="en-US" smtClean="0"/>
              <a:t>2022/11/6</a:t>
            </a:fld>
            <a:endParaRPr lang="ja-JP" altLang="en-US"/>
          </a:p>
        </p:txBody>
      </p:sp>
      <p:sp>
        <p:nvSpPr>
          <p:cNvPr id="5" name="フッター プレースホルダー 4">
            <a:extLst>
              <a:ext uri="{FF2B5EF4-FFF2-40B4-BE49-F238E27FC236}">
                <a16:creationId xmlns:a16="http://schemas.microsoft.com/office/drawing/2014/main" id="{9B0034F7-0FF0-B0D2-51BB-7C34782CC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972E49A5-D038-EC83-4D52-411374658122}"/>
              </a:ext>
            </a:extLst>
          </p:cNvPr>
          <p:cNvSpPr>
            <a:spLocks noGrp="1"/>
          </p:cNvSpPr>
          <p:nvPr>
            <p:ph type="sldNum" sz="quarter" idx="4"/>
          </p:nvPr>
        </p:nvSpPr>
        <p:spPr>
          <a:xfrm>
            <a:off x="9322777" y="166809"/>
            <a:ext cx="2743200" cy="365125"/>
          </a:xfrm>
          <a:prstGeom prst="rect">
            <a:avLst/>
          </a:prstGeom>
        </p:spPr>
        <p:txBody>
          <a:bodyPr vert="horz" lIns="91440" tIns="45720" rIns="91440" bIns="45720" rtlCol="0" anchor="ctr"/>
          <a:lstStyle>
            <a:lvl1pPr algn="r">
              <a:defRPr sz="2000">
                <a:solidFill>
                  <a:schemeClr val="tx1"/>
                </a:solidFill>
                <a:latin typeface="Meiryo UI" panose="020B0604030504040204" pitchFamily="50" charset="-128"/>
                <a:ea typeface="Meiryo UI" panose="020B0604030504040204" pitchFamily="50" charset="-128"/>
              </a:defRPr>
            </a:lvl1pPr>
          </a:lstStyle>
          <a:p>
            <a:r>
              <a:rPr lang="en-US" altLang="ja-JP" dirty="0"/>
              <a:t>p.</a:t>
            </a:r>
            <a:fld id="{368493CF-8605-402F-9008-606A1545BB46}" type="slidenum">
              <a:rPr lang="ja-JP" altLang="en-US" smtClean="0"/>
              <a:pPr/>
              <a:t>‹#›</a:t>
            </a:fld>
            <a:endParaRPr lang="ja-JP" altLang="en-US" dirty="0"/>
          </a:p>
        </p:txBody>
      </p:sp>
      <p:sp>
        <p:nvSpPr>
          <p:cNvPr id="7" name="正方形/長方形 6">
            <a:extLst>
              <a:ext uri="{FF2B5EF4-FFF2-40B4-BE49-F238E27FC236}">
                <a16:creationId xmlns:a16="http://schemas.microsoft.com/office/drawing/2014/main" id="{D5EB9BC2-9568-AB01-EA0B-323ACCEAC3FA}"/>
              </a:ext>
            </a:extLst>
          </p:cNvPr>
          <p:cNvSpPr/>
          <p:nvPr userDrawn="1"/>
        </p:nvSpPr>
        <p:spPr>
          <a:xfrm>
            <a:off x="0" y="698744"/>
            <a:ext cx="12192000" cy="92564"/>
          </a:xfrm>
          <a:prstGeom prst="rect">
            <a:avLst/>
          </a:prstGeom>
          <a:solidFill>
            <a:schemeClr val="tx1">
              <a:lumMod val="75000"/>
              <a:lumOff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72223106"/>
      </p:ext>
    </p:extLst>
  </p:cSld>
  <p:clrMap bg1="lt1" tx1="dk1" bg2="lt2" tx2="dk2" accent1="accent1" accent2="accent2" accent3="accent3" accent4="accent4" accent5="accent5" accent6="accent6" hlink="hlink" folHlink="folHlink"/>
  <p:sldLayoutIdLst>
    <p:sldLayoutId id="2147483649" r:id="rId1"/>
    <p:sldLayoutId id="2147483654" r:id="rId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estnets.opensea.io/assets/goerli/0x0de0cbfcf1770d861130d689d20033c428323177/8124572254000000010000624426305603117719420165343030078854195463252679"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92D1FE-1355-1959-C556-09DA8754CBCD}"/>
              </a:ext>
            </a:extLst>
          </p:cNvPr>
          <p:cNvSpPr>
            <a:spLocks noGrp="1"/>
          </p:cNvSpPr>
          <p:nvPr>
            <p:ph type="ctrTitle"/>
          </p:nvPr>
        </p:nvSpPr>
        <p:spPr>
          <a:xfrm>
            <a:off x="1524000" y="1264405"/>
            <a:ext cx="9144000" cy="2387600"/>
          </a:xfrm>
        </p:spPr>
        <p:txBody>
          <a:bodyPr/>
          <a:lstStyle/>
          <a:p>
            <a:r>
              <a:rPr kumimoji="1" lang="ja-JP" altLang="en-US" dirty="0">
                <a:latin typeface="Meiryo UI" panose="020B0604030504040204" pitchFamily="50" charset="-128"/>
                <a:ea typeface="Meiryo UI" panose="020B0604030504040204" pitchFamily="50" charset="-128"/>
              </a:rPr>
              <a:t>～画面説明＆テスト手順～</a:t>
            </a:r>
          </a:p>
        </p:txBody>
      </p:sp>
      <p:sp>
        <p:nvSpPr>
          <p:cNvPr id="3" name="字幕 2">
            <a:extLst>
              <a:ext uri="{FF2B5EF4-FFF2-40B4-BE49-F238E27FC236}">
                <a16:creationId xmlns:a16="http://schemas.microsoft.com/office/drawing/2014/main" id="{B357CD21-9B46-ED76-CB19-0C2B8A221F45}"/>
              </a:ext>
            </a:extLst>
          </p:cNvPr>
          <p:cNvSpPr>
            <a:spLocks noGrp="1"/>
          </p:cNvSpPr>
          <p:nvPr>
            <p:ph type="subTitle" idx="1"/>
          </p:nvPr>
        </p:nvSpPr>
        <p:spPr>
          <a:xfrm>
            <a:off x="1524000" y="4276740"/>
            <a:ext cx="9144000" cy="1655762"/>
          </a:xfrm>
        </p:spPr>
        <p:txBody>
          <a:bodyPr>
            <a:normAutofit fontScale="92500" lnSpcReduction="20000"/>
          </a:bodyPr>
          <a:lstStyle/>
          <a:p>
            <a:r>
              <a:rPr kumimoji="1" lang="ja-JP" altLang="en-US" dirty="0">
                <a:latin typeface="Meiryo UI" panose="020B0604030504040204" pitchFamily="50" charset="-128"/>
                <a:ea typeface="Meiryo UI" panose="020B0604030504040204" pitchFamily="50" charset="-128"/>
              </a:rPr>
              <a:t>プロダクト名：</a:t>
            </a:r>
            <a:r>
              <a:rPr kumimoji="1" lang="en-US" altLang="ja-JP" sz="3500" dirty="0" err="1">
                <a:latin typeface="Meiryo UI" panose="020B0604030504040204" pitchFamily="50" charset="-128"/>
                <a:ea typeface="Meiryo UI" panose="020B0604030504040204" pitchFamily="50" charset="-128"/>
              </a:rPr>
              <a:t>dFund</a:t>
            </a:r>
            <a:endParaRPr kumimoji="1" lang="en-US" altLang="ja-JP" dirty="0">
              <a:latin typeface="Meiryo UI" panose="020B0604030504040204" pitchFamily="50" charset="-128"/>
              <a:ea typeface="Meiryo UI" panose="020B0604030504040204" pitchFamily="50" charset="-128"/>
            </a:endParaRPr>
          </a:p>
          <a:p>
            <a:endParaRPr lang="en-US" altLang="ja-JP" dirty="0"/>
          </a:p>
          <a:p>
            <a:r>
              <a:rPr kumimoji="1" lang="en-US" altLang="ja-JP" dirty="0">
                <a:latin typeface="Meiryo UI" panose="020B0604030504040204" pitchFamily="50" charset="-128"/>
                <a:ea typeface="Meiryo UI" panose="020B0604030504040204" pitchFamily="50" charset="-128"/>
              </a:rPr>
              <a:t>Tokyo Web3 </a:t>
            </a:r>
            <a:r>
              <a:rPr kumimoji="1" lang="ja-JP" altLang="en-US" dirty="0">
                <a:latin typeface="Meiryo UI" panose="020B0604030504040204" pitchFamily="50" charset="-128"/>
                <a:ea typeface="Meiryo UI" panose="020B0604030504040204" pitchFamily="50" charset="-128"/>
              </a:rPr>
              <a:t>ハッカソン</a:t>
            </a:r>
            <a:endParaRPr kumimoji="1" lang="en-US" altLang="ja-JP" dirty="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sugami#5835, M.Ishida#9973</a:t>
            </a:r>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991B0E56-7D5C-378E-BED6-FCF3011316AB}"/>
              </a:ext>
            </a:extLst>
          </p:cNvPr>
          <p:cNvSpPr>
            <a:spLocks noGrp="1"/>
          </p:cNvSpPr>
          <p:nvPr>
            <p:ph type="sldNum" sz="quarter" idx="12"/>
          </p:nvPr>
        </p:nvSpPr>
        <p:spPr/>
        <p:txBody>
          <a:bodyPr/>
          <a:lstStyle/>
          <a:p>
            <a:fld id="{368493CF-8605-402F-9008-606A1545BB46}" type="slidenum">
              <a:rPr kumimoji="1" lang="ja-JP" altLang="en-US" smtClean="0"/>
              <a:t>1</a:t>
            </a:fld>
            <a:endParaRPr kumimoji="1" lang="ja-JP" altLang="en-US"/>
          </a:p>
        </p:txBody>
      </p:sp>
    </p:spTree>
    <p:extLst>
      <p:ext uri="{BB962C8B-B14F-4D97-AF65-F5344CB8AC3E}">
        <p14:creationId xmlns:p14="http://schemas.microsoft.com/office/powerpoint/2010/main" val="2315398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87C917-842A-8193-2B11-3B73C0FB3269}"/>
              </a:ext>
            </a:extLst>
          </p:cNvPr>
          <p:cNvSpPr>
            <a:spLocks noGrp="1"/>
          </p:cNvSpPr>
          <p:nvPr>
            <p:ph type="title"/>
          </p:nvPr>
        </p:nvSpPr>
        <p:spPr/>
        <p:txBody>
          <a:bodyPr/>
          <a:lstStyle/>
          <a:p>
            <a:r>
              <a:rPr kumimoji="1" lang="ja-JP" altLang="en-US" dirty="0">
                <a:latin typeface="Meiryo UI" panose="020B0604030504040204" pitchFamily="50" charset="-128"/>
                <a:ea typeface="Meiryo UI" panose="020B0604030504040204" pitchFamily="50" charset="-128"/>
              </a:rPr>
              <a:t>テストネットの</a:t>
            </a:r>
            <a:r>
              <a:rPr kumimoji="1" lang="en-US" altLang="ja-JP" dirty="0">
                <a:latin typeface="Meiryo UI" panose="020B0604030504040204" pitchFamily="50" charset="-128"/>
                <a:ea typeface="Meiryo UI" panose="020B0604030504040204" pitchFamily="50" charset="-128"/>
              </a:rPr>
              <a:t>NFT</a:t>
            </a:r>
            <a:r>
              <a:rPr kumimoji="1" lang="ja-JP" altLang="en-US" dirty="0">
                <a:latin typeface="Meiryo UI" panose="020B0604030504040204" pitchFamily="50" charset="-128"/>
                <a:ea typeface="Meiryo UI" panose="020B0604030504040204" pitchFamily="50" charset="-128"/>
              </a:rPr>
              <a:t>に投資するファンドを組成</a:t>
            </a:r>
            <a:endParaRPr kumimoji="1" lang="ja-JP" altLang="en-US" dirty="0"/>
          </a:p>
        </p:txBody>
      </p:sp>
      <p:sp>
        <p:nvSpPr>
          <p:cNvPr id="3" name="スライド番号プレースホルダー 2">
            <a:extLst>
              <a:ext uri="{FF2B5EF4-FFF2-40B4-BE49-F238E27FC236}">
                <a16:creationId xmlns:a16="http://schemas.microsoft.com/office/drawing/2014/main" id="{BE5CE54F-41E6-3AE8-24E9-7030160CBD0E}"/>
              </a:ext>
            </a:extLst>
          </p:cNvPr>
          <p:cNvSpPr>
            <a:spLocks noGrp="1"/>
          </p:cNvSpPr>
          <p:nvPr>
            <p:ph type="sldNum" sz="quarter" idx="12"/>
          </p:nvPr>
        </p:nvSpPr>
        <p:spPr/>
        <p:txBody>
          <a:bodyPr/>
          <a:lstStyle/>
          <a:p>
            <a:fld id="{368493CF-8605-402F-9008-606A1545BB46}" type="slidenum">
              <a:rPr kumimoji="1" lang="ja-JP" altLang="en-US" smtClean="0"/>
              <a:t>10</a:t>
            </a:fld>
            <a:endParaRPr kumimoji="1" lang="ja-JP" altLang="en-US"/>
          </a:p>
        </p:txBody>
      </p:sp>
      <p:sp>
        <p:nvSpPr>
          <p:cNvPr id="11" name="正方形/長方形 10">
            <a:extLst>
              <a:ext uri="{FF2B5EF4-FFF2-40B4-BE49-F238E27FC236}">
                <a16:creationId xmlns:a16="http://schemas.microsoft.com/office/drawing/2014/main" id="{CF92F029-F661-5F9A-1A27-1DED8EDEC1BB}"/>
              </a:ext>
            </a:extLst>
          </p:cNvPr>
          <p:cNvSpPr/>
          <p:nvPr/>
        </p:nvSpPr>
        <p:spPr>
          <a:xfrm>
            <a:off x="142043" y="865554"/>
            <a:ext cx="11801382" cy="8655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latin typeface="Meiryo UI" panose="020B0604030504040204" pitchFamily="50" charset="-128"/>
                <a:ea typeface="Meiryo UI" panose="020B0604030504040204" pitchFamily="50" charset="-128"/>
              </a:rPr>
              <a:t>④</a:t>
            </a:r>
            <a:r>
              <a:rPr kumimoji="1" lang="ja-JP" altLang="en-US" sz="2000" dirty="0">
                <a:solidFill>
                  <a:schemeClr val="tx1"/>
                </a:solidFill>
                <a:latin typeface="Meiryo UI" panose="020B0604030504040204" pitchFamily="50" charset="-128"/>
                <a:ea typeface="Meiryo UI" panose="020B0604030504040204" pitchFamily="50" charset="-128"/>
              </a:rPr>
              <a:t> </a:t>
            </a:r>
            <a:r>
              <a:rPr kumimoji="1" lang="en-US" altLang="ja-JP" sz="2000" dirty="0" err="1">
                <a:solidFill>
                  <a:schemeClr val="tx1"/>
                </a:solidFill>
                <a:latin typeface="Meiryo UI" panose="020B0604030504040204" pitchFamily="50" charset="-128"/>
                <a:ea typeface="Meiryo UI" panose="020B0604030504040204" pitchFamily="50" charset="-128"/>
              </a:rPr>
              <a:t>MetaMask</a:t>
            </a:r>
            <a:r>
              <a:rPr kumimoji="1" lang="ja-JP" altLang="en-US" sz="2000" dirty="0">
                <a:solidFill>
                  <a:schemeClr val="tx1"/>
                </a:solidFill>
                <a:latin typeface="Meiryo UI" panose="020B0604030504040204" pitchFamily="50" charset="-128"/>
                <a:ea typeface="Meiryo UI" panose="020B0604030504040204" pitchFamily="50" charset="-128"/>
              </a:rPr>
              <a:t>上で承認する</a:t>
            </a:r>
          </a:p>
        </p:txBody>
      </p:sp>
      <p:pic>
        <p:nvPicPr>
          <p:cNvPr id="7" name="図 6">
            <a:extLst>
              <a:ext uri="{FF2B5EF4-FFF2-40B4-BE49-F238E27FC236}">
                <a16:creationId xmlns:a16="http://schemas.microsoft.com/office/drawing/2014/main" id="{8110D0A1-F791-AA43-BAB4-9363477D5856}"/>
              </a:ext>
            </a:extLst>
          </p:cNvPr>
          <p:cNvPicPr>
            <a:picLocks noChangeAspect="1"/>
          </p:cNvPicPr>
          <p:nvPr/>
        </p:nvPicPr>
        <p:blipFill>
          <a:blip r:embed="rId2"/>
          <a:stretch>
            <a:fillRect/>
          </a:stretch>
        </p:blipFill>
        <p:spPr>
          <a:xfrm>
            <a:off x="4708566" y="1813553"/>
            <a:ext cx="2774867" cy="4878191"/>
          </a:xfrm>
          <a:prstGeom prst="rect">
            <a:avLst/>
          </a:prstGeom>
        </p:spPr>
      </p:pic>
      <p:sp>
        <p:nvSpPr>
          <p:cNvPr id="8" name="正方形/長方形 7">
            <a:extLst>
              <a:ext uri="{FF2B5EF4-FFF2-40B4-BE49-F238E27FC236}">
                <a16:creationId xmlns:a16="http://schemas.microsoft.com/office/drawing/2014/main" id="{F1063EA5-314A-33EE-9B40-D86104C54759}"/>
              </a:ext>
            </a:extLst>
          </p:cNvPr>
          <p:cNvSpPr/>
          <p:nvPr/>
        </p:nvSpPr>
        <p:spPr>
          <a:xfrm>
            <a:off x="6013045" y="6132268"/>
            <a:ext cx="1276694" cy="559476"/>
          </a:xfrm>
          <a:prstGeom prst="rect">
            <a:avLst/>
          </a:prstGeom>
          <a:solidFill>
            <a:schemeClr val="accent2">
              <a:lumMod val="20000"/>
              <a:lumOff val="80000"/>
              <a:alpha val="3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rgbClr val="FFC000"/>
              </a:solidFill>
            </a:endParaRPr>
          </a:p>
        </p:txBody>
      </p:sp>
    </p:spTree>
    <p:extLst>
      <p:ext uri="{BB962C8B-B14F-4D97-AF65-F5344CB8AC3E}">
        <p14:creationId xmlns:p14="http://schemas.microsoft.com/office/powerpoint/2010/main" val="355653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87C917-842A-8193-2B11-3B73C0FB3269}"/>
              </a:ext>
            </a:extLst>
          </p:cNvPr>
          <p:cNvSpPr>
            <a:spLocks noGrp="1"/>
          </p:cNvSpPr>
          <p:nvPr>
            <p:ph type="title"/>
          </p:nvPr>
        </p:nvSpPr>
        <p:spPr/>
        <p:txBody>
          <a:bodyPr/>
          <a:lstStyle/>
          <a:p>
            <a:r>
              <a:rPr kumimoji="1" lang="ja-JP" altLang="en-US" dirty="0">
                <a:latin typeface="Meiryo UI" panose="020B0604030504040204" pitchFamily="50" charset="-128"/>
                <a:ea typeface="Meiryo UI" panose="020B0604030504040204" pitchFamily="50" charset="-128"/>
              </a:rPr>
              <a:t>テストネットの</a:t>
            </a:r>
            <a:r>
              <a:rPr kumimoji="1" lang="en-US" altLang="ja-JP" dirty="0">
                <a:latin typeface="Meiryo UI" panose="020B0604030504040204" pitchFamily="50" charset="-128"/>
                <a:ea typeface="Meiryo UI" panose="020B0604030504040204" pitchFamily="50" charset="-128"/>
              </a:rPr>
              <a:t>NFT</a:t>
            </a:r>
            <a:r>
              <a:rPr kumimoji="1" lang="ja-JP" altLang="en-US" dirty="0">
                <a:latin typeface="Meiryo UI" panose="020B0604030504040204" pitchFamily="50" charset="-128"/>
                <a:ea typeface="Meiryo UI" panose="020B0604030504040204" pitchFamily="50" charset="-128"/>
              </a:rPr>
              <a:t>に投資するファンドを組成</a:t>
            </a:r>
            <a:endParaRPr kumimoji="1" lang="ja-JP" altLang="en-US" dirty="0"/>
          </a:p>
        </p:txBody>
      </p:sp>
      <p:sp>
        <p:nvSpPr>
          <p:cNvPr id="3" name="スライド番号プレースホルダー 2">
            <a:extLst>
              <a:ext uri="{FF2B5EF4-FFF2-40B4-BE49-F238E27FC236}">
                <a16:creationId xmlns:a16="http://schemas.microsoft.com/office/drawing/2014/main" id="{BE5CE54F-41E6-3AE8-24E9-7030160CBD0E}"/>
              </a:ext>
            </a:extLst>
          </p:cNvPr>
          <p:cNvSpPr>
            <a:spLocks noGrp="1"/>
          </p:cNvSpPr>
          <p:nvPr>
            <p:ph type="sldNum" sz="quarter" idx="12"/>
          </p:nvPr>
        </p:nvSpPr>
        <p:spPr/>
        <p:txBody>
          <a:bodyPr/>
          <a:lstStyle/>
          <a:p>
            <a:fld id="{368493CF-8605-402F-9008-606A1545BB46}" type="slidenum">
              <a:rPr kumimoji="1" lang="ja-JP" altLang="en-US" smtClean="0"/>
              <a:t>11</a:t>
            </a:fld>
            <a:endParaRPr kumimoji="1" lang="ja-JP" altLang="en-US"/>
          </a:p>
        </p:txBody>
      </p:sp>
      <p:sp>
        <p:nvSpPr>
          <p:cNvPr id="11" name="正方形/長方形 10">
            <a:extLst>
              <a:ext uri="{FF2B5EF4-FFF2-40B4-BE49-F238E27FC236}">
                <a16:creationId xmlns:a16="http://schemas.microsoft.com/office/drawing/2014/main" id="{CF92F029-F661-5F9A-1A27-1DED8EDEC1BB}"/>
              </a:ext>
            </a:extLst>
          </p:cNvPr>
          <p:cNvSpPr/>
          <p:nvPr/>
        </p:nvSpPr>
        <p:spPr>
          <a:xfrm>
            <a:off x="142043" y="865554"/>
            <a:ext cx="11801382" cy="8655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latin typeface="Meiryo UI" panose="020B0604030504040204" pitchFamily="50" charset="-128"/>
                <a:ea typeface="Meiryo UI" panose="020B0604030504040204" pitchFamily="50" charset="-128"/>
              </a:rPr>
              <a:t>④ スマートコントラクトがデプロイされる</a:t>
            </a:r>
            <a:endParaRPr kumimoji="1" lang="ja-JP" altLang="en-US" sz="2000" dirty="0">
              <a:solidFill>
                <a:schemeClr val="tx1"/>
              </a:solidFill>
              <a:latin typeface="Meiryo UI" panose="020B0604030504040204" pitchFamily="50" charset="-128"/>
              <a:ea typeface="Meiryo UI" panose="020B0604030504040204" pitchFamily="50" charset="-128"/>
            </a:endParaRPr>
          </a:p>
        </p:txBody>
      </p:sp>
      <p:pic>
        <p:nvPicPr>
          <p:cNvPr id="10" name="図 9">
            <a:extLst>
              <a:ext uri="{FF2B5EF4-FFF2-40B4-BE49-F238E27FC236}">
                <a16:creationId xmlns:a16="http://schemas.microsoft.com/office/drawing/2014/main" id="{0C1402ED-BDF4-4B7F-5C35-EBEF3DE3668A}"/>
              </a:ext>
            </a:extLst>
          </p:cNvPr>
          <p:cNvPicPr>
            <a:picLocks noChangeAspect="1"/>
          </p:cNvPicPr>
          <p:nvPr/>
        </p:nvPicPr>
        <p:blipFill>
          <a:blip r:embed="rId2"/>
          <a:stretch>
            <a:fillRect/>
          </a:stretch>
        </p:blipFill>
        <p:spPr>
          <a:xfrm>
            <a:off x="2682238" y="1857639"/>
            <a:ext cx="6827523" cy="4833552"/>
          </a:xfrm>
          <a:prstGeom prst="rect">
            <a:avLst/>
          </a:prstGeom>
        </p:spPr>
      </p:pic>
    </p:spTree>
    <p:extLst>
      <p:ext uri="{BB962C8B-B14F-4D97-AF65-F5344CB8AC3E}">
        <p14:creationId xmlns:p14="http://schemas.microsoft.com/office/powerpoint/2010/main" val="119898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87C917-842A-8193-2B11-3B73C0FB3269}"/>
              </a:ext>
            </a:extLst>
          </p:cNvPr>
          <p:cNvSpPr>
            <a:spLocks noGrp="1"/>
          </p:cNvSpPr>
          <p:nvPr>
            <p:ph type="title"/>
          </p:nvPr>
        </p:nvSpPr>
        <p:spPr/>
        <p:txBody>
          <a:bodyPr/>
          <a:lstStyle/>
          <a:p>
            <a:r>
              <a:rPr kumimoji="1" lang="ja-JP" altLang="en-US" dirty="0">
                <a:latin typeface="Meiryo UI" panose="020B0604030504040204" pitchFamily="50" charset="-128"/>
                <a:ea typeface="Meiryo UI" panose="020B0604030504040204" pitchFamily="50" charset="-128"/>
              </a:rPr>
              <a:t>テストネットの</a:t>
            </a:r>
            <a:r>
              <a:rPr kumimoji="1" lang="en-US" altLang="ja-JP" dirty="0">
                <a:latin typeface="Meiryo UI" panose="020B0604030504040204" pitchFamily="50" charset="-128"/>
                <a:ea typeface="Meiryo UI" panose="020B0604030504040204" pitchFamily="50" charset="-128"/>
              </a:rPr>
              <a:t>NFT</a:t>
            </a:r>
            <a:r>
              <a:rPr kumimoji="1" lang="ja-JP" altLang="en-US" dirty="0">
                <a:latin typeface="Meiryo UI" panose="020B0604030504040204" pitchFamily="50" charset="-128"/>
                <a:ea typeface="Meiryo UI" panose="020B0604030504040204" pitchFamily="50" charset="-128"/>
              </a:rPr>
              <a:t>に投資するファンドを組成</a:t>
            </a:r>
            <a:endParaRPr kumimoji="1" lang="ja-JP" altLang="en-US" dirty="0"/>
          </a:p>
        </p:txBody>
      </p:sp>
      <p:sp>
        <p:nvSpPr>
          <p:cNvPr id="3" name="スライド番号プレースホルダー 2">
            <a:extLst>
              <a:ext uri="{FF2B5EF4-FFF2-40B4-BE49-F238E27FC236}">
                <a16:creationId xmlns:a16="http://schemas.microsoft.com/office/drawing/2014/main" id="{BE5CE54F-41E6-3AE8-24E9-7030160CBD0E}"/>
              </a:ext>
            </a:extLst>
          </p:cNvPr>
          <p:cNvSpPr>
            <a:spLocks noGrp="1"/>
          </p:cNvSpPr>
          <p:nvPr>
            <p:ph type="sldNum" sz="quarter" idx="12"/>
          </p:nvPr>
        </p:nvSpPr>
        <p:spPr/>
        <p:txBody>
          <a:bodyPr/>
          <a:lstStyle/>
          <a:p>
            <a:fld id="{368493CF-8605-402F-9008-606A1545BB46}" type="slidenum">
              <a:rPr kumimoji="1" lang="ja-JP" altLang="en-US" smtClean="0"/>
              <a:t>12</a:t>
            </a:fld>
            <a:endParaRPr kumimoji="1" lang="ja-JP" altLang="en-US"/>
          </a:p>
        </p:txBody>
      </p:sp>
      <p:sp>
        <p:nvSpPr>
          <p:cNvPr id="11" name="正方形/長方形 10">
            <a:extLst>
              <a:ext uri="{FF2B5EF4-FFF2-40B4-BE49-F238E27FC236}">
                <a16:creationId xmlns:a16="http://schemas.microsoft.com/office/drawing/2014/main" id="{CF92F029-F661-5F9A-1A27-1DED8EDEC1BB}"/>
              </a:ext>
            </a:extLst>
          </p:cNvPr>
          <p:cNvSpPr/>
          <p:nvPr/>
        </p:nvSpPr>
        <p:spPr>
          <a:xfrm>
            <a:off x="142043" y="865554"/>
            <a:ext cx="11801382" cy="8655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latin typeface="Meiryo UI" panose="020B0604030504040204" pitchFamily="50" charset="-128"/>
                <a:ea typeface="Meiryo UI" panose="020B0604030504040204" pitchFamily="50" charset="-128"/>
              </a:rPr>
              <a:t>⑤ スマートコントラクトのアドレスが表示される</a:t>
            </a:r>
            <a:endParaRPr kumimoji="1" lang="ja-JP" altLang="en-US" sz="2000" dirty="0">
              <a:solidFill>
                <a:schemeClr val="tx1"/>
              </a:solidFill>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D978BABB-C205-0C0B-A8FF-3AAD067DB0FE}"/>
              </a:ext>
            </a:extLst>
          </p:cNvPr>
          <p:cNvPicPr>
            <a:picLocks noChangeAspect="1"/>
          </p:cNvPicPr>
          <p:nvPr/>
        </p:nvPicPr>
        <p:blipFill>
          <a:blip r:embed="rId2"/>
          <a:stretch>
            <a:fillRect/>
          </a:stretch>
        </p:blipFill>
        <p:spPr>
          <a:xfrm>
            <a:off x="2599837" y="1897956"/>
            <a:ext cx="6992326" cy="4734586"/>
          </a:xfrm>
          <a:prstGeom prst="rect">
            <a:avLst/>
          </a:prstGeom>
        </p:spPr>
      </p:pic>
      <p:sp>
        <p:nvSpPr>
          <p:cNvPr id="6" name="正方形/長方形 5">
            <a:extLst>
              <a:ext uri="{FF2B5EF4-FFF2-40B4-BE49-F238E27FC236}">
                <a16:creationId xmlns:a16="http://schemas.microsoft.com/office/drawing/2014/main" id="{213AE6A6-B33A-EF7F-B305-572A94593734}"/>
              </a:ext>
            </a:extLst>
          </p:cNvPr>
          <p:cNvSpPr/>
          <p:nvPr/>
        </p:nvSpPr>
        <p:spPr>
          <a:xfrm>
            <a:off x="2878282" y="5992446"/>
            <a:ext cx="6026727" cy="559476"/>
          </a:xfrm>
          <a:prstGeom prst="rect">
            <a:avLst/>
          </a:prstGeom>
          <a:solidFill>
            <a:schemeClr val="accent2">
              <a:lumMod val="20000"/>
              <a:lumOff val="80000"/>
              <a:alpha val="3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rgbClr val="FFC000"/>
              </a:solidFill>
            </a:endParaRPr>
          </a:p>
        </p:txBody>
      </p:sp>
    </p:spTree>
    <p:extLst>
      <p:ext uri="{BB962C8B-B14F-4D97-AF65-F5344CB8AC3E}">
        <p14:creationId xmlns:p14="http://schemas.microsoft.com/office/powerpoint/2010/main" val="68365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92D1FE-1355-1959-C556-09DA8754CBCD}"/>
              </a:ext>
            </a:extLst>
          </p:cNvPr>
          <p:cNvSpPr>
            <a:spLocks noGrp="1"/>
          </p:cNvSpPr>
          <p:nvPr>
            <p:ph type="ctrTitle"/>
          </p:nvPr>
        </p:nvSpPr>
        <p:spPr>
          <a:xfrm>
            <a:off x="1524000" y="1794341"/>
            <a:ext cx="9144000" cy="2387600"/>
          </a:xfrm>
        </p:spPr>
        <p:txBody>
          <a:bodyPr/>
          <a:lstStyle/>
          <a:p>
            <a:r>
              <a:rPr kumimoji="1" lang="ja-JP" altLang="en-US" dirty="0">
                <a:latin typeface="Meiryo UI" panose="020B0604030504040204" pitchFamily="50" charset="-128"/>
                <a:ea typeface="Meiryo UI" panose="020B0604030504040204" pitchFamily="50" charset="-128"/>
              </a:rPr>
              <a:t>～画面説明～</a:t>
            </a:r>
          </a:p>
        </p:txBody>
      </p:sp>
      <p:sp>
        <p:nvSpPr>
          <p:cNvPr id="4" name="スライド番号プレースホルダー 3">
            <a:extLst>
              <a:ext uri="{FF2B5EF4-FFF2-40B4-BE49-F238E27FC236}">
                <a16:creationId xmlns:a16="http://schemas.microsoft.com/office/drawing/2014/main" id="{991B0E56-7D5C-378E-BED6-FCF3011316AB}"/>
              </a:ext>
            </a:extLst>
          </p:cNvPr>
          <p:cNvSpPr>
            <a:spLocks noGrp="1"/>
          </p:cNvSpPr>
          <p:nvPr>
            <p:ph type="sldNum" sz="quarter" idx="12"/>
          </p:nvPr>
        </p:nvSpPr>
        <p:spPr/>
        <p:txBody>
          <a:bodyPr/>
          <a:lstStyle/>
          <a:p>
            <a:fld id="{368493CF-8605-402F-9008-606A1545BB46}" type="slidenum">
              <a:rPr kumimoji="1" lang="ja-JP" altLang="en-US" smtClean="0"/>
              <a:t>2</a:t>
            </a:fld>
            <a:endParaRPr kumimoji="1" lang="ja-JP" altLang="en-US"/>
          </a:p>
        </p:txBody>
      </p:sp>
    </p:spTree>
    <p:extLst>
      <p:ext uri="{BB962C8B-B14F-4D97-AF65-F5344CB8AC3E}">
        <p14:creationId xmlns:p14="http://schemas.microsoft.com/office/powerpoint/2010/main" val="2853791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C14DD9-6356-5A17-0D7A-DB2140DC5DBC}"/>
              </a:ext>
            </a:extLst>
          </p:cNvPr>
          <p:cNvSpPr>
            <a:spLocks noGrp="1"/>
          </p:cNvSpPr>
          <p:nvPr>
            <p:ph type="title"/>
          </p:nvPr>
        </p:nvSpPr>
        <p:spPr>
          <a:xfrm>
            <a:off x="0" y="0"/>
            <a:ext cx="12192000" cy="780094"/>
          </a:xfrm>
        </p:spPr>
        <p:txBody>
          <a:bodyPr/>
          <a:lstStyle/>
          <a:p>
            <a:r>
              <a:rPr kumimoji="1" lang="ja-JP" altLang="en-US" dirty="0">
                <a:latin typeface="Meiryo UI" panose="020B0604030504040204" pitchFamily="50" charset="-128"/>
                <a:ea typeface="Meiryo UI" panose="020B0604030504040204" pitchFamily="50" charset="-128"/>
              </a:rPr>
              <a:t>画面説明</a:t>
            </a:r>
          </a:p>
        </p:txBody>
      </p:sp>
      <p:pic>
        <p:nvPicPr>
          <p:cNvPr id="4" name="図 3">
            <a:extLst>
              <a:ext uri="{FF2B5EF4-FFF2-40B4-BE49-F238E27FC236}">
                <a16:creationId xmlns:a16="http://schemas.microsoft.com/office/drawing/2014/main" id="{D5C65998-2D5A-B771-7676-D5C7A77B5165}"/>
              </a:ext>
            </a:extLst>
          </p:cNvPr>
          <p:cNvPicPr>
            <a:picLocks noChangeAspect="1"/>
          </p:cNvPicPr>
          <p:nvPr/>
        </p:nvPicPr>
        <p:blipFill>
          <a:blip r:embed="rId2"/>
          <a:stretch>
            <a:fillRect/>
          </a:stretch>
        </p:blipFill>
        <p:spPr>
          <a:xfrm>
            <a:off x="157790" y="938376"/>
            <a:ext cx="8501592" cy="5652924"/>
          </a:xfrm>
          <a:prstGeom prst="rect">
            <a:avLst/>
          </a:prstGeom>
        </p:spPr>
      </p:pic>
      <p:sp>
        <p:nvSpPr>
          <p:cNvPr id="5" name="正方形/長方形 4">
            <a:extLst>
              <a:ext uri="{FF2B5EF4-FFF2-40B4-BE49-F238E27FC236}">
                <a16:creationId xmlns:a16="http://schemas.microsoft.com/office/drawing/2014/main" id="{075F9138-9F5E-F160-D355-FF0696BDB8B0}"/>
              </a:ext>
            </a:extLst>
          </p:cNvPr>
          <p:cNvSpPr/>
          <p:nvPr/>
        </p:nvSpPr>
        <p:spPr>
          <a:xfrm>
            <a:off x="426769" y="5431352"/>
            <a:ext cx="1404151" cy="488272"/>
          </a:xfrm>
          <a:prstGeom prst="rect">
            <a:avLst/>
          </a:prstGeom>
          <a:solidFill>
            <a:schemeClr val="accent2">
              <a:lumMod val="20000"/>
              <a:lumOff val="80000"/>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rgbClr val="FFC000"/>
              </a:solidFill>
            </a:endParaRPr>
          </a:p>
        </p:txBody>
      </p:sp>
      <p:sp>
        <p:nvSpPr>
          <p:cNvPr id="6" name="楕円 5">
            <a:extLst>
              <a:ext uri="{FF2B5EF4-FFF2-40B4-BE49-F238E27FC236}">
                <a16:creationId xmlns:a16="http://schemas.microsoft.com/office/drawing/2014/main" id="{A67D9D4F-EFC8-9665-3DF2-1B9E21210FB2}"/>
              </a:ext>
            </a:extLst>
          </p:cNvPr>
          <p:cNvSpPr/>
          <p:nvPr/>
        </p:nvSpPr>
        <p:spPr>
          <a:xfrm>
            <a:off x="1468970" y="5733886"/>
            <a:ext cx="361950" cy="3714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Meiryo UI" panose="020B0604030504040204" pitchFamily="50" charset="-128"/>
                <a:ea typeface="Meiryo UI" panose="020B0604030504040204" pitchFamily="50" charset="-128"/>
              </a:rPr>
              <a:t>1</a:t>
            </a:r>
            <a:endParaRPr kumimoji="1" lang="ja-JP" altLang="en-US" b="1"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F6A110A6-E5CE-C9C9-45D0-72D9EB699B69}"/>
              </a:ext>
            </a:extLst>
          </p:cNvPr>
          <p:cNvSpPr/>
          <p:nvPr/>
        </p:nvSpPr>
        <p:spPr>
          <a:xfrm>
            <a:off x="1878544" y="5431352"/>
            <a:ext cx="1404151" cy="488272"/>
          </a:xfrm>
          <a:prstGeom prst="rect">
            <a:avLst/>
          </a:prstGeom>
          <a:solidFill>
            <a:schemeClr val="accent2">
              <a:lumMod val="20000"/>
              <a:lumOff val="80000"/>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rgbClr val="FFC000"/>
              </a:solidFill>
            </a:endParaRPr>
          </a:p>
        </p:txBody>
      </p:sp>
      <p:sp>
        <p:nvSpPr>
          <p:cNvPr id="8" name="楕円 7">
            <a:extLst>
              <a:ext uri="{FF2B5EF4-FFF2-40B4-BE49-F238E27FC236}">
                <a16:creationId xmlns:a16="http://schemas.microsoft.com/office/drawing/2014/main" id="{ED506634-255C-81B2-BCF7-82FEC2535B6E}"/>
              </a:ext>
            </a:extLst>
          </p:cNvPr>
          <p:cNvSpPr/>
          <p:nvPr/>
        </p:nvSpPr>
        <p:spPr>
          <a:xfrm>
            <a:off x="2920745" y="5733886"/>
            <a:ext cx="361950" cy="3714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latin typeface="Meiryo UI" panose="020B0604030504040204" pitchFamily="50" charset="-128"/>
                <a:ea typeface="Meiryo UI" panose="020B0604030504040204" pitchFamily="50" charset="-128"/>
              </a:rPr>
              <a:t>2</a:t>
            </a:r>
            <a:endParaRPr kumimoji="1" lang="ja-JP" altLang="en-US" b="1"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835053A2-FC4C-96C2-8D8F-A543163583FE}"/>
              </a:ext>
            </a:extLst>
          </p:cNvPr>
          <p:cNvSpPr/>
          <p:nvPr/>
        </p:nvSpPr>
        <p:spPr>
          <a:xfrm>
            <a:off x="3330319" y="5431352"/>
            <a:ext cx="1404151" cy="488272"/>
          </a:xfrm>
          <a:prstGeom prst="rect">
            <a:avLst/>
          </a:prstGeom>
          <a:solidFill>
            <a:schemeClr val="accent2">
              <a:lumMod val="20000"/>
              <a:lumOff val="80000"/>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rgbClr val="FFC000"/>
              </a:solidFill>
            </a:endParaRPr>
          </a:p>
        </p:txBody>
      </p:sp>
      <p:sp>
        <p:nvSpPr>
          <p:cNvPr id="10" name="楕円 9">
            <a:extLst>
              <a:ext uri="{FF2B5EF4-FFF2-40B4-BE49-F238E27FC236}">
                <a16:creationId xmlns:a16="http://schemas.microsoft.com/office/drawing/2014/main" id="{F696B460-E6E3-C54A-C517-D3FDE30E5CAB}"/>
              </a:ext>
            </a:extLst>
          </p:cNvPr>
          <p:cNvSpPr/>
          <p:nvPr/>
        </p:nvSpPr>
        <p:spPr>
          <a:xfrm>
            <a:off x="4372520" y="5733886"/>
            <a:ext cx="361950" cy="3714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latin typeface="Meiryo UI" panose="020B0604030504040204" pitchFamily="50" charset="-128"/>
                <a:ea typeface="Meiryo UI" panose="020B0604030504040204" pitchFamily="50" charset="-128"/>
              </a:rPr>
              <a:t>3</a:t>
            </a:r>
            <a:endParaRPr kumimoji="1" lang="ja-JP" altLang="en-US" b="1" dirty="0">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64F91DAA-5579-09BA-D5F9-086D911ADEA3}"/>
              </a:ext>
            </a:extLst>
          </p:cNvPr>
          <p:cNvSpPr/>
          <p:nvPr/>
        </p:nvSpPr>
        <p:spPr>
          <a:xfrm>
            <a:off x="8780010" y="938375"/>
            <a:ext cx="3254200" cy="3571481"/>
          </a:xfrm>
          <a:prstGeom prst="rect">
            <a:avLst/>
          </a:prstGeom>
          <a:solidFill>
            <a:schemeClr val="accent2">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ea"/>
              <a:buAutoNum type="circleNumDbPlain"/>
            </a:pPr>
            <a:r>
              <a:rPr lang="en-US" altLang="ja-JP" dirty="0">
                <a:solidFill>
                  <a:schemeClr val="tx1"/>
                </a:solidFill>
                <a:latin typeface="Meiryo UI" panose="020B0604030504040204" pitchFamily="50" charset="-128"/>
                <a:ea typeface="Meiryo UI" panose="020B0604030504040204" pitchFamily="50" charset="-128"/>
              </a:rPr>
              <a:t>“Top” </a:t>
            </a:r>
            <a:r>
              <a:rPr lang="ja-JP" altLang="en-US" dirty="0">
                <a:solidFill>
                  <a:schemeClr val="tx1"/>
                </a:solidFill>
                <a:latin typeface="Meiryo UI" panose="020B0604030504040204" pitchFamily="50" charset="-128"/>
                <a:ea typeface="Meiryo UI" panose="020B0604030504040204" pitchFamily="50" charset="-128"/>
              </a:rPr>
              <a:t>ボタン</a:t>
            </a:r>
            <a:endParaRPr lang="en-US" altLang="ja-JP" dirty="0">
              <a:solidFill>
                <a:schemeClr val="tx1"/>
              </a:solidFill>
              <a:latin typeface="Meiryo UI" panose="020B0604030504040204" pitchFamily="50" charset="-128"/>
              <a:ea typeface="Meiryo UI" panose="020B0604030504040204" pitchFamily="50" charset="-128"/>
            </a:endParaRPr>
          </a:p>
          <a:p>
            <a:pPr lvl="1"/>
            <a:r>
              <a:rPr lang="ja-JP" altLang="en-US" dirty="0">
                <a:solidFill>
                  <a:schemeClr val="tx1"/>
                </a:solidFill>
                <a:latin typeface="Meiryo UI" panose="020B0604030504040204" pitchFamily="50" charset="-128"/>
                <a:ea typeface="Meiryo UI" panose="020B0604030504040204" pitchFamily="50" charset="-128"/>
              </a:rPr>
              <a:t>トップページに遷移します</a:t>
            </a:r>
            <a:endParaRPr lang="en-US" altLang="ja-JP" dirty="0">
              <a:solidFill>
                <a:schemeClr val="tx1"/>
              </a:solidFill>
              <a:latin typeface="Meiryo UI" panose="020B0604030504040204" pitchFamily="50" charset="-128"/>
              <a:ea typeface="Meiryo UI" panose="020B0604030504040204" pitchFamily="50" charset="-128"/>
            </a:endParaRPr>
          </a:p>
          <a:p>
            <a:pPr lvl="1"/>
            <a:endParaRPr lang="en-US" altLang="ja-JP" dirty="0">
              <a:solidFill>
                <a:schemeClr val="tx1"/>
              </a:solidFill>
              <a:latin typeface="Meiryo UI" panose="020B0604030504040204" pitchFamily="50" charset="-128"/>
              <a:ea typeface="Meiryo UI" panose="020B0604030504040204" pitchFamily="50" charset="-128"/>
            </a:endParaRPr>
          </a:p>
          <a:p>
            <a:pPr marL="342900" indent="-342900">
              <a:buFont typeface="+mj-ea"/>
              <a:buAutoNum type="circleNumDbPlain"/>
            </a:pPr>
            <a:r>
              <a:rPr lang="en-US" altLang="ja-JP" dirty="0">
                <a:solidFill>
                  <a:schemeClr val="tx1"/>
                </a:solidFill>
                <a:latin typeface="Meiryo UI" panose="020B0604030504040204" pitchFamily="50" charset="-128"/>
                <a:ea typeface="Meiryo UI" panose="020B0604030504040204" pitchFamily="50" charset="-128"/>
              </a:rPr>
              <a:t>“Create Fund” </a:t>
            </a:r>
            <a:r>
              <a:rPr lang="ja-JP" altLang="en-US" dirty="0">
                <a:solidFill>
                  <a:schemeClr val="tx1"/>
                </a:solidFill>
                <a:latin typeface="Meiryo UI" panose="020B0604030504040204" pitchFamily="50" charset="-128"/>
                <a:ea typeface="Meiryo UI" panose="020B0604030504040204" pitchFamily="50" charset="-128"/>
              </a:rPr>
              <a:t>ボタン</a:t>
            </a:r>
            <a:endParaRPr lang="en-US" altLang="ja-JP" dirty="0">
              <a:solidFill>
                <a:schemeClr val="tx1"/>
              </a:solidFill>
              <a:latin typeface="Meiryo UI" panose="020B0604030504040204" pitchFamily="50" charset="-128"/>
              <a:ea typeface="Meiryo UI" panose="020B0604030504040204" pitchFamily="50" charset="-128"/>
            </a:endParaRPr>
          </a:p>
          <a:p>
            <a:pPr lvl="1"/>
            <a:r>
              <a:rPr lang="ja-JP" altLang="en-US" dirty="0">
                <a:solidFill>
                  <a:schemeClr val="tx1"/>
                </a:solidFill>
                <a:latin typeface="Meiryo UI" panose="020B0604030504040204" pitchFamily="50" charset="-128"/>
                <a:ea typeface="Meiryo UI" panose="020B0604030504040204" pitchFamily="50" charset="-128"/>
              </a:rPr>
              <a:t>新規ファンドを組成するための入力フォームを表示します</a:t>
            </a:r>
            <a:endParaRPr lang="en-US" altLang="ja-JP" dirty="0">
              <a:solidFill>
                <a:schemeClr val="tx1"/>
              </a:solidFill>
              <a:latin typeface="Meiryo UI" panose="020B0604030504040204" pitchFamily="50" charset="-128"/>
              <a:ea typeface="Meiryo UI" panose="020B0604030504040204" pitchFamily="50" charset="-128"/>
            </a:endParaRPr>
          </a:p>
          <a:p>
            <a:pPr lvl="1"/>
            <a:r>
              <a:rPr lang="ja-JP" altLang="en-US" dirty="0">
                <a:solidFill>
                  <a:schemeClr val="tx1"/>
                </a:solidFill>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p.4</a:t>
            </a:r>
            <a:r>
              <a:rPr lang="ja-JP" altLang="en-US" dirty="0">
                <a:solidFill>
                  <a:schemeClr val="tx1"/>
                </a:solidFill>
                <a:latin typeface="Meiryo UI" panose="020B0604030504040204" pitchFamily="50" charset="-128"/>
                <a:ea typeface="Meiryo UI" panose="020B0604030504040204" pitchFamily="50" charset="-128"/>
              </a:rPr>
              <a:t>を参照</a:t>
            </a:r>
            <a:endParaRPr lang="en-US" altLang="ja-JP" dirty="0">
              <a:solidFill>
                <a:schemeClr val="tx1"/>
              </a:solidFill>
              <a:latin typeface="Meiryo UI" panose="020B0604030504040204" pitchFamily="50" charset="-128"/>
              <a:ea typeface="Meiryo UI" panose="020B0604030504040204" pitchFamily="50" charset="-128"/>
            </a:endParaRPr>
          </a:p>
          <a:p>
            <a:pPr lvl="1"/>
            <a:endParaRPr lang="en-US" altLang="ja-JP" dirty="0">
              <a:solidFill>
                <a:schemeClr val="tx1"/>
              </a:solidFill>
              <a:latin typeface="Meiryo UI" panose="020B0604030504040204" pitchFamily="50" charset="-128"/>
              <a:ea typeface="Meiryo UI" panose="020B0604030504040204" pitchFamily="50" charset="-128"/>
            </a:endParaRPr>
          </a:p>
          <a:p>
            <a:pPr marL="342900" indent="-342900">
              <a:buFont typeface="+mj-ea"/>
              <a:buAutoNum type="circleNumDbPlain"/>
            </a:pPr>
            <a:r>
              <a:rPr lang="en-US" altLang="ja-JP" dirty="0">
                <a:solidFill>
                  <a:schemeClr val="tx1"/>
                </a:solidFill>
                <a:latin typeface="Meiryo UI" panose="020B0604030504040204" pitchFamily="50" charset="-128"/>
                <a:ea typeface="Meiryo UI" panose="020B0604030504040204" pitchFamily="50" charset="-128"/>
              </a:rPr>
              <a:t>“Help” </a:t>
            </a:r>
            <a:r>
              <a:rPr lang="ja-JP" altLang="en-US" dirty="0">
                <a:solidFill>
                  <a:schemeClr val="tx1"/>
                </a:solidFill>
                <a:latin typeface="Meiryo UI" panose="020B0604030504040204" pitchFamily="50" charset="-128"/>
                <a:ea typeface="Meiryo UI" panose="020B0604030504040204" pitchFamily="50" charset="-128"/>
              </a:rPr>
              <a:t>ボタン</a:t>
            </a:r>
            <a:endParaRPr lang="en-US" altLang="ja-JP" dirty="0">
              <a:solidFill>
                <a:schemeClr val="tx1"/>
              </a:solidFill>
              <a:latin typeface="Meiryo UI" panose="020B0604030504040204" pitchFamily="50" charset="-128"/>
              <a:ea typeface="Meiryo UI" panose="020B0604030504040204" pitchFamily="50" charset="-128"/>
            </a:endParaRPr>
          </a:p>
          <a:p>
            <a:pPr lvl="1"/>
            <a:r>
              <a:rPr lang="ja-JP" altLang="en-US" dirty="0">
                <a:solidFill>
                  <a:schemeClr val="tx1"/>
                </a:solidFill>
                <a:latin typeface="Meiryo UI" panose="020B0604030504040204" pitchFamily="50" charset="-128"/>
                <a:ea typeface="Meiryo UI" panose="020B0604030504040204" pitchFamily="50" charset="-128"/>
              </a:rPr>
              <a:t>問合せの連絡先を表示します</a:t>
            </a:r>
            <a:r>
              <a:rPr lang="en-US" altLang="ja-JP" dirty="0">
                <a:solidFill>
                  <a:schemeClr val="tx1"/>
                </a:solidFill>
                <a:latin typeface="Meiryo UI" panose="020B0604030504040204" pitchFamily="50" charset="-128"/>
                <a:ea typeface="Meiryo UI" panose="020B0604030504040204" pitchFamily="50" charset="-128"/>
              </a:rPr>
              <a:t> </a:t>
            </a:r>
          </a:p>
          <a:p>
            <a:pPr lvl="1"/>
            <a:r>
              <a:rPr kumimoji="1" lang="ja-JP" altLang="en-US" dirty="0">
                <a:solidFill>
                  <a:schemeClr val="tx1"/>
                </a:solidFill>
                <a:latin typeface="Meiryo UI" panose="020B0604030504040204" pitchFamily="50" charset="-128"/>
                <a:ea typeface="Meiryo UI" panose="020B0604030504040204" pitchFamily="50" charset="-128"/>
              </a:rPr>
              <a:t>→</a:t>
            </a:r>
            <a:r>
              <a:rPr kumimoji="1" lang="en-US" altLang="ja-JP" dirty="0">
                <a:solidFill>
                  <a:schemeClr val="tx1"/>
                </a:solidFill>
                <a:latin typeface="Meiryo UI" panose="020B0604030504040204" pitchFamily="50" charset="-128"/>
                <a:ea typeface="Meiryo UI" panose="020B0604030504040204" pitchFamily="50" charset="-128"/>
              </a:rPr>
              <a:t>p.5</a:t>
            </a:r>
            <a:r>
              <a:rPr kumimoji="1" lang="ja-JP" altLang="en-US" dirty="0">
                <a:solidFill>
                  <a:schemeClr val="tx1"/>
                </a:solidFill>
                <a:latin typeface="Meiryo UI" panose="020B0604030504040204" pitchFamily="50" charset="-128"/>
                <a:ea typeface="Meiryo UI" panose="020B0604030504040204" pitchFamily="50" charset="-128"/>
              </a:rPr>
              <a:t>を参照</a:t>
            </a:r>
          </a:p>
        </p:txBody>
      </p:sp>
      <p:sp>
        <p:nvSpPr>
          <p:cNvPr id="12" name="スライド番号プレースホルダー 11">
            <a:extLst>
              <a:ext uri="{FF2B5EF4-FFF2-40B4-BE49-F238E27FC236}">
                <a16:creationId xmlns:a16="http://schemas.microsoft.com/office/drawing/2014/main" id="{2661591B-09C0-4A4D-7D1A-BDD9DE82A9D6}"/>
              </a:ext>
            </a:extLst>
          </p:cNvPr>
          <p:cNvSpPr>
            <a:spLocks noGrp="1"/>
          </p:cNvSpPr>
          <p:nvPr>
            <p:ph type="sldNum" sz="quarter" idx="12"/>
          </p:nvPr>
        </p:nvSpPr>
        <p:spPr/>
        <p:txBody>
          <a:bodyPr/>
          <a:lstStyle/>
          <a:p>
            <a:fld id="{368493CF-8605-402F-9008-606A1545BB46}" type="slidenum">
              <a:rPr kumimoji="1" lang="ja-JP" altLang="en-US" smtClean="0"/>
              <a:t>3</a:t>
            </a:fld>
            <a:endParaRPr kumimoji="1" lang="ja-JP" altLang="en-US" dirty="0"/>
          </a:p>
        </p:txBody>
      </p:sp>
      <p:sp>
        <p:nvSpPr>
          <p:cNvPr id="13" name="正方形/長方形 12">
            <a:extLst>
              <a:ext uri="{FF2B5EF4-FFF2-40B4-BE49-F238E27FC236}">
                <a16:creationId xmlns:a16="http://schemas.microsoft.com/office/drawing/2014/main" id="{81ED8323-D792-8800-6625-A210F12FF804}"/>
              </a:ext>
            </a:extLst>
          </p:cNvPr>
          <p:cNvSpPr/>
          <p:nvPr/>
        </p:nvSpPr>
        <p:spPr>
          <a:xfrm>
            <a:off x="4980373" y="2379216"/>
            <a:ext cx="2433691" cy="3540408"/>
          </a:xfrm>
          <a:prstGeom prst="rect">
            <a:avLst/>
          </a:prstGeom>
          <a:solidFill>
            <a:schemeClr val="accent5">
              <a:lumMod val="20000"/>
              <a:lumOff val="80000"/>
              <a:alpha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rgbClr val="FFC000"/>
              </a:solidFill>
            </a:endParaRPr>
          </a:p>
        </p:txBody>
      </p:sp>
      <p:sp>
        <p:nvSpPr>
          <p:cNvPr id="14" name="楕円 13">
            <a:extLst>
              <a:ext uri="{FF2B5EF4-FFF2-40B4-BE49-F238E27FC236}">
                <a16:creationId xmlns:a16="http://schemas.microsoft.com/office/drawing/2014/main" id="{058B087B-8ED7-96E3-80A3-7E88A77EEC3B}"/>
              </a:ext>
            </a:extLst>
          </p:cNvPr>
          <p:cNvSpPr/>
          <p:nvPr/>
        </p:nvSpPr>
        <p:spPr>
          <a:xfrm>
            <a:off x="7052114" y="5733886"/>
            <a:ext cx="361950" cy="37147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latin typeface="Meiryo UI" panose="020B0604030504040204" pitchFamily="50" charset="-128"/>
                <a:ea typeface="Meiryo UI" panose="020B0604030504040204" pitchFamily="50" charset="-128"/>
              </a:rPr>
              <a:t>4</a:t>
            </a:r>
            <a:endParaRPr kumimoji="1" lang="ja-JP" altLang="en-US" b="1" dirty="0">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95F4034D-F116-7325-3CAE-2B75753AE2A9}"/>
              </a:ext>
            </a:extLst>
          </p:cNvPr>
          <p:cNvSpPr/>
          <p:nvPr/>
        </p:nvSpPr>
        <p:spPr>
          <a:xfrm>
            <a:off x="8780010" y="4668137"/>
            <a:ext cx="3254200" cy="1923163"/>
          </a:xfrm>
          <a:prstGeom prst="rect">
            <a:avLst/>
          </a:prstGeom>
          <a:solidFill>
            <a:schemeClr val="accent5">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ea"/>
              <a:buAutoNum type="circleNumDbPlain" startAt="4"/>
            </a:pPr>
            <a:r>
              <a:rPr lang="ja-JP" altLang="en-US" dirty="0">
                <a:solidFill>
                  <a:schemeClr val="tx1"/>
                </a:solidFill>
                <a:latin typeface="Meiryo UI" panose="020B0604030504040204" pitchFamily="50" charset="-128"/>
                <a:ea typeface="Meiryo UI" panose="020B0604030504040204" pitchFamily="50" charset="-128"/>
              </a:rPr>
              <a:t>募集中ファンド一覧</a:t>
            </a:r>
            <a:endParaRPr lang="en-US" altLang="ja-JP" dirty="0">
              <a:solidFill>
                <a:schemeClr val="tx1"/>
              </a:solidFill>
              <a:latin typeface="Meiryo UI" panose="020B0604030504040204" pitchFamily="50" charset="-128"/>
              <a:ea typeface="Meiryo UI" panose="020B0604030504040204" pitchFamily="50" charset="-128"/>
            </a:endParaRPr>
          </a:p>
          <a:p>
            <a:pPr lvl="1"/>
            <a:r>
              <a:rPr kumimoji="1" lang="ja-JP" altLang="en-US" dirty="0">
                <a:solidFill>
                  <a:schemeClr val="tx1"/>
                </a:solidFill>
                <a:latin typeface="Meiryo UI" panose="020B0604030504040204" pitchFamily="50" charset="-128"/>
                <a:ea typeface="Meiryo UI" panose="020B0604030504040204" pitchFamily="50" charset="-128"/>
              </a:rPr>
              <a:t>現在出資者を募集しているファンドを表示します</a:t>
            </a:r>
            <a:endParaRPr kumimoji="1" lang="en-US" altLang="ja-JP" dirty="0">
              <a:solidFill>
                <a:schemeClr val="tx1"/>
              </a:solidFill>
              <a:latin typeface="Meiryo UI" panose="020B0604030504040204" pitchFamily="50" charset="-128"/>
              <a:ea typeface="Meiryo UI" panose="020B0604030504040204" pitchFamily="50" charset="-128"/>
            </a:endParaRPr>
          </a:p>
          <a:p>
            <a:pPr lvl="1"/>
            <a:r>
              <a:rPr lang="ja-JP" altLang="en-US" dirty="0">
                <a:solidFill>
                  <a:schemeClr val="tx1"/>
                </a:solidFill>
                <a:latin typeface="Meiryo UI" panose="020B0604030504040204" pitchFamily="50" charset="-128"/>
                <a:ea typeface="Meiryo UI" panose="020B0604030504040204" pitchFamily="50" charset="-128"/>
              </a:rPr>
              <a:t>募集期間が終了すると、自動的に一覧から削除されます</a:t>
            </a:r>
            <a:endParaRPr kumimoji="1" lang="ja-JP" altLang="en-US"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8964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87C917-842A-8193-2B11-3B73C0FB3269}"/>
              </a:ext>
            </a:extLst>
          </p:cNvPr>
          <p:cNvSpPr>
            <a:spLocks noGrp="1"/>
          </p:cNvSpPr>
          <p:nvPr>
            <p:ph type="title"/>
          </p:nvPr>
        </p:nvSpPr>
        <p:spPr/>
        <p:txBody>
          <a:bodyPr/>
          <a:lstStyle/>
          <a:p>
            <a:r>
              <a:rPr lang="ja-JP" altLang="en-US" dirty="0"/>
              <a:t>新規ファンド</a:t>
            </a:r>
            <a:r>
              <a:rPr kumimoji="1" lang="ja-JP" altLang="en-US" dirty="0"/>
              <a:t>入力フォーム</a:t>
            </a:r>
          </a:p>
        </p:txBody>
      </p:sp>
      <p:sp>
        <p:nvSpPr>
          <p:cNvPr id="3" name="スライド番号プレースホルダー 2">
            <a:extLst>
              <a:ext uri="{FF2B5EF4-FFF2-40B4-BE49-F238E27FC236}">
                <a16:creationId xmlns:a16="http://schemas.microsoft.com/office/drawing/2014/main" id="{BE5CE54F-41E6-3AE8-24E9-7030160CBD0E}"/>
              </a:ext>
            </a:extLst>
          </p:cNvPr>
          <p:cNvSpPr>
            <a:spLocks noGrp="1"/>
          </p:cNvSpPr>
          <p:nvPr>
            <p:ph type="sldNum" sz="quarter" idx="12"/>
          </p:nvPr>
        </p:nvSpPr>
        <p:spPr/>
        <p:txBody>
          <a:bodyPr/>
          <a:lstStyle/>
          <a:p>
            <a:fld id="{368493CF-8605-402F-9008-606A1545BB46}" type="slidenum">
              <a:rPr kumimoji="1" lang="ja-JP" altLang="en-US" smtClean="0"/>
              <a:t>4</a:t>
            </a:fld>
            <a:endParaRPr kumimoji="1" lang="ja-JP" altLang="en-US"/>
          </a:p>
        </p:txBody>
      </p:sp>
      <p:sp>
        <p:nvSpPr>
          <p:cNvPr id="8" name="正方形/長方形 7">
            <a:extLst>
              <a:ext uri="{FF2B5EF4-FFF2-40B4-BE49-F238E27FC236}">
                <a16:creationId xmlns:a16="http://schemas.microsoft.com/office/drawing/2014/main" id="{3B2D8233-AF0C-A83C-1A37-58139D8ABB09}"/>
              </a:ext>
            </a:extLst>
          </p:cNvPr>
          <p:cNvSpPr/>
          <p:nvPr/>
        </p:nvSpPr>
        <p:spPr>
          <a:xfrm>
            <a:off x="7642410" y="1883617"/>
            <a:ext cx="4301015" cy="4143953"/>
          </a:xfrm>
          <a:prstGeom prst="rect">
            <a:avLst/>
          </a:prstGeom>
          <a:solidFill>
            <a:schemeClr val="accent2">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Ø"/>
            </a:pPr>
            <a:r>
              <a:rPr kumimoji="1" lang="en-US" altLang="ja-JP" dirty="0">
                <a:solidFill>
                  <a:schemeClr val="tx1"/>
                </a:solidFill>
                <a:latin typeface="Meiryo UI" panose="020B0604030504040204" pitchFamily="50" charset="-128"/>
                <a:ea typeface="Meiryo UI" panose="020B0604030504040204" pitchFamily="50" charset="-128"/>
              </a:rPr>
              <a:t>Target Token Address</a:t>
            </a:r>
          </a:p>
          <a:p>
            <a:pPr lvl="1"/>
            <a:r>
              <a:rPr lang="ja-JP" altLang="en-US" dirty="0">
                <a:solidFill>
                  <a:schemeClr val="tx1"/>
                </a:solidFill>
                <a:latin typeface="Meiryo UI" panose="020B0604030504040204" pitchFamily="50" charset="-128"/>
                <a:ea typeface="Meiryo UI" panose="020B0604030504040204" pitchFamily="50" charset="-128"/>
              </a:rPr>
              <a:t>ファンドの投資対象となるトークン</a:t>
            </a:r>
            <a:r>
              <a:rPr lang="en-US" altLang="ja-JP" dirty="0">
                <a:solidFill>
                  <a:schemeClr val="tx1"/>
                </a:solidFill>
                <a:latin typeface="Meiryo UI" panose="020B0604030504040204" pitchFamily="50" charset="-128"/>
                <a:ea typeface="Meiryo UI" panose="020B0604030504040204" pitchFamily="50" charset="-128"/>
              </a:rPr>
              <a:t>(NFT</a:t>
            </a:r>
            <a:r>
              <a:rPr lang="ja-JP" altLang="en-US" dirty="0">
                <a:solidFill>
                  <a:schemeClr val="tx1"/>
                </a:solidFill>
                <a:latin typeface="Meiryo UI" panose="020B0604030504040204" pitchFamily="50" charset="-128"/>
                <a:ea typeface="Meiryo UI" panose="020B0604030504040204" pitchFamily="50" charset="-128"/>
              </a:rPr>
              <a:t>や</a:t>
            </a:r>
            <a:r>
              <a:rPr lang="en-US" altLang="ja-JP" dirty="0">
                <a:solidFill>
                  <a:schemeClr val="tx1"/>
                </a:solidFill>
                <a:latin typeface="Meiryo UI" panose="020B0604030504040204" pitchFamily="50" charset="-128"/>
                <a:ea typeface="Meiryo UI" panose="020B0604030504040204" pitchFamily="50" charset="-128"/>
              </a:rPr>
              <a:t>STO</a:t>
            </a:r>
            <a:r>
              <a:rPr lang="ja-JP" altLang="en-US" dirty="0">
                <a:solidFill>
                  <a:schemeClr val="tx1"/>
                </a:solidFill>
                <a:latin typeface="Meiryo UI" panose="020B0604030504040204" pitchFamily="50" charset="-128"/>
                <a:ea typeface="Meiryo UI" panose="020B0604030504040204" pitchFamily="50" charset="-128"/>
              </a:rPr>
              <a:t>等</a:t>
            </a:r>
            <a:r>
              <a:rPr lang="en-US" altLang="ja-JP" dirty="0">
                <a:solidFill>
                  <a:schemeClr val="tx1"/>
                </a:solidFill>
                <a:latin typeface="Meiryo UI" panose="020B0604030504040204" pitchFamily="50" charset="-128"/>
                <a:ea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のアドレスを入力してください。</a:t>
            </a:r>
            <a:endParaRPr lang="en-US" altLang="ja-JP" dirty="0">
              <a:solidFill>
                <a:schemeClr val="tx1"/>
              </a:solidFill>
              <a:latin typeface="Meiryo UI" panose="020B0604030504040204" pitchFamily="50" charset="-128"/>
              <a:ea typeface="Meiryo UI" panose="020B0604030504040204" pitchFamily="50" charset="-128"/>
            </a:endParaRPr>
          </a:p>
          <a:p>
            <a:pPr lvl="1"/>
            <a:endParaRPr lang="en-US" altLang="ja-JP"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Ø"/>
            </a:pPr>
            <a:r>
              <a:rPr lang="en-US" altLang="ja-JP" dirty="0">
                <a:solidFill>
                  <a:schemeClr val="tx1"/>
                </a:solidFill>
                <a:latin typeface="Meiryo UI" panose="020B0604030504040204" pitchFamily="50" charset="-128"/>
                <a:ea typeface="Meiryo UI" panose="020B0604030504040204" pitchFamily="50" charset="-128"/>
              </a:rPr>
              <a:t>Offering Closing Time</a:t>
            </a:r>
          </a:p>
          <a:p>
            <a:pPr lvl="1"/>
            <a:r>
              <a:rPr lang="ja-JP" altLang="en-US" dirty="0">
                <a:solidFill>
                  <a:schemeClr val="tx1"/>
                </a:solidFill>
                <a:latin typeface="Meiryo UI" panose="020B0604030504040204" pitchFamily="50" charset="-128"/>
                <a:ea typeface="Meiryo UI" panose="020B0604030504040204" pitchFamily="50" charset="-128"/>
              </a:rPr>
              <a:t>出資者の募集期限となる日付を入力してください。</a:t>
            </a:r>
            <a:endParaRPr lang="en-US" altLang="ja-JP" dirty="0">
              <a:solidFill>
                <a:schemeClr val="tx1"/>
              </a:solidFill>
              <a:latin typeface="Meiryo UI" panose="020B0604030504040204" pitchFamily="50" charset="-128"/>
              <a:ea typeface="Meiryo UI" panose="020B0604030504040204" pitchFamily="50" charset="-128"/>
            </a:endParaRPr>
          </a:p>
          <a:p>
            <a:pPr lvl="1"/>
            <a:endParaRPr lang="en-US" altLang="ja-JP"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Ø"/>
            </a:pPr>
            <a:r>
              <a:rPr lang="en-US" altLang="ja-JP" dirty="0">
                <a:solidFill>
                  <a:schemeClr val="tx1"/>
                </a:solidFill>
                <a:latin typeface="Meiryo UI" panose="020B0604030504040204" pitchFamily="50" charset="-128"/>
                <a:ea typeface="Meiryo UI" panose="020B0604030504040204" pitchFamily="50" charset="-128"/>
              </a:rPr>
              <a:t>Order Expiration</a:t>
            </a:r>
          </a:p>
          <a:p>
            <a:pPr lvl="1"/>
            <a:r>
              <a:rPr lang="ja-JP" altLang="en-US" dirty="0">
                <a:solidFill>
                  <a:schemeClr val="tx1"/>
                </a:solidFill>
                <a:latin typeface="Meiryo UI" panose="020B0604030504040204" pitchFamily="50" charset="-128"/>
                <a:ea typeface="Meiryo UI" panose="020B0604030504040204" pitchFamily="50" charset="-128"/>
              </a:rPr>
              <a:t>買付実施期限となる日付を入力してください。</a:t>
            </a:r>
            <a:endParaRPr lang="en-US" altLang="ja-JP" dirty="0">
              <a:solidFill>
                <a:schemeClr val="tx1"/>
              </a:solidFill>
              <a:latin typeface="Meiryo UI" panose="020B0604030504040204" pitchFamily="50" charset="-128"/>
              <a:ea typeface="Meiryo UI" panose="020B0604030504040204" pitchFamily="50" charset="-128"/>
            </a:endParaRPr>
          </a:p>
          <a:p>
            <a:pPr lvl="1"/>
            <a:endParaRPr lang="en-US" altLang="ja-JP"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Ø"/>
            </a:pPr>
            <a:r>
              <a:rPr lang="en-US" altLang="ja-JP" dirty="0">
                <a:solidFill>
                  <a:schemeClr val="tx1"/>
                </a:solidFill>
                <a:latin typeface="Meiryo UI" panose="020B0604030504040204" pitchFamily="50" charset="-128"/>
                <a:ea typeface="Meiryo UI" panose="020B0604030504040204" pitchFamily="50" charset="-128"/>
              </a:rPr>
              <a:t>Fund Maturity</a:t>
            </a:r>
          </a:p>
          <a:p>
            <a:pPr lvl="1"/>
            <a:r>
              <a:rPr lang="ja-JP" altLang="en-US" dirty="0">
                <a:solidFill>
                  <a:schemeClr val="tx1"/>
                </a:solidFill>
                <a:latin typeface="Meiryo UI" panose="020B0604030504040204" pitchFamily="50" charset="-128"/>
                <a:ea typeface="Meiryo UI" panose="020B0604030504040204" pitchFamily="50" charset="-128"/>
              </a:rPr>
              <a:t>ファンドの満期日となる日付を入力してください</a:t>
            </a:r>
            <a:endParaRPr lang="en-US" altLang="ja-JP"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Ø"/>
            </a:pPr>
            <a:endParaRPr kumimoji="1" lang="en-US" altLang="ja-JP" dirty="0">
              <a:solidFill>
                <a:schemeClr val="tx1"/>
              </a:solidFill>
              <a:latin typeface="Meiryo UI" panose="020B0604030504040204" pitchFamily="50" charset="-128"/>
              <a:ea typeface="Meiryo UI" panose="020B0604030504040204" pitchFamily="50" charset="-128"/>
            </a:endParaRPr>
          </a:p>
        </p:txBody>
      </p:sp>
      <p:pic>
        <p:nvPicPr>
          <p:cNvPr id="10" name="図 9">
            <a:extLst>
              <a:ext uri="{FF2B5EF4-FFF2-40B4-BE49-F238E27FC236}">
                <a16:creationId xmlns:a16="http://schemas.microsoft.com/office/drawing/2014/main" id="{D6051CAA-C859-4C55-449A-F60B9084AD54}"/>
              </a:ext>
            </a:extLst>
          </p:cNvPr>
          <p:cNvPicPr>
            <a:picLocks noChangeAspect="1"/>
          </p:cNvPicPr>
          <p:nvPr/>
        </p:nvPicPr>
        <p:blipFill>
          <a:blip r:embed="rId2"/>
          <a:stretch>
            <a:fillRect/>
          </a:stretch>
        </p:blipFill>
        <p:spPr>
          <a:xfrm>
            <a:off x="142043" y="1883617"/>
            <a:ext cx="7268589" cy="4143953"/>
          </a:xfrm>
          <a:prstGeom prst="rect">
            <a:avLst/>
          </a:prstGeom>
          <a:ln>
            <a:solidFill>
              <a:schemeClr val="tx1"/>
            </a:solidFill>
          </a:ln>
        </p:spPr>
      </p:pic>
      <p:sp>
        <p:nvSpPr>
          <p:cNvPr id="11" name="正方形/長方形 10">
            <a:extLst>
              <a:ext uri="{FF2B5EF4-FFF2-40B4-BE49-F238E27FC236}">
                <a16:creationId xmlns:a16="http://schemas.microsoft.com/office/drawing/2014/main" id="{CF92F029-F661-5F9A-1A27-1DED8EDEC1BB}"/>
              </a:ext>
            </a:extLst>
          </p:cNvPr>
          <p:cNvSpPr/>
          <p:nvPr/>
        </p:nvSpPr>
        <p:spPr>
          <a:xfrm>
            <a:off x="142043" y="865554"/>
            <a:ext cx="11801382" cy="8655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latin typeface="Meiryo UI" panose="020B0604030504040204" pitchFamily="50" charset="-128"/>
                <a:ea typeface="Meiryo UI" panose="020B0604030504040204" pitchFamily="50" charset="-128"/>
              </a:rPr>
              <a:t>新規ファンドを申請する入力フォームです。本入力ファームは、ファンドを組成する希望者に投資対象となるトークン、募集期限、買い付実施期限、ファンドの満期日を入力していただきます。</a:t>
            </a:r>
          </a:p>
        </p:txBody>
      </p:sp>
      <p:sp>
        <p:nvSpPr>
          <p:cNvPr id="12" name="吹き出し: 四角形 11">
            <a:extLst>
              <a:ext uri="{FF2B5EF4-FFF2-40B4-BE49-F238E27FC236}">
                <a16:creationId xmlns:a16="http://schemas.microsoft.com/office/drawing/2014/main" id="{92A157BD-060F-9DA6-A89B-29EFD1487CB1}"/>
              </a:ext>
            </a:extLst>
          </p:cNvPr>
          <p:cNvSpPr/>
          <p:nvPr/>
        </p:nvSpPr>
        <p:spPr>
          <a:xfrm>
            <a:off x="142043" y="6180041"/>
            <a:ext cx="11801382" cy="575866"/>
          </a:xfrm>
          <a:prstGeom prst="wedgeRectCallout">
            <a:avLst>
              <a:gd name="adj1" fmla="val -19883"/>
              <a:gd name="adj2" fmla="val -107881"/>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latin typeface="Meiryo UI" panose="020B0604030504040204" pitchFamily="50" charset="-128"/>
                <a:ea typeface="Meiryo UI" panose="020B0604030504040204" pitchFamily="50" charset="-128"/>
              </a:rPr>
              <a:t>“Create New Fund”</a:t>
            </a:r>
            <a:r>
              <a:rPr kumimoji="1" lang="ja-JP" altLang="en-US" dirty="0">
                <a:solidFill>
                  <a:schemeClr val="tx1"/>
                </a:solidFill>
                <a:latin typeface="Meiryo UI" panose="020B0604030504040204" pitchFamily="50" charset="-128"/>
                <a:ea typeface="Meiryo UI" panose="020B0604030504040204" pitchFamily="50" charset="-128"/>
              </a:rPr>
              <a:t>ボタン：押下すると、新規ファンド組成の申請が完了します。この後、出資金の募集とトークンの買付が完了したら正式に新規ファンドの組成が完了となります。</a:t>
            </a:r>
          </a:p>
        </p:txBody>
      </p:sp>
    </p:spTree>
    <p:extLst>
      <p:ext uri="{BB962C8B-B14F-4D97-AF65-F5344CB8AC3E}">
        <p14:creationId xmlns:p14="http://schemas.microsoft.com/office/powerpoint/2010/main" val="71810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87C917-842A-8193-2B11-3B73C0FB3269}"/>
              </a:ext>
            </a:extLst>
          </p:cNvPr>
          <p:cNvSpPr>
            <a:spLocks noGrp="1"/>
          </p:cNvSpPr>
          <p:nvPr>
            <p:ph type="title"/>
          </p:nvPr>
        </p:nvSpPr>
        <p:spPr/>
        <p:txBody>
          <a:bodyPr/>
          <a:lstStyle/>
          <a:p>
            <a:r>
              <a:rPr kumimoji="1" lang="en-US" altLang="ja-JP" dirty="0"/>
              <a:t>Help</a:t>
            </a:r>
            <a:r>
              <a:rPr kumimoji="1" lang="ja-JP" altLang="en-US" dirty="0"/>
              <a:t>画面</a:t>
            </a:r>
          </a:p>
        </p:txBody>
      </p:sp>
      <p:sp>
        <p:nvSpPr>
          <p:cNvPr id="3" name="スライド番号プレースホルダー 2">
            <a:extLst>
              <a:ext uri="{FF2B5EF4-FFF2-40B4-BE49-F238E27FC236}">
                <a16:creationId xmlns:a16="http://schemas.microsoft.com/office/drawing/2014/main" id="{BE5CE54F-41E6-3AE8-24E9-7030160CBD0E}"/>
              </a:ext>
            </a:extLst>
          </p:cNvPr>
          <p:cNvSpPr>
            <a:spLocks noGrp="1"/>
          </p:cNvSpPr>
          <p:nvPr>
            <p:ph type="sldNum" sz="quarter" idx="12"/>
          </p:nvPr>
        </p:nvSpPr>
        <p:spPr/>
        <p:txBody>
          <a:bodyPr/>
          <a:lstStyle/>
          <a:p>
            <a:fld id="{368493CF-8605-402F-9008-606A1545BB46}" type="slidenum">
              <a:rPr kumimoji="1" lang="ja-JP" altLang="en-US" smtClean="0"/>
              <a:t>5</a:t>
            </a:fld>
            <a:endParaRPr kumimoji="1" lang="ja-JP" altLang="en-US"/>
          </a:p>
        </p:txBody>
      </p:sp>
      <p:sp>
        <p:nvSpPr>
          <p:cNvPr id="11" name="正方形/長方形 10">
            <a:extLst>
              <a:ext uri="{FF2B5EF4-FFF2-40B4-BE49-F238E27FC236}">
                <a16:creationId xmlns:a16="http://schemas.microsoft.com/office/drawing/2014/main" id="{CF92F029-F661-5F9A-1A27-1DED8EDEC1BB}"/>
              </a:ext>
            </a:extLst>
          </p:cNvPr>
          <p:cNvSpPr/>
          <p:nvPr/>
        </p:nvSpPr>
        <p:spPr>
          <a:xfrm>
            <a:off x="142043" y="865554"/>
            <a:ext cx="11801382" cy="8655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latin typeface="Meiryo UI" panose="020B0604030504040204" pitchFamily="50" charset="-128"/>
                <a:ea typeface="Meiryo UI" panose="020B0604030504040204" pitchFamily="50" charset="-128"/>
              </a:rPr>
              <a:t>お問い合せが必要な場合は、画面上に表示されている</a:t>
            </a:r>
            <a:r>
              <a:rPr kumimoji="1" lang="en-US" altLang="ja-JP" sz="2000" dirty="0">
                <a:solidFill>
                  <a:schemeClr val="tx1"/>
                </a:solidFill>
                <a:latin typeface="Meiryo UI" panose="020B0604030504040204" pitchFamily="50" charset="-128"/>
                <a:ea typeface="Meiryo UI" panose="020B0604030504040204" pitchFamily="50" charset="-128"/>
              </a:rPr>
              <a:t>Discord Id</a:t>
            </a:r>
            <a:r>
              <a:rPr lang="ja-JP" altLang="en-US" sz="2000" dirty="0">
                <a:solidFill>
                  <a:schemeClr val="tx1"/>
                </a:solidFill>
                <a:latin typeface="Meiryo UI" panose="020B0604030504040204" pitchFamily="50" charset="-128"/>
                <a:ea typeface="Meiryo UI" panose="020B0604030504040204" pitchFamily="50" charset="-128"/>
              </a:rPr>
              <a:t>へお問い合わせすることが可能です。</a:t>
            </a:r>
            <a:endParaRPr kumimoji="1" lang="ja-JP" altLang="en-US" sz="2000" dirty="0">
              <a:solidFill>
                <a:schemeClr val="tx1"/>
              </a:solidFill>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1E860C8D-8807-EB8B-E014-603CFF0C7E1E}"/>
              </a:ext>
            </a:extLst>
          </p:cNvPr>
          <p:cNvPicPr>
            <a:picLocks noChangeAspect="1"/>
          </p:cNvPicPr>
          <p:nvPr/>
        </p:nvPicPr>
        <p:blipFill>
          <a:blip r:embed="rId2"/>
          <a:stretch>
            <a:fillRect/>
          </a:stretch>
        </p:blipFill>
        <p:spPr>
          <a:xfrm>
            <a:off x="142043" y="1883617"/>
            <a:ext cx="7354326" cy="1838582"/>
          </a:xfrm>
          <a:prstGeom prst="rect">
            <a:avLst/>
          </a:prstGeom>
          <a:ln>
            <a:solidFill>
              <a:schemeClr val="tx1"/>
            </a:solidFill>
          </a:ln>
        </p:spPr>
      </p:pic>
      <p:sp>
        <p:nvSpPr>
          <p:cNvPr id="6" name="正方形/長方形 5">
            <a:extLst>
              <a:ext uri="{FF2B5EF4-FFF2-40B4-BE49-F238E27FC236}">
                <a16:creationId xmlns:a16="http://schemas.microsoft.com/office/drawing/2014/main" id="{0C337721-34FA-2DA1-9B07-2EBA764567F3}"/>
              </a:ext>
            </a:extLst>
          </p:cNvPr>
          <p:cNvSpPr/>
          <p:nvPr/>
        </p:nvSpPr>
        <p:spPr>
          <a:xfrm>
            <a:off x="1567826" y="2940728"/>
            <a:ext cx="1681401" cy="317377"/>
          </a:xfrm>
          <a:prstGeom prst="rect">
            <a:avLst/>
          </a:prstGeom>
          <a:solidFill>
            <a:schemeClr val="accent2">
              <a:lumMod val="20000"/>
              <a:lumOff val="80000"/>
              <a:alpha val="3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rgbClr val="FFC000"/>
              </a:solidFill>
            </a:endParaRPr>
          </a:p>
        </p:txBody>
      </p:sp>
      <p:sp>
        <p:nvSpPr>
          <p:cNvPr id="7" name="正方形/長方形 6">
            <a:extLst>
              <a:ext uri="{FF2B5EF4-FFF2-40B4-BE49-F238E27FC236}">
                <a16:creationId xmlns:a16="http://schemas.microsoft.com/office/drawing/2014/main" id="{D2E4186A-CEEA-8371-C76A-68D765C3B50A}"/>
              </a:ext>
            </a:extLst>
          </p:cNvPr>
          <p:cNvSpPr/>
          <p:nvPr/>
        </p:nvSpPr>
        <p:spPr>
          <a:xfrm>
            <a:off x="1684715" y="3295095"/>
            <a:ext cx="1681401" cy="317377"/>
          </a:xfrm>
          <a:prstGeom prst="rect">
            <a:avLst/>
          </a:prstGeom>
          <a:solidFill>
            <a:schemeClr val="accent2">
              <a:lumMod val="20000"/>
              <a:lumOff val="80000"/>
              <a:alpha val="3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rgbClr val="FFC000"/>
              </a:solidFill>
            </a:endParaRPr>
          </a:p>
        </p:txBody>
      </p:sp>
    </p:spTree>
    <p:extLst>
      <p:ext uri="{BB962C8B-B14F-4D97-AF65-F5344CB8AC3E}">
        <p14:creationId xmlns:p14="http://schemas.microsoft.com/office/powerpoint/2010/main" val="309541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92D1FE-1355-1959-C556-09DA8754CBCD}"/>
              </a:ext>
            </a:extLst>
          </p:cNvPr>
          <p:cNvSpPr>
            <a:spLocks noGrp="1"/>
          </p:cNvSpPr>
          <p:nvPr>
            <p:ph type="ctrTitle"/>
          </p:nvPr>
        </p:nvSpPr>
        <p:spPr>
          <a:xfrm>
            <a:off x="1524000" y="1794341"/>
            <a:ext cx="9144000" cy="2387600"/>
          </a:xfrm>
        </p:spPr>
        <p:txBody>
          <a:bodyPr/>
          <a:lstStyle/>
          <a:p>
            <a:r>
              <a:rPr kumimoji="1" lang="ja-JP" altLang="en-US" dirty="0">
                <a:latin typeface="Meiryo UI" panose="020B0604030504040204" pitchFamily="50" charset="-128"/>
                <a:ea typeface="Meiryo UI" panose="020B0604030504040204" pitchFamily="50" charset="-128"/>
              </a:rPr>
              <a:t>～テスト手順～</a:t>
            </a:r>
          </a:p>
        </p:txBody>
      </p:sp>
      <p:sp>
        <p:nvSpPr>
          <p:cNvPr id="4" name="スライド番号プレースホルダー 3">
            <a:extLst>
              <a:ext uri="{FF2B5EF4-FFF2-40B4-BE49-F238E27FC236}">
                <a16:creationId xmlns:a16="http://schemas.microsoft.com/office/drawing/2014/main" id="{991B0E56-7D5C-378E-BED6-FCF3011316AB}"/>
              </a:ext>
            </a:extLst>
          </p:cNvPr>
          <p:cNvSpPr>
            <a:spLocks noGrp="1"/>
          </p:cNvSpPr>
          <p:nvPr>
            <p:ph type="sldNum" sz="quarter" idx="12"/>
          </p:nvPr>
        </p:nvSpPr>
        <p:spPr/>
        <p:txBody>
          <a:bodyPr/>
          <a:lstStyle/>
          <a:p>
            <a:fld id="{368493CF-8605-402F-9008-606A1545BB46}" type="slidenum">
              <a:rPr kumimoji="1" lang="ja-JP" altLang="en-US" smtClean="0"/>
              <a:t>6</a:t>
            </a:fld>
            <a:endParaRPr kumimoji="1" lang="ja-JP" altLang="en-US"/>
          </a:p>
        </p:txBody>
      </p:sp>
    </p:spTree>
    <p:extLst>
      <p:ext uri="{BB962C8B-B14F-4D97-AF65-F5344CB8AC3E}">
        <p14:creationId xmlns:p14="http://schemas.microsoft.com/office/powerpoint/2010/main" val="187144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C14DD9-6356-5A17-0D7A-DB2140DC5DBC}"/>
              </a:ext>
            </a:extLst>
          </p:cNvPr>
          <p:cNvSpPr>
            <a:spLocks noGrp="1"/>
          </p:cNvSpPr>
          <p:nvPr>
            <p:ph type="title"/>
          </p:nvPr>
        </p:nvSpPr>
        <p:spPr>
          <a:xfrm>
            <a:off x="0" y="0"/>
            <a:ext cx="12192000" cy="780094"/>
          </a:xfrm>
        </p:spPr>
        <p:txBody>
          <a:bodyPr/>
          <a:lstStyle/>
          <a:p>
            <a:r>
              <a:rPr kumimoji="1" lang="ja-JP" altLang="en-US" dirty="0">
                <a:latin typeface="Meiryo UI" panose="020B0604030504040204" pitchFamily="50" charset="-128"/>
                <a:ea typeface="Meiryo UI" panose="020B0604030504040204" pitchFamily="50" charset="-128"/>
              </a:rPr>
              <a:t>テストネットの</a:t>
            </a:r>
            <a:r>
              <a:rPr kumimoji="1" lang="en-US" altLang="ja-JP" dirty="0">
                <a:latin typeface="Meiryo UI" panose="020B0604030504040204" pitchFamily="50" charset="-128"/>
                <a:ea typeface="Meiryo UI" panose="020B0604030504040204" pitchFamily="50" charset="-128"/>
              </a:rPr>
              <a:t>NFT</a:t>
            </a:r>
            <a:r>
              <a:rPr kumimoji="1" lang="ja-JP" altLang="en-US" dirty="0">
                <a:latin typeface="Meiryo UI" panose="020B0604030504040204" pitchFamily="50" charset="-128"/>
                <a:ea typeface="Meiryo UI" panose="020B0604030504040204" pitchFamily="50" charset="-128"/>
              </a:rPr>
              <a:t>に投資するファンドを組成</a:t>
            </a:r>
          </a:p>
        </p:txBody>
      </p:sp>
      <p:sp>
        <p:nvSpPr>
          <p:cNvPr id="12" name="スライド番号プレースホルダー 11">
            <a:extLst>
              <a:ext uri="{FF2B5EF4-FFF2-40B4-BE49-F238E27FC236}">
                <a16:creationId xmlns:a16="http://schemas.microsoft.com/office/drawing/2014/main" id="{2661591B-09C0-4A4D-7D1A-BDD9DE82A9D6}"/>
              </a:ext>
            </a:extLst>
          </p:cNvPr>
          <p:cNvSpPr>
            <a:spLocks noGrp="1"/>
          </p:cNvSpPr>
          <p:nvPr>
            <p:ph type="sldNum" sz="quarter" idx="12"/>
          </p:nvPr>
        </p:nvSpPr>
        <p:spPr/>
        <p:txBody>
          <a:bodyPr/>
          <a:lstStyle/>
          <a:p>
            <a:fld id="{368493CF-8605-402F-9008-606A1545BB46}" type="slidenum">
              <a:rPr kumimoji="1" lang="ja-JP" altLang="en-US" smtClean="0"/>
              <a:t>7</a:t>
            </a:fld>
            <a:endParaRPr kumimoji="1" lang="ja-JP" altLang="en-US" dirty="0"/>
          </a:p>
        </p:txBody>
      </p:sp>
      <p:pic>
        <p:nvPicPr>
          <p:cNvPr id="3" name="図 2">
            <a:extLst>
              <a:ext uri="{FF2B5EF4-FFF2-40B4-BE49-F238E27FC236}">
                <a16:creationId xmlns:a16="http://schemas.microsoft.com/office/drawing/2014/main" id="{C644D4A7-74E2-69FA-C830-720173AC2F18}"/>
              </a:ext>
            </a:extLst>
          </p:cNvPr>
          <p:cNvPicPr>
            <a:picLocks noChangeAspect="1"/>
          </p:cNvPicPr>
          <p:nvPr/>
        </p:nvPicPr>
        <p:blipFill>
          <a:blip r:embed="rId2"/>
          <a:stretch>
            <a:fillRect/>
          </a:stretch>
        </p:blipFill>
        <p:spPr>
          <a:xfrm>
            <a:off x="2413386" y="1793864"/>
            <a:ext cx="7365228" cy="4897327"/>
          </a:xfrm>
          <a:prstGeom prst="rect">
            <a:avLst/>
          </a:prstGeom>
        </p:spPr>
      </p:pic>
      <p:sp>
        <p:nvSpPr>
          <p:cNvPr id="16" name="正方形/長方形 15">
            <a:extLst>
              <a:ext uri="{FF2B5EF4-FFF2-40B4-BE49-F238E27FC236}">
                <a16:creationId xmlns:a16="http://schemas.microsoft.com/office/drawing/2014/main" id="{0D08B4C0-F79B-91FF-9276-5D1E2747DBAD}"/>
              </a:ext>
            </a:extLst>
          </p:cNvPr>
          <p:cNvSpPr/>
          <p:nvPr/>
        </p:nvSpPr>
        <p:spPr>
          <a:xfrm>
            <a:off x="142043" y="865554"/>
            <a:ext cx="11801382" cy="74529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latin typeface="Meiryo UI" panose="020B0604030504040204" pitchFamily="50" charset="-128"/>
                <a:ea typeface="Meiryo UI" panose="020B0604030504040204" pitchFamily="50" charset="-128"/>
              </a:rPr>
              <a:t>① </a:t>
            </a:r>
            <a:r>
              <a:rPr kumimoji="1" lang="en-US" altLang="ja-JP" sz="2000" dirty="0">
                <a:solidFill>
                  <a:schemeClr val="tx1"/>
                </a:solidFill>
                <a:latin typeface="Meiryo UI" panose="020B0604030504040204" pitchFamily="50" charset="-128"/>
                <a:ea typeface="Meiryo UI" panose="020B0604030504040204" pitchFamily="50" charset="-128"/>
              </a:rPr>
              <a:t>Create Fund </a:t>
            </a:r>
            <a:r>
              <a:rPr kumimoji="1" lang="ja-JP" altLang="en-US" sz="2000" dirty="0">
                <a:solidFill>
                  <a:schemeClr val="tx1"/>
                </a:solidFill>
                <a:latin typeface="Meiryo UI" panose="020B0604030504040204" pitchFamily="50" charset="-128"/>
                <a:ea typeface="Meiryo UI" panose="020B0604030504040204" pitchFamily="50" charset="-128"/>
              </a:rPr>
              <a:t>ボタンを押下する</a:t>
            </a:r>
          </a:p>
        </p:txBody>
      </p:sp>
      <p:sp>
        <p:nvSpPr>
          <p:cNvPr id="17" name="正方形/長方形 16">
            <a:extLst>
              <a:ext uri="{FF2B5EF4-FFF2-40B4-BE49-F238E27FC236}">
                <a16:creationId xmlns:a16="http://schemas.microsoft.com/office/drawing/2014/main" id="{6C3F40ED-12C8-11E3-8286-C3006D13EFB7}"/>
              </a:ext>
            </a:extLst>
          </p:cNvPr>
          <p:cNvSpPr/>
          <p:nvPr/>
        </p:nvSpPr>
        <p:spPr>
          <a:xfrm>
            <a:off x="3856416" y="5612724"/>
            <a:ext cx="1276694" cy="559476"/>
          </a:xfrm>
          <a:prstGeom prst="rect">
            <a:avLst/>
          </a:prstGeom>
          <a:solidFill>
            <a:schemeClr val="accent2">
              <a:lumMod val="20000"/>
              <a:lumOff val="80000"/>
              <a:alpha val="3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rgbClr val="FFC000"/>
              </a:solidFill>
            </a:endParaRPr>
          </a:p>
        </p:txBody>
      </p:sp>
    </p:spTree>
    <p:extLst>
      <p:ext uri="{BB962C8B-B14F-4D97-AF65-F5344CB8AC3E}">
        <p14:creationId xmlns:p14="http://schemas.microsoft.com/office/powerpoint/2010/main" val="271219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C14DD9-6356-5A17-0D7A-DB2140DC5DBC}"/>
              </a:ext>
            </a:extLst>
          </p:cNvPr>
          <p:cNvSpPr>
            <a:spLocks noGrp="1"/>
          </p:cNvSpPr>
          <p:nvPr>
            <p:ph type="title"/>
          </p:nvPr>
        </p:nvSpPr>
        <p:spPr>
          <a:xfrm>
            <a:off x="0" y="0"/>
            <a:ext cx="12192000" cy="780094"/>
          </a:xfrm>
        </p:spPr>
        <p:txBody>
          <a:bodyPr/>
          <a:lstStyle/>
          <a:p>
            <a:r>
              <a:rPr kumimoji="1" lang="ja-JP" altLang="en-US" dirty="0">
                <a:latin typeface="Meiryo UI" panose="020B0604030504040204" pitchFamily="50" charset="-128"/>
                <a:ea typeface="Meiryo UI" panose="020B0604030504040204" pitchFamily="50" charset="-128"/>
              </a:rPr>
              <a:t>テストネットの</a:t>
            </a:r>
            <a:r>
              <a:rPr kumimoji="1" lang="en-US" altLang="ja-JP" dirty="0">
                <a:latin typeface="Meiryo UI" panose="020B0604030504040204" pitchFamily="50" charset="-128"/>
                <a:ea typeface="Meiryo UI" panose="020B0604030504040204" pitchFamily="50" charset="-128"/>
              </a:rPr>
              <a:t>NFT</a:t>
            </a:r>
            <a:r>
              <a:rPr kumimoji="1" lang="ja-JP" altLang="en-US" dirty="0">
                <a:latin typeface="Meiryo UI" panose="020B0604030504040204" pitchFamily="50" charset="-128"/>
                <a:ea typeface="Meiryo UI" panose="020B0604030504040204" pitchFamily="50" charset="-128"/>
              </a:rPr>
              <a:t>に投資するファンドを組成</a:t>
            </a:r>
          </a:p>
        </p:txBody>
      </p:sp>
      <p:sp>
        <p:nvSpPr>
          <p:cNvPr id="12" name="スライド番号プレースホルダー 11">
            <a:extLst>
              <a:ext uri="{FF2B5EF4-FFF2-40B4-BE49-F238E27FC236}">
                <a16:creationId xmlns:a16="http://schemas.microsoft.com/office/drawing/2014/main" id="{2661591B-09C0-4A4D-7D1A-BDD9DE82A9D6}"/>
              </a:ext>
            </a:extLst>
          </p:cNvPr>
          <p:cNvSpPr>
            <a:spLocks noGrp="1"/>
          </p:cNvSpPr>
          <p:nvPr>
            <p:ph type="sldNum" sz="quarter" idx="12"/>
          </p:nvPr>
        </p:nvSpPr>
        <p:spPr/>
        <p:txBody>
          <a:bodyPr/>
          <a:lstStyle/>
          <a:p>
            <a:fld id="{368493CF-8605-402F-9008-606A1545BB46}" type="slidenum">
              <a:rPr kumimoji="1" lang="ja-JP" altLang="en-US" smtClean="0"/>
              <a:t>8</a:t>
            </a:fld>
            <a:endParaRPr kumimoji="1" lang="ja-JP" altLang="en-US" dirty="0"/>
          </a:p>
        </p:txBody>
      </p:sp>
      <p:sp>
        <p:nvSpPr>
          <p:cNvPr id="16" name="正方形/長方形 15">
            <a:extLst>
              <a:ext uri="{FF2B5EF4-FFF2-40B4-BE49-F238E27FC236}">
                <a16:creationId xmlns:a16="http://schemas.microsoft.com/office/drawing/2014/main" id="{0D08B4C0-F79B-91FF-9276-5D1E2747DBAD}"/>
              </a:ext>
            </a:extLst>
          </p:cNvPr>
          <p:cNvSpPr/>
          <p:nvPr/>
        </p:nvSpPr>
        <p:spPr>
          <a:xfrm>
            <a:off x="142043" y="865554"/>
            <a:ext cx="11801382" cy="9267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latin typeface="Meiryo UI" panose="020B0604030504040204" pitchFamily="50" charset="-128"/>
                <a:ea typeface="Meiryo UI" panose="020B0604030504040204" pitchFamily="50" charset="-128"/>
              </a:rPr>
              <a:t>② 投資対象のトークンを選定する（今回は以下の</a:t>
            </a:r>
            <a:r>
              <a:rPr lang="en-US" altLang="ja-JP" sz="2000" dirty="0">
                <a:solidFill>
                  <a:schemeClr val="tx1"/>
                </a:solidFill>
                <a:latin typeface="Meiryo UI" panose="020B0604030504040204" pitchFamily="50" charset="-128"/>
                <a:ea typeface="Meiryo UI" panose="020B0604030504040204" pitchFamily="50" charset="-128"/>
              </a:rPr>
              <a:t>NFT</a:t>
            </a:r>
            <a:r>
              <a:rPr lang="ja-JP" altLang="en-US" sz="2000" dirty="0">
                <a:solidFill>
                  <a:schemeClr val="tx1"/>
                </a:solidFill>
                <a:latin typeface="Meiryo UI" panose="020B0604030504040204" pitchFamily="50" charset="-128"/>
                <a:ea typeface="Meiryo UI" panose="020B0604030504040204" pitchFamily="50" charset="-128"/>
              </a:rPr>
              <a:t>を対象とする）</a:t>
            </a:r>
            <a:endParaRPr lang="en-US" altLang="ja-JP" sz="2000" dirty="0">
              <a:solidFill>
                <a:schemeClr val="tx1"/>
              </a:solidFill>
              <a:latin typeface="Meiryo UI" panose="020B0604030504040204" pitchFamily="50" charset="-128"/>
              <a:ea typeface="Meiryo UI" panose="020B0604030504040204" pitchFamily="50" charset="-128"/>
            </a:endParaRPr>
          </a:p>
          <a:p>
            <a:r>
              <a:rPr kumimoji="1" lang="en-US" altLang="ja-JP" sz="1200" dirty="0">
                <a:solidFill>
                  <a:schemeClr val="tx1"/>
                </a:solidFill>
                <a:latin typeface="Meiryo UI" panose="020B0604030504040204" pitchFamily="50" charset="-128"/>
                <a:ea typeface="Meiryo UI" panose="020B0604030504040204" pitchFamily="50" charset="-128"/>
                <a:hlinkClick r:id="rId2"/>
              </a:rPr>
              <a:t>https://testnets.opensea.io/assets/goerli/0x0de0cbfcf1770d861130d689d20033c428323177/8124572254000000010000624426305603117719420165343030078854195463252679</a:t>
            </a:r>
            <a:endParaRPr kumimoji="1" lang="en-US" altLang="ja-JP" sz="1200" dirty="0">
              <a:solidFill>
                <a:schemeClr val="tx1"/>
              </a:solidFill>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87A03B62-D0A8-CD34-FF5B-DBB9DABE319E}"/>
              </a:ext>
            </a:extLst>
          </p:cNvPr>
          <p:cNvPicPr>
            <a:picLocks noChangeAspect="1"/>
          </p:cNvPicPr>
          <p:nvPr/>
        </p:nvPicPr>
        <p:blipFill>
          <a:blip r:embed="rId3"/>
          <a:stretch>
            <a:fillRect/>
          </a:stretch>
        </p:blipFill>
        <p:spPr>
          <a:xfrm>
            <a:off x="2437087" y="2040506"/>
            <a:ext cx="7317826" cy="4650685"/>
          </a:xfrm>
          <a:prstGeom prst="rect">
            <a:avLst/>
          </a:prstGeom>
        </p:spPr>
      </p:pic>
    </p:spTree>
    <p:extLst>
      <p:ext uri="{BB962C8B-B14F-4D97-AF65-F5344CB8AC3E}">
        <p14:creationId xmlns:p14="http://schemas.microsoft.com/office/powerpoint/2010/main" val="380391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87C917-842A-8193-2B11-3B73C0FB3269}"/>
              </a:ext>
            </a:extLst>
          </p:cNvPr>
          <p:cNvSpPr>
            <a:spLocks noGrp="1"/>
          </p:cNvSpPr>
          <p:nvPr>
            <p:ph type="title"/>
          </p:nvPr>
        </p:nvSpPr>
        <p:spPr/>
        <p:txBody>
          <a:bodyPr/>
          <a:lstStyle/>
          <a:p>
            <a:r>
              <a:rPr kumimoji="1" lang="ja-JP" altLang="en-US" dirty="0">
                <a:latin typeface="Meiryo UI" panose="020B0604030504040204" pitchFamily="50" charset="-128"/>
                <a:ea typeface="Meiryo UI" panose="020B0604030504040204" pitchFamily="50" charset="-128"/>
              </a:rPr>
              <a:t>テストネットの</a:t>
            </a:r>
            <a:r>
              <a:rPr kumimoji="1" lang="en-US" altLang="ja-JP" dirty="0">
                <a:latin typeface="Meiryo UI" panose="020B0604030504040204" pitchFamily="50" charset="-128"/>
                <a:ea typeface="Meiryo UI" panose="020B0604030504040204" pitchFamily="50" charset="-128"/>
              </a:rPr>
              <a:t>NFT</a:t>
            </a:r>
            <a:r>
              <a:rPr kumimoji="1" lang="ja-JP" altLang="en-US" dirty="0">
                <a:latin typeface="Meiryo UI" panose="020B0604030504040204" pitchFamily="50" charset="-128"/>
                <a:ea typeface="Meiryo UI" panose="020B0604030504040204" pitchFamily="50" charset="-128"/>
              </a:rPr>
              <a:t>に投資するファンドを組成</a:t>
            </a:r>
            <a:endParaRPr kumimoji="1" lang="ja-JP" altLang="en-US" dirty="0"/>
          </a:p>
        </p:txBody>
      </p:sp>
      <p:sp>
        <p:nvSpPr>
          <p:cNvPr id="3" name="スライド番号プレースホルダー 2">
            <a:extLst>
              <a:ext uri="{FF2B5EF4-FFF2-40B4-BE49-F238E27FC236}">
                <a16:creationId xmlns:a16="http://schemas.microsoft.com/office/drawing/2014/main" id="{BE5CE54F-41E6-3AE8-24E9-7030160CBD0E}"/>
              </a:ext>
            </a:extLst>
          </p:cNvPr>
          <p:cNvSpPr>
            <a:spLocks noGrp="1"/>
          </p:cNvSpPr>
          <p:nvPr>
            <p:ph type="sldNum" sz="quarter" idx="12"/>
          </p:nvPr>
        </p:nvSpPr>
        <p:spPr/>
        <p:txBody>
          <a:bodyPr/>
          <a:lstStyle/>
          <a:p>
            <a:fld id="{368493CF-8605-402F-9008-606A1545BB46}" type="slidenum">
              <a:rPr kumimoji="1" lang="ja-JP" altLang="en-US" smtClean="0"/>
              <a:t>9</a:t>
            </a:fld>
            <a:endParaRPr kumimoji="1" lang="ja-JP" altLang="en-US"/>
          </a:p>
        </p:txBody>
      </p:sp>
      <p:sp>
        <p:nvSpPr>
          <p:cNvPr id="11" name="正方形/長方形 10">
            <a:extLst>
              <a:ext uri="{FF2B5EF4-FFF2-40B4-BE49-F238E27FC236}">
                <a16:creationId xmlns:a16="http://schemas.microsoft.com/office/drawing/2014/main" id="{CF92F029-F661-5F9A-1A27-1DED8EDEC1BB}"/>
              </a:ext>
            </a:extLst>
          </p:cNvPr>
          <p:cNvSpPr/>
          <p:nvPr/>
        </p:nvSpPr>
        <p:spPr>
          <a:xfrm>
            <a:off x="142043" y="865554"/>
            <a:ext cx="11801382" cy="8655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latin typeface="Meiryo UI" panose="020B0604030504040204" pitchFamily="50" charset="-128"/>
                <a:ea typeface="Meiryo UI" panose="020B0604030504040204" pitchFamily="50" charset="-128"/>
              </a:rPr>
              <a:t>③ 必要事項を入力して</a:t>
            </a:r>
            <a:r>
              <a:rPr kumimoji="1" lang="en-US" altLang="ja-JP" sz="2000" dirty="0">
                <a:solidFill>
                  <a:schemeClr val="tx1"/>
                </a:solidFill>
                <a:latin typeface="Meiryo UI" panose="020B0604030504040204" pitchFamily="50" charset="-128"/>
                <a:ea typeface="Meiryo UI" panose="020B0604030504040204" pitchFamily="50" charset="-128"/>
              </a:rPr>
              <a:t>Create New Fund</a:t>
            </a:r>
            <a:r>
              <a:rPr kumimoji="1" lang="ja-JP" altLang="en-US" sz="2000" dirty="0">
                <a:solidFill>
                  <a:schemeClr val="tx1"/>
                </a:solidFill>
                <a:latin typeface="Meiryo UI" panose="020B0604030504040204" pitchFamily="50" charset="-128"/>
                <a:ea typeface="Meiryo UI" panose="020B0604030504040204" pitchFamily="50" charset="-128"/>
              </a:rPr>
              <a:t>ボタンを押下</a:t>
            </a:r>
            <a:endParaRPr kumimoji="1" lang="en-US" altLang="ja-JP" sz="2000" dirty="0">
              <a:solidFill>
                <a:schemeClr val="tx1"/>
              </a:solidFill>
              <a:latin typeface="Meiryo UI" panose="020B0604030504040204" pitchFamily="50" charset="-128"/>
              <a:ea typeface="Meiryo UI" panose="020B0604030504040204" pitchFamily="50" charset="-128"/>
            </a:endParaRPr>
          </a:p>
          <a:p>
            <a:r>
              <a:rPr lang="ja-JP" altLang="en-US" sz="1600" dirty="0">
                <a:solidFill>
                  <a:schemeClr val="tx1"/>
                </a:solidFill>
                <a:latin typeface="Meiryo UI" panose="020B0604030504040204" pitchFamily="50" charset="-128"/>
                <a:ea typeface="Meiryo UI" panose="020B0604030504040204" pitchFamily="50" charset="-128"/>
              </a:rPr>
              <a:t>　　　</a:t>
            </a:r>
            <a:r>
              <a:rPr kumimoji="1" lang="en-US" altLang="ja-JP" sz="1600" dirty="0">
                <a:solidFill>
                  <a:schemeClr val="tx1"/>
                </a:solidFill>
                <a:latin typeface="Meiryo UI" panose="020B0604030504040204" pitchFamily="50" charset="-128"/>
                <a:ea typeface="Meiryo UI" panose="020B0604030504040204" pitchFamily="50" charset="-128"/>
              </a:rPr>
              <a:t>Target Token Address: 0x0de0cbFcf1770D861130D689D20033c428323177</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CE8C6878-43F0-8369-2CF9-C8FBA6C842F0}"/>
              </a:ext>
            </a:extLst>
          </p:cNvPr>
          <p:cNvPicPr>
            <a:picLocks noChangeAspect="1"/>
          </p:cNvPicPr>
          <p:nvPr/>
        </p:nvPicPr>
        <p:blipFill>
          <a:blip r:embed="rId2"/>
          <a:stretch>
            <a:fillRect/>
          </a:stretch>
        </p:blipFill>
        <p:spPr>
          <a:xfrm>
            <a:off x="2384623" y="1897956"/>
            <a:ext cx="7316221" cy="4601217"/>
          </a:xfrm>
          <a:prstGeom prst="rect">
            <a:avLst/>
          </a:prstGeom>
          <a:ln>
            <a:solidFill>
              <a:schemeClr val="tx1"/>
            </a:solidFill>
          </a:ln>
        </p:spPr>
      </p:pic>
      <p:sp>
        <p:nvSpPr>
          <p:cNvPr id="9" name="正方形/長方形 8">
            <a:extLst>
              <a:ext uri="{FF2B5EF4-FFF2-40B4-BE49-F238E27FC236}">
                <a16:creationId xmlns:a16="http://schemas.microsoft.com/office/drawing/2014/main" id="{1C8A18DE-1DD5-F93E-E52D-B28BD4C1D908}"/>
              </a:ext>
            </a:extLst>
          </p:cNvPr>
          <p:cNvSpPr/>
          <p:nvPr/>
        </p:nvSpPr>
        <p:spPr>
          <a:xfrm>
            <a:off x="4766039" y="5560769"/>
            <a:ext cx="2289388" cy="559476"/>
          </a:xfrm>
          <a:prstGeom prst="rect">
            <a:avLst/>
          </a:prstGeom>
          <a:solidFill>
            <a:schemeClr val="accent2">
              <a:lumMod val="20000"/>
              <a:lumOff val="80000"/>
              <a:alpha val="3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rgbClr val="FFC000"/>
              </a:solidFill>
            </a:endParaRPr>
          </a:p>
        </p:txBody>
      </p:sp>
    </p:spTree>
    <p:extLst>
      <p:ext uri="{BB962C8B-B14F-4D97-AF65-F5344CB8AC3E}">
        <p14:creationId xmlns:p14="http://schemas.microsoft.com/office/powerpoint/2010/main" val="3812676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426</Words>
  <Application>Microsoft Office PowerPoint</Application>
  <PresentationFormat>ワイド画面</PresentationFormat>
  <Paragraphs>67</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Meiryo UI</vt:lpstr>
      <vt:lpstr>游ゴシック</vt:lpstr>
      <vt:lpstr>Arial</vt:lpstr>
      <vt:lpstr>Wingdings</vt:lpstr>
      <vt:lpstr>Office テーマ</vt:lpstr>
      <vt:lpstr>～画面説明＆テスト手順～</vt:lpstr>
      <vt:lpstr>～画面説明～</vt:lpstr>
      <vt:lpstr>画面説明</vt:lpstr>
      <vt:lpstr>新規ファンド入力フォーム</vt:lpstr>
      <vt:lpstr>Help画面</vt:lpstr>
      <vt:lpstr>～テスト手順～</vt:lpstr>
      <vt:lpstr>テストネットのNFTに投資するファンドを組成</vt:lpstr>
      <vt:lpstr>テストネットのNFTに投資するファンドを組成</vt:lpstr>
      <vt:lpstr>テストネットのNFTに投資するファンドを組成</vt:lpstr>
      <vt:lpstr>テストネットのNFTに投資するファンドを組成</vt:lpstr>
      <vt:lpstr>テストネットのNFTに投資するファンドを組成</vt:lpstr>
      <vt:lpstr>テストネットのNFTに投資するファンドを組成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テスト手順</dc:title>
  <dc:creator>誠 石田</dc:creator>
  <cp:lastModifiedBy>誠 石田</cp:lastModifiedBy>
  <cp:revision>25</cp:revision>
  <dcterms:created xsi:type="dcterms:W3CDTF">2022-11-06T10:58:20Z</dcterms:created>
  <dcterms:modified xsi:type="dcterms:W3CDTF">2022-11-06T12:42:49Z</dcterms:modified>
</cp:coreProperties>
</file>