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61" r:id="rId4"/>
    <p:sldId id="262" r:id="rId5"/>
    <p:sldId id="257" r:id="rId6"/>
    <p:sldId id="263"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17" autoAdjust="0"/>
    <p:restoredTop sz="94660"/>
  </p:normalViewPr>
  <p:slideViewPr>
    <p:cSldViewPr snapToGrid="0">
      <p:cViewPr varScale="1">
        <p:scale>
          <a:sx n="74" d="100"/>
          <a:sy n="74" d="100"/>
        </p:scale>
        <p:origin x="9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1E970-F14F-C3B8-AB20-052A929B1E3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C9B19B7-BEE1-64B8-D559-B44BE9A746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F113803-CCA0-599E-B4C7-2BBF72406C2D}"/>
              </a:ext>
            </a:extLst>
          </p:cNvPr>
          <p:cNvSpPr>
            <a:spLocks noGrp="1"/>
          </p:cNvSpPr>
          <p:nvPr>
            <p:ph type="dt" sz="half" idx="10"/>
          </p:nvPr>
        </p:nvSpPr>
        <p:spPr/>
        <p:txBody>
          <a:bodyPr/>
          <a:lstStyle/>
          <a:p>
            <a:fld id="{DCC025DB-F43A-41CA-8469-3F1008600B58}" type="datetimeFigureOut">
              <a:rPr kumimoji="1" lang="ja-JP" altLang="en-US" smtClean="0"/>
              <a:t>2022/11/6</a:t>
            </a:fld>
            <a:endParaRPr kumimoji="1" lang="ja-JP" altLang="en-US"/>
          </a:p>
        </p:txBody>
      </p:sp>
      <p:sp>
        <p:nvSpPr>
          <p:cNvPr id="5" name="フッター プレースホルダー 4">
            <a:extLst>
              <a:ext uri="{FF2B5EF4-FFF2-40B4-BE49-F238E27FC236}">
                <a16:creationId xmlns:a16="http://schemas.microsoft.com/office/drawing/2014/main" id="{8C030805-11D7-5F24-CAC8-25799B90190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2E44C9A-E9E7-1B88-C39D-001A5B560419}"/>
              </a:ext>
            </a:extLst>
          </p:cNvPr>
          <p:cNvSpPr>
            <a:spLocks noGrp="1"/>
          </p:cNvSpPr>
          <p:nvPr>
            <p:ph type="sldNum" sz="quarter" idx="12"/>
          </p:nvPr>
        </p:nvSpPr>
        <p:spPr/>
        <p:txBody>
          <a:bodyPr/>
          <a:lstStyle/>
          <a:p>
            <a:fld id="{74A7634F-4BD6-43A5-9D65-1BF6B63C3BB3}" type="slidenum">
              <a:rPr kumimoji="1" lang="ja-JP" altLang="en-US" smtClean="0"/>
              <a:t>‹#›</a:t>
            </a:fld>
            <a:endParaRPr kumimoji="1" lang="ja-JP" altLang="en-US"/>
          </a:p>
        </p:txBody>
      </p:sp>
    </p:spTree>
    <p:extLst>
      <p:ext uri="{BB962C8B-B14F-4D97-AF65-F5344CB8AC3E}">
        <p14:creationId xmlns:p14="http://schemas.microsoft.com/office/powerpoint/2010/main" val="3521429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5BCA36-29AE-3675-4CE0-6A31AC64498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189FAE2-1C78-9968-1355-BE03FFEA926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39E94C0-8B85-DA91-3869-CF9F8D60202E}"/>
              </a:ext>
            </a:extLst>
          </p:cNvPr>
          <p:cNvSpPr>
            <a:spLocks noGrp="1"/>
          </p:cNvSpPr>
          <p:nvPr>
            <p:ph type="dt" sz="half" idx="10"/>
          </p:nvPr>
        </p:nvSpPr>
        <p:spPr/>
        <p:txBody>
          <a:bodyPr/>
          <a:lstStyle/>
          <a:p>
            <a:fld id="{DCC025DB-F43A-41CA-8469-3F1008600B58}" type="datetimeFigureOut">
              <a:rPr kumimoji="1" lang="ja-JP" altLang="en-US" smtClean="0"/>
              <a:t>2022/11/6</a:t>
            </a:fld>
            <a:endParaRPr kumimoji="1" lang="ja-JP" altLang="en-US"/>
          </a:p>
        </p:txBody>
      </p:sp>
      <p:sp>
        <p:nvSpPr>
          <p:cNvPr id="5" name="フッター プレースホルダー 4">
            <a:extLst>
              <a:ext uri="{FF2B5EF4-FFF2-40B4-BE49-F238E27FC236}">
                <a16:creationId xmlns:a16="http://schemas.microsoft.com/office/drawing/2014/main" id="{EF32997D-E6CA-B90B-60B3-1CBA5EB8FA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76356A-ED39-E11F-50AE-E3EA7557FF3D}"/>
              </a:ext>
            </a:extLst>
          </p:cNvPr>
          <p:cNvSpPr>
            <a:spLocks noGrp="1"/>
          </p:cNvSpPr>
          <p:nvPr>
            <p:ph type="sldNum" sz="quarter" idx="12"/>
          </p:nvPr>
        </p:nvSpPr>
        <p:spPr/>
        <p:txBody>
          <a:bodyPr/>
          <a:lstStyle/>
          <a:p>
            <a:fld id="{74A7634F-4BD6-43A5-9D65-1BF6B63C3BB3}" type="slidenum">
              <a:rPr kumimoji="1" lang="ja-JP" altLang="en-US" smtClean="0"/>
              <a:t>‹#›</a:t>
            </a:fld>
            <a:endParaRPr kumimoji="1" lang="ja-JP" altLang="en-US"/>
          </a:p>
        </p:txBody>
      </p:sp>
    </p:spTree>
    <p:extLst>
      <p:ext uri="{BB962C8B-B14F-4D97-AF65-F5344CB8AC3E}">
        <p14:creationId xmlns:p14="http://schemas.microsoft.com/office/powerpoint/2010/main" val="1246680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5856D67-AC55-062C-EF1B-C5E0FB18234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DDE4A2D-D6D5-E7E0-C890-F95C2D30F9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32ACD1E-A852-DEA5-0ECD-84294C52E051}"/>
              </a:ext>
            </a:extLst>
          </p:cNvPr>
          <p:cNvSpPr>
            <a:spLocks noGrp="1"/>
          </p:cNvSpPr>
          <p:nvPr>
            <p:ph type="dt" sz="half" idx="10"/>
          </p:nvPr>
        </p:nvSpPr>
        <p:spPr/>
        <p:txBody>
          <a:bodyPr/>
          <a:lstStyle/>
          <a:p>
            <a:fld id="{DCC025DB-F43A-41CA-8469-3F1008600B58}" type="datetimeFigureOut">
              <a:rPr kumimoji="1" lang="ja-JP" altLang="en-US" smtClean="0"/>
              <a:t>2022/11/6</a:t>
            </a:fld>
            <a:endParaRPr kumimoji="1" lang="ja-JP" altLang="en-US"/>
          </a:p>
        </p:txBody>
      </p:sp>
      <p:sp>
        <p:nvSpPr>
          <p:cNvPr id="5" name="フッター プレースホルダー 4">
            <a:extLst>
              <a:ext uri="{FF2B5EF4-FFF2-40B4-BE49-F238E27FC236}">
                <a16:creationId xmlns:a16="http://schemas.microsoft.com/office/drawing/2014/main" id="{2ADFBC45-6C50-C37D-C1EE-1EC31372ED5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742733-A527-211F-6F92-EBEEC5635DC1}"/>
              </a:ext>
            </a:extLst>
          </p:cNvPr>
          <p:cNvSpPr>
            <a:spLocks noGrp="1"/>
          </p:cNvSpPr>
          <p:nvPr>
            <p:ph type="sldNum" sz="quarter" idx="12"/>
          </p:nvPr>
        </p:nvSpPr>
        <p:spPr/>
        <p:txBody>
          <a:bodyPr/>
          <a:lstStyle/>
          <a:p>
            <a:fld id="{74A7634F-4BD6-43A5-9D65-1BF6B63C3BB3}" type="slidenum">
              <a:rPr kumimoji="1" lang="ja-JP" altLang="en-US" smtClean="0"/>
              <a:t>‹#›</a:t>
            </a:fld>
            <a:endParaRPr kumimoji="1" lang="ja-JP" altLang="en-US"/>
          </a:p>
        </p:txBody>
      </p:sp>
    </p:spTree>
    <p:extLst>
      <p:ext uri="{BB962C8B-B14F-4D97-AF65-F5344CB8AC3E}">
        <p14:creationId xmlns:p14="http://schemas.microsoft.com/office/powerpoint/2010/main" val="1261502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D9C966-98D3-81F4-BEC7-95FBE97B69C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709D28E-DE8E-7DB2-598E-02BE297FB36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B50DDCD-FEA5-6273-2C65-50103E4A2B40}"/>
              </a:ext>
            </a:extLst>
          </p:cNvPr>
          <p:cNvSpPr>
            <a:spLocks noGrp="1"/>
          </p:cNvSpPr>
          <p:nvPr>
            <p:ph type="dt" sz="half" idx="10"/>
          </p:nvPr>
        </p:nvSpPr>
        <p:spPr/>
        <p:txBody>
          <a:bodyPr/>
          <a:lstStyle/>
          <a:p>
            <a:fld id="{DCC025DB-F43A-41CA-8469-3F1008600B58}" type="datetimeFigureOut">
              <a:rPr kumimoji="1" lang="ja-JP" altLang="en-US" smtClean="0"/>
              <a:t>2022/11/6</a:t>
            </a:fld>
            <a:endParaRPr kumimoji="1" lang="ja-JP" altLang="en-US"/>
          </a:p>
        </p:txBody>
      </p:sp>
      <p:sp>
        <p:nvSpPr>
          <p:cNvPr id="5" name="フッター プレースホルダー 4">
            <a:extLst>
              <a:ext uri="{FF2B5EF4-FFF2-40B4-BE49-F238E27FC236}">
                <a16:creationId xmlns:a16="http://schemas.microsoft.com/office/drawing/2014/main" id="{BDDF8A70-B71F-528C-A824-4B1AB9A6D3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4EFCED-C6DA-8CA2-8F97-6ECDBEAEAC85}"/>
              </a:ext>
            </a:extLst>
          </p:cNvPr>
          <p:cNvSpPr>
            <a:spLocks noGrp="1"/>
          </p:cNvSpPr>
          <p:nvPr>
            <p:ph type="sldNum" sz="quarter" idx="12"/>
          </p:nvPr>
        </p:nvSpPr>
        <p:spPr/>
        <p:txBody>
          <a:bodyPr/>
          <a:lstStyle/>
          <a:p>
            <a:fld id="{74A7634F-4BD6-43A5-9D65-1BF6B63C3BB3}" type="slidenum">
              <a:rPr kumimoji="1" lang="ja-JP" altLang="en-US" smtClean="0"/>
              <a:t>‹#›</a:t>
            </a:fld>
            <a:endParaRPr kumimoji="1" lang="ja-JP" altLang="en-US"/>
          </a:p>
        </p:txBody>
      </p:sp>
    </p:spTree>
    <p:extLst>
      <p:ext uri="{BB962C8B-B14F-4D97-AF65-F5344CB8AC3E}">
        <p14:creationId xmlns:p14="http://schemas.microsoft.com/office/powerpoint/2010/main" val="1098040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FA84A0-7070-4D6A-76B4-2095AB92FF7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F2EE59D-09B2-EAA8-2981-436E36A4D5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6E363E1-B247-684D-F330-B375E74B6700}"/>
              </a:ext>
            </a:extLst>
          </p:cNvPr>
          <p:cNvSpPr>
            <a:spLocks noGrp="1"/>
          </p:cNvSpPr>
          <p:nvPr>
            <p:ph type="dt" sz="half" idx="10"/>
          </p:nvPr>
        </p:nvSpPr>
        <p:spPr/>
        <p:txBody>
          <a:bodyPr/>
          <a:lstStyle/>
          <a:p>
            <a:fld id="{DCC025DB-F43A-41CA-8469-3F1008600B58}" type="datetimeFigureOut">
              <a:rPr kumimoji="1" lang="ja-JP" altLang="en-US" smtClean="0"/>
              <a:t>2022/11/6</a:t>
            </a:fld>
            <a:endParaRPr kumimoji="1" lang="ja-JP" altLang="en-US"/>
          </a:p>
        </p:txBody>
      </p:sp>
      <p:sp>
        <p:nvSpPr>
          <p:cNvPr id="5" name="フッター プレースホルダー 4">
            <a:extLst>
              <a:ext uri="{FF2B5EF4-FFF2-40B4-BE49-F238E27FC236}">
                <a16:creationId xmlns:a16="http://schemas.microsoft.com/office/drawing/2014/main" id="{3C39047D-23C5-E123-3A56-C3D450C2C01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446EF8-B647-5A7F-D108-D84C94305A88}"/>
              </a:ext>
            </a:extLst>
          </p:cNvPr>
          <p:cNvSpPr>
            <a:spLocks noGrp="1"/>
          </p:cNvSpPr>
          <p:nvPr>
            <p:ph type="sldNum" sz="quarter" idx="12"/>
          </p:nvPr>
        </p:nvSpPr>
        <p:spPr/>
        <p:txBody>
          <a:bodyPr/>
          <a:lstStyle/>
          <a:p>
            <a:fld id="{74A7634F-4BD6-43A5-9D65-1BF6B63C3BB3}" type="slidenum">
              <a:rPr kumimoji="1" lang="ja-JP" altLang="en-US" smtClean="0"/>
              <a:t>‹#›</a:t>
            </a:fld>
            <a:endParaRPr kumimoji="1" lang="ja-JP" altLang="en-US"/>
          </a:p>
        </p:txBody>
      </p:sp>
    </p:spTree>
    <p:extLst>
      <p:ext uri="{BB962C8B-B14F-4D97-AF65-F5344CB8AC3E}">
        <p14:creationId xmlns:p14="http://schemas.microsoft.com/office/powerpoint/2010/main" val="2514267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20548D-76C5-AABE-492B-83B6E050987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AFA308-E0A4-6E98-11BD-675A0C24506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E543E33-9CB8-31EE-D341-F068F7F0232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48ACB90-0CDF-17B4-24FA-6BAC91E37BA4}"/>
              </a:ext>
            </a:extLst>
          </p:cNvPr>
          <p:cNvSpPr>
            <a:spLocks noGrp="1"/>
          </p:cNvSpPr>
          <p:nvPr>
            <p:ph type="dt" sz="half" idx="10"/>
          </p:nvPr>
        </p:nvSpPr>
        <p:spPr/>
        <p:txBody>
          <a:bodyPr/>
          <a:lstStyle/>
          <a:p>
            <a:fld id="{DCC025DB-F43A-41CA-8469-3F1008600B58}" type="datetimeFigureOut">
              <a:rPr kumimoji="1" lang="ja-JP" altLang="en-US" smtClean="0"/>
              <a:t>2022/11/6</a:t>
            </a:fld>
            <a:endParaRPr kumimoji="1" lang="ja-JP" altLang="en-US"/>
          </a:p>
        </p:txBody>
      </p:sp>
      <p:sp>
        <p:nvSpPr>
          <p:cNvPr id="6" name="フッター プレースホルダー 5">
            <a:extLst>
              <a:ext uri="{FF2B5EF4-FFF2-40B4-BE49-F238E27FC236}">
                <a16:creationId xmlns:a16="http://schemas.microsoft.com/office/drawing/2014/main" id="{1E4BB129-FBC7-238D-693B-7520198768C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E3ECBE-F358-1655-B3EB-5A7F133590DB}"/>
              </a:ext>
            </a:extLst>
          </p:cNvPr>
          <p:cNvSpPr>
            <a:spLocks noGrp="1"/>
          </p:cNvSpPr>
          <p:nvPr>
            <p:ph type="sldNum" sz="quarter" idx="12"/>
          </p:nvPr>
        </p:nvSpPr>
        <p:spPr/>
        <p:txBody>
          <a:bodyPr/>
          <a:lstStyle/>
          <a:p>
            <a:fld id="{74A7634F-4BD6-43A5-9D65-1BF6B63C3BB3}" type="slidenum">
              <a:rPr kumimoji="1" lang="ja-JP" altLang="en-US" smtClean="0"/>
              <a:t>‹#›</a:t>
            </a:fld>
            <a:endParaRPr kumimoji="1" lang="ja-JP" altLang="en-US"/>
          </a:p>
        </p:txBody>
      </p:sp>
    </p:spTree>
    <p:extLst>
      <p:ext uri="{BB962C8B-B14F-4D97-AF65-F5344CB8AC3E}">
        <p14:creationId xmlns:p14="http://schemas.microsoft.com/office/powerpoint/2010/main" val="322699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BA2215-AF4A-6904-27B3-F5D575FD4F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B613E77-0B43-E900-630A-02E61A6495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E819FAC-B3BA-F0CE-6D8F-A7F10167C9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5D98E89-1480-BF99-3F5E-F01EAE40D8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56FECA1-17BF-EC6D-5DB2-0084C3BF88F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EB52E15-EB9C-A8DA-8C48-B0E56F65B7F6}"/>
              </a:ext>
            </a:extLst>
          </p:cNvPr>
          <p:cNvSpPr>
            <a:spLocks noGrp="1"/>
          </p:cNvSpPr>
          <p:nvPr>
            <p:ph type="dt" sz="half" idx="10"/>
          </p:nvPr>
        </p:nvSpPr>
        <p:spPr/>
        <p:txBody>
          <a:bodyPr/>
          <a:lstStyle/>
          <a:p>
            <a:fld id="{DCC025DB-F43A-41CA-8469-3F1008600B58}" type="datetimeFigureOut">
              <a:rPr kumimoji="1" lang="ja-JP" altLang="en-US" smtClean="0"/>
              <a:t>2022/11/6</a:t>
            </a:fld>
            <a:endParaRPr kumimoji="1" lang="ja-JP" altLang="en-US"/>
          </a:p>
        </p:txBody>
      </p:sp>
      <p:sp>
        <p:nvSpPr>
          <p:cNvPr id="8" name="フッター プレースホルダー 7">
            <a:extLst>
              <a:ext uri="{FF2B5EF4-FFF2-40B4-BE49-F238E27FC236}">
                <a16:creationId xmlns:a16="http://schemas.microsoft.com/office/drawing/2014/main" id="{268A4938-C7C2-EED7-6F67-78D335FCC8C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7931582-4F67-21FE-B717-AB3CF48C517D}"/>
              </a:ext>
            </a:extLst>
          </p:cNvPr>
          <p:cNvSpPr>
            <a:spLocks noGrp="1"/>
          </p:cNvSpPr>
          <p:nvPr>
            <p:ph type="sldNum" sz="quarter" idx="12"/>
          </p:nvPr>
        </p:nvSpPr>
        <p:spPr/>
        <p:txBody>
          <a:bodyPr/>
          <a:lstStyle/>
          <a:p>
            <a:fld id="{74A7634F-4BD6-43A5-9D65-1BF6B63C3BB3}" type="slidenum">
              <a:rPr kumimoji="1" lang="ja-JP" altLang="en-US" smtClean="0"/>
              <a:t>‹#›</a:t>
            </a:fld>
            <a:endParaRPr kumimoji="1" lang="ja-JP" altLang="en-US"/>
          </a:p>
        </p:txBody>
      </p:sp>
    </p:spTree>
    <p:extLst>
      <p:ext uri="{BB962C8B-B14F-4D97-AF65-F5344CB8AC3E}">
        <p14:creationId xmlns:p14="http://schemas.microsoft.com/office/powerpoint/2010/main" val="3445804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DE3493-1300-0FE3-CC8A-7030EE89672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475AE61-DB0E-2126-994A-DB0D45980906}"/>
              </a:ext>
            </a:extLst>
          </p:cNvPr>
          <p:cNvSpPr>
            <a:spLocks noGrp="1"/>
          </p:cNvSpPr>
          <p:nvPr>
            <p:ph type="dt" sz="half" idx="10"/>
          </p:nvPr>
        </p:nvSpPr>
        <p:spPr/>
        <p:txBody>
          <a:bodyPr/>
          <a:lstStyle/>
          <a:p>
            <a:fld id="{DCC025DB-F43A-41CA-8469-3F1008600B58}" type="datetimeFigureOut">
              <a:rPr kumimoji="1" lang="ja-JP" altLang="en-US" smtClean="0"/>
              <a:t>2022/11/6</a:t>
            </a:fld>
            <a:endParaRPr kumimoji="1" lang="ja-JP" altLang="en-US"/>
          </a:p>
        </p:txBody>
      </p:sp>
      <p:sp>
        <p:nvSpPr>
          <p:cNvPr id="4" name="フッター プレースホルダー 3">
            <a:extLst>
              <a:ext uri="{FF2B5EF4-FFF2-40B4-BE49-F238E27FC236}">
                <a16:creationId xmlns:a16="http://schemas.microsoft.com/office/drawing/2014/main" id="{FB09C6F8-B196-A4C8-EA78-FAB07A65920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4B416E4-2018-A486-F99F-FBB73B9CE0F8}"/>
              </a:ext>
            </a:extLst>
          </p:cNvPr>
          <p:cNvSpPr>
            <a:spLocks noGrp="1"/>
          </p:cNvSpPr>
          <p:nvPr>
            <p:ph type="sldNum" sz="quarter" idx="12"/>
          </p:nvPr>
        </p:nvSpPr>
        <p:spPr/>
        <p:txBody>
          <a:bodyPr/>
          <a:lstStyle/>
          <a:p>
            <a:fld id="{74A7634F-4BD6-43A5-9D65-1BF6B63C3BB3}" type="slidenum">
              <a:rPr kumimoji="1" lang="ja-JP" altLang="en-US" smtClean="0"/>
              <a:t>‹#›</a:t>
            </a:fld>
            <a:endParaRPr kumimoji="1" lang="ja-JP" altLang="en-US"/>
          </a:p>
        </p:txBody>
      </p:sp>
    </p:spTree>
    <p:extLst>
      <p:ext uri="{BB962C8B-B14F-4D97-AF65-F5344CB8AC3E}">
        <p14:creationId xmlns:p14="http://schemas.microsoft.com/office/powerpoint/2010/main" val="530798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58CDF48-2894-9759-3532-D54EA67B3E0B}"/>
              </a:ext>
            </a:extLst>
          </p:cNvPr>
          <p:cNvSpPr>
            <a:spLocks noGrp="1"/>
          </p:cNvSpPr>
          <p:nvPr>
            <p:ph type="dt" sz="half" idx="10"/>
          </p:nvPr>
        </p:nvSpPr>
        <p:spPr/>
        <p:txBody>
          <a:bodyPr/>
          <a:lstStyle/>
          <a:p>
            <a:fld id="{DCC025DB-F43A-41CA-8469-3F1008600B58}" type="datetimeFigureOut">
              <a:rPr kumimoji="1" lang="ja-JP" altLang="en-US" smtClean="0"/>
              <a:t>2022/11/6</a:t>
            </a:fld>
            <a:endParaRPr kumimoji="1" lang="ja-JP" altLang="en-US"/>
          </a:p>
        </p:txBody>
      </p:sp>
      <p:sp>
        <p:nvSpPr>
          <p:cNvPr id="3" name="フッター プレースホルダー 2">
            <a:extLst>
              <a:ext uri="{FF2B5EF4-FFF2-40B4-BE49-F238E27FC236}">
                <a16:creationId xmlns:a16="http://schemas.microsoft.com/office/drawing/2014/main" id="{B44D9753-B232-705F-1515-20D637F093F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8DEE2D9-D5D0-5F45-D454-4A92B46D46B2}"/>
              </a:ext>
            </a:extLst>
          </p:cNvPr>
          <p:cNvSpPr>
            <a:spLocks noGrp="1"/>
          </p:cNvSpPr>
          <p:nvPr>
            <p:ph type="sldNum" sz="quarter" idx="12"/>
          </p:nvPr>
        </p:nvSpPr>
        <p:spPr/>
        <p:txBody>
          <a:bodyPr/>
          <a:lstStyle/>
          <a:p>
            <a:fld id="{74A7634F-4BD6-43A5-9D65-1BF6B63C3BB3}" type="slidenum">
              <a:rPr kumimoji="1" lang="ja-JP" altLang="en-US" smtClean="0"/>
              <a:t>‹#›</a:t>
            </a:fld>
            <a:endParaRPr kumimoji="1" lang="ja-JP" altLang="en-US"/>
          </a:p>
        </p:txBody>
      </p:sp>
    </p:spTree>
    <p:extLst>
      <p:ext uri="{BB962C8B-B14F-4D97-AF65-F5344CB8AC3E}">
        <p14:creationId xmlns:p14="http://schemas.microsoft.com/office/powerpoint/2010/main" val="2406987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35BFF3-B128-C558-9964-1AA13C57C5A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DCACFEE-250D-274E-A405-2F834B686C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DE9F202-2B7F-A3DF-0CB2-DBEFB05192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50810C6-3BA6-8C1E-C14B-2CF5A86A79BB}"/>
              </a:ext>
            </a:extLst>
          </p:cNvPr>
          <p:cNvSpPr>
            <a:spLocks noGrp="1"/>
          </p:cNvSpPr>
          <p:nvPr>
            <p:ph type="dt" sz="half" idx="10"/>
          </p:nvPr>
        </p:nvSpPr>
        <p:spPr/>
        <p:txBody>
          <a:bodyPr/>
          <a:lstStyle/>
          <a:p>
            <a:fld id="{DCC025DB-F43A-41CA-8469-3F1008600B58}" type="datetimeFigureOut">
              <a:rPr kumimoji="1" lang="ja-JP" altLang="en-US" smtClean="0"/>
              <a:t>2022/11/6</a:t>
            </a:fld>
            <a:endParaRPr kumimoji="1" lang="ja-JP" altLang="en-US"/>
          </a:p>
        </p:txBody>
      </p:sp>
      <p:sp>
        <p:nvSpPr>
          <p:cNvPr id="6" name="フッター プレースホルダー 5">
            <a:extLst>
              <a:ext uri="{FF2B5EF4-FFF2-40B4-BE49-F238E27FC236}">
                <a16:creationId xmlns:a16="http://schemas.microsoft.com/office/drawing/2014/main" id="{27DF59E4-05E4-21C9-3690-3B65386EF49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36CEC0F-31F8-65C6-02BF-B0A92766DEA2}"/>
              </a:ext>
            </a:extLst>
          </p:cNvPr>
          <p:cNvSpPr>
            <a:spLocks noGrp="1"/>
          </p:cNvSpPr>
          <p:nvPr>
            <p:ph type="sldNum" sz="quarter" idx="12"/>
          </p:nvPr>
        </p:nvSpPr>
        <p:spPr/>
        <p:txBody>
          <a:bodyPr/>
          <a:lstStyle/>
          <a:p>
            <a:fld id="{74A7634F-4BD6-43A5-9D65-1BF6B63C3BB3}" type="slidenum">
              <a:rPr kumimoji="1" lang="ja-JP" altLang="en-US" smtClean="0"/>
              <a:t>‹#›</a:t>
            </a:fld>
            <a:endParaRPr kumimoji="1" lang="ja-JP" altLang="en-US"/>
          </a:p>
        </p:txBody>
      </p:sp>
    </p:spTree>
    <p:extLst>
      <p:ext uri="{BB962C8B-B14F-4D97-AF65-F5344CB8AC3E}">
        <p14:creationId xmlns:p14="http://schemas.microsoft.com/office/powerpoint/2010/main" val="4038200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D05BB-FC5E-A202-5724-A1D407722B5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9489E67-DE58-E576-3780-44A81DE617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51DE6D9-278A-F300-CBDC-83F3712300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F06FE74-BF31-AA04-AE47-85A554A6CF30}"/>
              </a:ext>
            </a:extLst>
          </p:cNvPr>
          <p:cNvSpPr>
            <a:spLocks noGrp="1"/>
          </p:cNvSpPr>
          <p:nvPr>
            <p:ph type="dt" sz="half" idx="10"/>
          </p:nvPr>
        </p:nvSpPr>
        <p:spPr/>
        <p:txBody>
          <a:bodyPr/>
          <a:lstStyle/>
          <a:p>
            <a:fld id="{DCC025DB-F43A-41CA-8469-3F1008600B58}" type="datetimeFigureOut">
              <a:rPr kumimoji="1" lang="ja-JP" altLang="en-US" smtClean="0"/>
              <a:t>2022/11/6</a:t>
            </a:fld>
            <a:endParaRPr kumimoji="1" lang="ja-JP" altLang="en-US"/>
          </a:p>
        </p:txBody>
      </p:sp>
      <p:sp>
        <p:nvSpPr>
          <p:cNvPr id="6" name="フッター プレースホルダー 5">
            <a:extLst>
              <a:ext uri="{FF2B5EF4-FFF2-40B4-BE49-F238E27FC236}">
                <a16:creationId xmlns:a16="http://schemas.microsoft.com/office/drawing/2014/main" id="{876B924A-DB81-08B7-B87D-6E03C638968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01F3C93-95FE-DB4B-B60F-215839EFFF8E}"/>
              </a:ext>
            </a:extLst>
          </p:cNvPr>
          <p:cNvSpPr>
            <a:spLocks noGrp="1"/>
          </p:cNvSpPr>
          <p:nvPr>
            <p:ph type="sldNum" sz="quarter" idx="12"/>
          </p:nvPr>
        </p:nvSpPr>
        <p:spPr/>
        <p:txBody>
          <a:bodyPr/>
          <a:lstStyle/>
          <a:p>
            <a:fld id="{74A7634F-4BD6-43A5-9D65-1BF6B63C3BB3}" type="slidenum">
              <a:rPr kumimoji="1" lang="ja-JP" altLang="en-US" smtClean="0"/>
              <a:t>‹#›</a:t>
            </a:fld>
            <a:endParaRPr kumimoji="1" lang="ja-JP" altLang="en-US"/>
          </a:p>
        </p:txBody>
      </p:sp>
    </p:spTree>
    <p:extLst>
      <p:ext uri="{BB962C8B-B14F-4D97-AF65-F5344CB8AC3E}">
        <p14:creationId xmlns:p14="http://schemas.microsoft.com/office/powerpoint/2010/main" val="3936277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6E09C85-BDF4-7841-9083-F3A716F108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08C471-C23E-255F-9BC6-B2A1A0E52E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2B4FC97-E619-B17C-ECFB-DEF0F72C8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C025DB-F43A-41CA-8469-3F1008600B58}" type="datetimeFigureOut">
              <a:rPr kumimoji="1" lang="ja-JP" altLang="en-US" smtClean="0"/>
              <a:t>2022/11/6</a:t>
            </a:fld>
            <a:endParaRPr kumimoji="1" lang="ja-JP" altLang="en-US"/>
          </a:p>
        </p:txBody>
      </p:sp>
      <p:sp>
        <p:nvSpPr>
          <p:cNvPr id="5" name="フッター プレースホルダー 4">
            <a:extLst>
              <a:ext uri="{FF2B5EF4-FFF2-40B4-BE49-F238E27FC236}">
                <a16:creationId xmlns:a16="http://schemas.microsoft.com/office/drawing/2014/main" id="{B7B1B4EF-2021-8C85-BAE0-434E785552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B7D737E-C400-DB5C-D4A0-3EEFCDED00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A7634F-4BD6-43A5-9D65-1BF6B63C3BB3}" type="slidenum">
              <a:rPr kumimoji="1" lang="ja-JP" altLang="en-US" smtClean="0"/>
              <a:t>‹#›</a:t>
            </a:fld>
            <a:endParaRPr kumimoji="1" lang="ja-JP" altLang="en-US"/>
          </a:p>
        </p:txBody>
      </p:sp>
    </p:spTree>
    <p:extLst>
      <p:ext uri="{BB962C8B-B14F-4D97-AF65-F5344CB8AC3E}">
        <p14:creationId xmlns:p14="http://schemas.microsoft.com/office/powerpoint/2010/main" val="613490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CB1D50-4627-F79A-3A8E-DCDD206B5893}"/>
              </a:ext>
            </a:extLst>
          </p:cNvPr>
          <p:cNvSpPr>
            <a:spLocks noGrp="1"/>
          </p:cNvSpPr>
          <p:nvPr>
            <p:ph type="title"/>
          </p:nvPr>
        </p:nvSpPr>
        <p:spPr>
          <a:xfrm>
            <a:off x="831850" y="1709738"/>
            <a:ext cx="10515600" cy="3776662"/>
          </a:xfrm>
        </p:spPr>
        <p:txBody>
          <a:bodyPr anchor="ctr">
            <a:normAutofit/>
          </a:bodyPr>
          <a:lstStyle/>
          <a:p>
            <a:pPr algn="ctr"/>
            <a:r>
              <a:rPr kumimoji="1" lang="en-US" altLang="ja-JP" sz="5400" dirty="0" err="1">
                <a:latin typeface="Meiryo UI" panose="020B0604030504040204" pitchFamily="50" charset="-128"/>
                <a:ea typeface="Meiryo UI" panose="020B0604030504040204" pitchFamily="50" charset="-128"/>
              </a:rPr>
              <a:t>Decentraized</a:t>
            </a:r>
            <a:r>
              <a:rPr kumimoji="1" lang="en-US" altLang="ja-JP" sz="5400" dirty="0">
                <a:latin typeface="Meiryo UI" panose="020B0604030504040204" pitchFamily="50" charset="-128"/>
                <a:ea typeface="Meiryo UI" panose="020B0604030504040204" pitchFamily="50" charset="-128"/>
              </a:rPr>
              <a:t> Fund </a:t>
            </a:r>
            <a:br>
              <a:rPr kumimoji="1" lang="en-US" altLang="ja-JP" sz="5400" dirty="0">
                <a:latin typeface="Meiryo UI" panose="020B0604030504040204" pitchFamily="50" charset="-128"/>
                <a:ea typeface="Meiryo UI" panose="020B0604030504040204" pitchFamily="50" charset="-128"/>
              </a:rPr>
            </a:br>
            <a:r>
              <a:rPr kumimoji="1" lang="en-US" altLang="ja-JP" sz="5400" dirty="0">
                <a:latin typeface="Meiryo UI" panose="020B0604030504040204" pitchFamily="50" charset="-128"/>
                <a:ea typeface="Meiryo UI" panose="020B0604030504040204" pitchFamily="50" charset="-128"/>
              </a:rPr>
              <a:t>(</a:t>
            </a:r>
            <a:r>
              <a:rPr kumimoji="1" lang="en-US" altLang="ja-JP" sz="5400" dirty="0" err="1">
                <a:latin typeface="Meiryo UI" panose="020B0604030504040204" pitchFamily="50" charset="-128"/>
                <a:ea typeface="Meiryo UI" panose="020B0604030504040204" pitchFamily="50" charset="-128"/>
              </a:rPr>
              <a:t>dFund</a:t>
            </a:r>
            <a:r>
              <a:rPr kumimoji="1" lang="en-US" altLang="ja-JP" sz="5400" dirty="0">
                <a:latin typeface="Meiryo UI" panose="020B0604030504040204" pitchFamily="50" charset="-128"/>
                <a:ea typeface="Meiryo UI" panose="020B0604030504040204" pitchFamily="50" charset="-128"/>
              </a:rPr>
              <a:t>)</a:t>
            </a:r>
            <a:br>
              <a:rPr kumimoji="1" lang="en-US" altLang="ja-JP" sz="5400" dirty="0">
                <a:latin typeface="Meiryo UI" panose="020B0604030504040204" pitchFamily="50" charset="-128"/>
                <a:ea typeface="Meiryo UI" panose="020B0604030504040204" pitchFamily="50" charset="-128"/>
              </a:rPr>
            </a:br>
            <a:br>
              <a:rPr kumimoji="1" lang="en-US" altLang="ja-JP" sz="5400" dirty="0">
                <a:latin typeface="Meiryo UI" panose="020B0604030504040204" pitchFamily="50" charset="-128"/>
                <a:ea typeface="Meiryo UI" panose="020B0604030504040204" pitchFamily="50" charset="-128"/>
              </a:rPr>
            </a:br>
            <a:r>
              <a:rPr kumimoji="1" lang="ja-JP" altLang="en-US" sz="5400" dirty="0">
                <a:latin typeface="Meiryo UI" panose="020B0604030504040204" pitchFamily="50" charset="-128"/>
                <a:ea typeface="Meiryo UI" panose="020B0604030504040204" pitchFamily="50" charset="-128"/>
              </a:rPr>
              <a:t>～</a:t>
            </a:r>
            <a:r>
              <a:rPr kumimoji="1" lang="en-US" altLang="ja-JP" sz="5400" dirty="0">
                <a:latin typeface="Meiryo UI" panose="020B0604030504040204" pitchFamily="50" charset="-128"/>
                <a:ea typeface="Meiryo UI" panose="020B0604030504040204" pitchFamily="50" charset="-128"/>
              </a:rPr>
              <a:t>Concept</a:t>
            </a:r>
            <a:r>
              <a:rPr kumimoji="1" lang="ja-JP" altLang="en-US" sz="5400" dirty="0">
                <a:latin typeface="Meiryo UI" panose="020B0604030504040204" pitchFamily="50" charset="-128"/>
                <a:ea typeface="Meiryo UI" panose="020B0604030504040204" pitchFamily="50" charset="-128"/>
              </a:rPr>
              <a:t>～</a:t>
            </a:r>
          </a:p>
        </p:txBody>
      </p:sp>
    </p:spTree>
    <p:extLst>
      <p:ext uri="{BB962C8B-B14F-4D97-AF65-F5344CB8AC3E}">
        <p14:creationId xmlns:p14="http://schemas.microsoft.com/office/powerpoint/2010/main" val="4025362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タイトル 1">
            <a:extLst>
              <a:ext uri="{FF2B5EF4-FFF2-40B4-BE49-F238E27FC236}">
                <a16:creationId xmlns:a16="http://schemas.microsoft.com/office/drawing/2014/main" id="{F6C0B9E2-D5B4-DFA3-CD6C-B9A46ACFBBCA}"/>
              </a:ext>
            </a:extLst>
          </p:cNvPr>
          <p:cNvSpPr txBox="1">
            <a:spLocks/>
          </p:cNvSpPr>
          <p:nvPr/>
        </p:nvSpPr>
        <p:spPr>
          <a:xfrm>
            <a:off x="0" y="0"/>
            <a:ext cx="12192000" cy="57784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2800" dirty="0">
                <a:latin typeface="Meiryo UI" panose="020B0604030504040204" pitchFamily="50" charset="-128"/>
                <a:ea typeface="Meiryo UI" panose="020B0604030504040204" pitchFamily="50" charset="-128"/>
              </a:rPr>
              <a:t>投資信託</a:t>
            </a:r>
            <a:r>
              <a:rPr lang="en-US" altLang="ja-JP" sz="2800" dirty="0">
                <a:latin typeface="Meiryo UI" panose="020B0604030504040204" pitchFamily="50" charset="-128"/>
                <a:ea typeface="Meiryo UI" panose="020B0604030504040204" pitchFamily="50" charset="-128"/>
              </a:rPr>
              <a:t>(</a:t>
            </a:r>
            <a:r>
              <a:rPr lang="ja-JP" altLang="en-US" sz="2800" dirty="0">
                <a:latin typeface="Meiryo UI" panose="020B0604030504040204" pitchFamily="50" charset="-128"/>
                <a:ea typeface="Meiryo UI" panose="020B0604030504040204" pitchFamily="50" charset="-128"/>
              </a:rPr>
              <a:t>投資ファンド</a:t>
            </a:r>
            <a:r>
              <a:rPr lang="en-US" altLang="ja-JP" sz="2800" dirty="0">
                <a:latin typeface="Meiryo UI" panose="020B0604030504040204" pitchFamily="50" charset="-128"/>
                <a:ea typeface="Meiryo UI" panose="020B0604030504040204" pitchFamily="50" charset="-128"/>
              </a:rPr>
              <a:t>)</a:t>
            </a:r>
            <a:r>
              <a:rPr lang="ja-JP" altLang="en-US" sz="2800" dirty="0">
                <a:latin typeface="Meiryo UI" panose="020B0604030504040204" pitchFamily="50" charset="-128"/>
                <a:ea typeface="Meiryo UI" panose="020B0604030504040204" pitchFamily="50" charset="-128"/>
              </a:rPr>
              <a:t>の課題</a:t>
            </a:r>
          </a:p>
        </p:txBody>
      </p:sp>
      <p:grpSp>
        <p:nvGrpSpPr>
          <p:cNvPr id="11" name="グループ化 10">
            <a:extLst>
              <a:ext uri="{FF2B5EF4-FFF2-40B4-BE49-F238E27FC236}">
                <a16:creationId xmlns:a16="http://schemas.microsoft.com/office/drawing/2014/main" id="{3BC9512D-BA05-8499-302A-ACD7A87F513B}"/>
              </a:ext>
            </a:extLst>
          </p:cNvPr>
          <p:cNvGrpSpPr/>
          <p:nvPr/>
        </p:nvGrpSpPr>
        <p:grpSpPr>
          <a:xfrm>
            <a:off x="154458" y="2367484"/>
            <a:ext cx="11883084" cy="4368800"/>
            <a:chOff x="154458" y="2133601"/>
            <a:chExt cx="11883084" cy="4368800"/>
          </a:xfrm>
        </p:grpSpPr>
        <p:sp>
          <p:nvSpPr>
            <p:cNvPr id="8" name="正方形/長方形 7">
              <a:extLst>
                <a:ext uri="{FF2B5EF4-FFF2-40B4-BE49-F238E27FC236}">
                  <a16:creationId xmlns:a16="http://schemas.microsoft.com/office/drawing/2014/main" id="{04BA58DD-8FBA-3355-CE10-06B8406605AA}"/>
                </a:ext>
              </a:extLst>
            </p:cNvPr>
            <p:cNvSpPr/>
            <p:nvPr/>
          </p:nvSpPr>
          <p:spPr>
            <a:xfrm>
              <a:off x="154458" y="2133601"/>
              <a:ext cx="11883084" cy="4368800"/>
            </a:xfrm>
            <a:prstGeom prst="rect">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Picture 2" descr="マンションビルシルエットイラストのフリー素材｜イラストイメージ">
              <a:extLst>
                <a:ext uri="{FF2B5EF4-FFF2-40B4-BE49-F238E27FC236}">
                  <a16:creationId xmlns:a16="http://schemas.microsoft.com/office/drawing/2014/main" id="{50DEBA4C-ADBE-61EC-6706-1CAF71E60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1092" y="2597708"/>
              <a:ext cx="2142959" cy="214295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マンションビルシルエットイラストのフリー素材｜イラストイメージ">
              <a:extLst>
                <a:ext uri="{FF2B5EF4-FFF2-40B4-BE49-F238E27FC236}">
                  <a16:creationId xmlns:a16="http://schemas.microsoft.com/office/drawing/2014/main" id="{96071231-46FB-7A6D-CF0F-807F89AEE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724" y="2642329"/>
              <a:ext cx="2142959" cy="214295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マンションビルシルエットイラストのフリー素材｜イラストイメージ">
              <a:extLst>
                <a:ext uri="{FF2B5EF4-FFF2-40B4-BE49-F238E27FC236}">
                  <a16:creationId xmlns:a16="http://schemas.microsoft.com/office/drawing/2014/main" id="{3497AB1A-A67B-85EE-D41A-35A15D628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103" y="2615384"/>
              <a:ext cx="2142959" cy="21429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人のシルエットアイコンのフリーイラスト画像素材【商用無料】 | アイキャッチャー">
              <a:extLst>
                <a:ext uri="{FF2B5EF4-FFF2-40B4-BE49-F238E27FC236}">
                  <a16:creationId xmlns:a16="http://schemas.microsoft.com/office/drawing/2014/main" id="{A91E2CE7-E607-8163-5386-E75705034E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498" y="2213173"/>
              <a:ext cx="982461" cy="982461"/>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a:extLst>
                <a:ext uri="{FF2B5EF4-FFF2-40B4-BE49-F238E27FC236}">
                  <a16:creationId xmlns:a16="http://schemas.microsoft.com/office/drawing/2014/main" id="{02EEA23F-B334-A8B0-AAC1-F8B950B2BE42}"/>
                </a:ext>
              </a:extLst>
            </p:cNvPr>
            <p:cNvSpPr txBox="1"/>
            <p:nvPr/>
          </p:nvSpPr>
          <p:spPr>
            <a:xfrm>
              <a:off x="154458" y="5211620"/>
              <a:ext cx="1256536" cy="461665"/>
            </a:xfrm>
            <a:prstGeom prst="rect">
              <a:avLst/>
            </a:prstGeom>
            <a:noFill/>
          </p:spPr>
          <p:txBody>
            <a:bodyPr wrap="square" rtlCol="0">
              <a:spAutoFit/>
            </a:bodyPr>
            <a:lstStyle/>
            <a:p>
              <a:pPr algn="ctr"/>
              <a:r>
                <a:rPr lang="ja-JP" altLang="en-US" sz="2400" b="1" dirty="0">
                  <a:latin typeface="Meiryo UI" panose="020B0604030504040204" pitchFamily="50" charset="-128"/>
                  <a:ea typeface="Meiryo UI" panose="020B0604030504040204" pitchFamily="50" charset="-128"/>
                </a:rPr>
                <a:t>投資家</a:t>
              </a:r>
              <a:endParaRPr lang="en-US" altLang="ja-JP" sz="2400" b="1" dirty="0">
                <a:latin typeface="Meiryo UI" panose="020B0604030504040204" pitchFamily="50" charset="-128"/>
                <a:ea typeface="Meiryo UI" panose="020B0604030504040204" pitchFamily="50" charset="-128"/>
              </a:endParaRPr>
            </a:p>
          </p:txBody>
        </p:sp>
        <p:sp>
          <p:nvSpPr>
            <p:cNvPr id="18" name="矢印: 左 17">
              <a:extLst>
                <a:ext uri="{FF2B5EF4-FFF2-40B4-BE49-F238E27FC236}">
                  <a16:creationId xmlns:a16="http://schemas.microsoft.com/office/drawing/2014/main" id="{EA258662-291A-5D79-A39C-ADAC1C4E20BF}"/>
                </a:ext>
              </a:extLst>
            </p:cNvPr>
            <p:cNvSpPr/>
            <p:nvPr/>
          </p:nvSpPr>
          <p:spPr>
            <a:xfrm flipH="1">
              <a:off x="1268976" y="2655754"/>
              <a:ext cx="789856" cy="538985"/>
            </a:xfrm>
            <a:prstGeom prst="leftArrow">
              <a:avLst>
                <a:gd name="adj1" fmla="val 62651"/>
                <a:gd name="adj2" fmla="val 50000"/>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ja-JP" altLang="en-US" sz="1400" dirty="0">
                  <a:solidFill>
                    <a:schemeClr val="tx1"/>
                  </a:solidFill>
                  <a:latin typeface="Meiryo UI" panose="020B0604030504040204" pitchFamily="50" charset="-128"/>
                  <a:ea typeface="Meiryo UI" panose="020B0604030504040204" pitchFamily="50" charset="-128"/>
                </a:rPr>
                <a:t>申込金</a:t>
              </a:r>
            </a:p>
          </p:txBody>
        </p:sp>
        <p:sp>
          <p:nvSpPr>
            <p:cNvPr id="19" name="テキスト ボックス 18">
              <a:extLst>
                <a:ext uri="{FF2B5EF4-FFF2-40B4-BE49-F238E27FC236}">
                  <a16:creationId xmlns:a16="http://schemas.microsoft.com/office/drawing/2014/main" id="{8F5805BE-CDA2-4841-BE47-93F4E9EB6D3B}"/>
                </a:ext>
              </a:extLst>
            </p:cNvPr>
            <p:cNvSpPr txBox="1"/>
            <p:nvPr/>
          </p:nvSpPr>
          <p:spPr>
            <a:xfrm>
              <a:off x="2217941" y="4758343"/>
              <a:ext cx="1628087" cy="461665"/>
            </a:xfrm>
            <a:prstGeom prst="rect">
              <a:avLst/>
            </a:prstGeom>
            <a:noFill/>
          </p:spPr>
          <p:txBody>
            <a:bodyPr wrap="square" rtlCol="0">
              <a:spAutoFit/>
            </a:bodyPr>
            <a:lstStyle/>
            <a:p>
              <a:pPr algn="ctr"/>
              <a:r>
                <a:rPr lang="ja-JP" altLang="en-US" sz="2400" b="1" dirty="0">
                  <a:latin typeface="Meiryo UI" panose="020B0604030504040204" pitchFamily="50" charset="-128"/>
                  <a:ea typeface="Meiryo UI" panose="020B0604030504040204" pitchFamily="50" charset="-128"/>
                </a:rPr>
                <a:t>販売会社</a:t>
              </a:r>
              <a:endParaRPr lang="en-US" altLang="ja-JP" sz="2400" b="1" dirty="0">
                <a:latin typeface="Meiryo UI" panose="020B0604030504040204" pitchFamily="50" charset="-128"/>
                <a:ea typeface="Meiryo UI" panose="020B0604030504040204" pitchFamily="50" charset="-128"/>
              </a:endParaRPr>
            </a:p>
          </p:txBody>
        </p:sp>
        <p:sp>
          <p:nvSpPr>
            <p:cNvPr id="21" name="テキスト ボックス 20">
              <a:extLst>
                <a:ext uri="{FF2B5EF4-FFF2-40B4-BE49-F238E27FC236}">
                  <a16:creationId xmlns:a16="http://schemas.microsoft.com/office/drawing/2014/main" id="{715233EA-4C87-69D4-4BA9-0FFAB6AA8C11}"/>
                </a:ext>
              </a:extLst>
            </p:cNvPr>
            <p:cNvSpPr txBox="1"/>
            <p:nvPr/>
          </p:nvSpPr>
          <p:spPr>
            <a:xfrm>
              <a:off x="4706093" y="4758343"/>
              <a:ext cx="2104130" cy="461665"/>
            </a:xfrm>
            <a:prstGeom prst="rect">
              <a:avLst/>
            </a:prstGeom>
            <a:noFill/>
          </p:spPr>
          <p:txBody>
            <a:bodyPr wrap="square" rtlCol="0">
              <a:spAutoFit/>
            </a:bodyPr>
            <a:lstStyle/>
            <a:p>
              <a:pPr algn="ctr"/>
              <a:r>
                <a:rPr kumimoji="1" lang="ja-JP" altLang="en-US" sz="2400" b="1" dirty="0">
                  <a:latin typeface="Meiryo UI" panose="020B0604030504040204" pitchFamily="50" charset="-128"/>
                  <a:ea typeface="Meiryo UI" panose="020B0604030504040204" pitchFamily="50" charset="-128"/>
                </a:rPr>
                <a:t>委託会社</a:t>
              </a:r>
              <a:endParaRPr kumimoji="1" lang="en-US" altLang="ja-JP" sz="2400" b="1" dirty="0">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65EC60D7-F9DC-019F-739D-4641074BFB0F}"/>
                </a:ext>
              </a:extLst>
            </p:cNvPr>
            <p:cNvSpPr txBox="1"/>
            <p:nvPr/>
          </p:nvSpPr>
          <p:spPr>
            <a:xfrm>
              <a:off x="7706472" y="4758344"/>
              <a:ext cx="1628087" cy="461665"/>
            </a:xfrm>
            <a:prstGeom prst="rect">
              <a:avLst/>
            </a:prstGeom>
            <a:noFill/>
          </p:spPr>
          <p:txBody>
            <a:bodyPr wrap="square" rtlCol="0">
              <a:spAutoFit/>
            </a:bodyPr>
            <a:lstStyle/>
            <a:p>
              <a:pPr algn="ctr"/>
              <a:r>
                <a:rPr lang="ja-JP" altLang="en-US" sz="2400" b="1" dirty="0">
                  <a:latin typeface="Meiryo UI" panose="020B0604030504040204" pitchFamily="50" charset="-128"/>
                  <a:ea typeface="Meiryo UI" panose="020B0604030504040204" pitchFamily="50" charset="-128"/>
                </a:rPr>
                <a:t>信託会社</a:t>
              </a:r>
              <a:endParaRPr kumimoji="1" lang="ja-JP" altLang="en-US" sz="2400" b="1" dirty="0">
                <a:latin typeface="Meiryo UI" panose="020B0604030504040204" pitchFamily="50" charset="-128"/>
                <a:ea typeface="Meiryo UI" panose="020B0604030504040204" pitchFamily="50" charset="-128"/>
              </a:endParaRPr>
            </a:p>
          </p:txBody>
        </p:sp>
        <p:sp>
          <p:nvSpPr>
            <p:cNvPr id="26" name="テキスト ボックス 25">
              <a:extLst>
                <a:ext uri="{FF2B5EF4-FFF2-40B4-BE49-F238E27FC236}">
                  <a16:creationId xmlns:a16="http://schemas.microsoft.com/office/drawing/2014/main" id="{1A6F01D8-3A83-1B21-7007-5DDEBF4924D6}"/>
                </a:ext>
              </a:extLst>
            </p:cNvPr>
            <p:cNvSpPr txBox="1"/>
            <p:nvPr/>
          </p:nvSpPr>
          <p:spPr>
            <a:xfrm>
              <a:off x="2217941" y="5220008"/>
              <a:ext cx="2698273" cy="584775"/>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rPr>
                <a:t>・受益証券の販売</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・分配金、償還金等の支払</a:t>
              </a:r>
              <a:endParaRPr lang="en-US" altLang="ja-JP" sz="1600" dirty="0">
                <a:latin typeface="Meiryo UI" panose="020B0604030504040204" pitchFamily="50" charset="-128"/>
                <a:ea typeface="Meiryo UI" panose="020B0604030504040204" pitchFamily="50" charset="-128"/>
              </a:endParaRPr>
            </a:p>
          </p:txBody>
        </p:sp>
        <p:sp>
          <p:nvSpPr>
            <p:cNvPr id="27" name="テキスト ボックス 26">
              <a:extLst>
                <a:ext uri="{FF2B5EF4-FFF2-40B4-BE49-F238E27FC236}">
                  <a16:creationId xmlns:a16="http://schemas.microsoft.com/office/drawing/2014/main" id="{4FD01FF2-1D7C-E681-A366-0E38C8AEEA61}"/>
                </a:ext>
              </a:extLst>
            </p:cNvPr>
            <p:cNvSpPr txBox="1"/>
            <p:nvPr/>
          </p:nvSpPr>
          <p:spPr>
            <a:xfrm>
              <a:off x="4944506" y="5175606"/>
              <a:ext cx="1954325" cy="584775"/>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rPr>
                <a:t>・受益証券の発行</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・運用支持</a:t>
              </a:r>
              <a:endParaRPr lang="en-US" altLang="ja-JP" sz="1600" dirty="0">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904877E2-8014-2B6E-1002-A7987F9661BC}"/>
                </a:ext>
              </a:extLst>
            </p:cNvPr>
            <p:cNvSpPr txBox="1"/>
            <p:nvPr/>
          </p:nvSpPr>
          <p:spPr>
            <a:xfrm>
              <a:off x="7706472" y="5220008"/>
              <a:ext cx="3457579" cy="584775"/>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rPr>
                <a:t>・信託財産の管理</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・委託会社の指示にしたがって売買</a:t>
              </a:r>
              <a:endParaRPr lang="en-US" altLang="ja-JP" sz="1600" dirty="0">
                <a:latin typeface="Meiryo UI" panose="020B0604030504040204" pitchFamily="50" charset="-128"/>
                <a:ea typeface="Meiryo UI" panose="020B0604030504040204" pitchFamily="50" charset="-128"/>
              </a:endParaRPr>
            </a:p>
          </p:txBody>
        </p:sp>
        <p:pic>
          <p:nvPicPr>
            <p:cNvPr id="29" name="Picture 4" descr="人のシルエットアイコンのフリーイラスト画像素材【商用無料】 | アイキャッチャー">
              <a:extLst>
                <a:ext uri="{FF2B5EF4-FFF2-40B4-BE49-F238E27FC236}">
                  <a16:creationId xmlns:a16="http://schemas.microsoft.com/office/drawing/2014/main" id="{538D3D04-7718-9574-EB7F-F25F90077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497" y="3195634"/>
              <a:ext cx="982461" cy="98246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人のシルエットアイコンのフリーイラスト画像素材【商用無料】 | アイキャッチャー">
              <a:extLst>
                <a:ext uri="{FF2B5EF4-FFF2-40B4-BE49-F238E27FC236}">
                  <a16:creationId xmlns:a16="http://schemas.microsoft.com/office/drawing/2014/main" id="{134AC4F6-6B49-0B0C-9896-B02EC701F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496" y="4178095"/>
              <a:ext cx="982461" cy="982461"/>
            </a:xfrm>
            <a:prstGeom prst="rect">
              <a:avLst/>
            </a:prstGeom>
            <a:noFill/>
            <a:extLst>
              <a:ext uri="{909E8E84-426E-40DD-AFC4-6F175D3DCCD1}">
                <a14:hiddenFill xmlns:a14="http://schemas.microsoft.com/office/drawing/2010/main">
                  <a:solidFill>
                    <a:srgbClr val="FFFFFF"/>
                  </a:solidFill>
                </a14:hiddenFill>
              </a:ext>
            </a:extLst>
          </p:spPr>
        </p:pic>
        <p:sp>
          <p:nvSpPr>
            <p:cNvPr id="37" name="矢印: 左 36">
              <a:extLst>
                <a:ext uri="{FF2B5EF4-FFF2-40B4-BE49-F238E27FC236}">
                  <a16:creationId xmlns:a16="http://schemas.microsoft.com/office/drawing/2014/main" id="{AA8429AD-325B-AFDB-B7D2-48E48A76C9FA}"/>
                </a:ext>
              </a:extLst>
            </p:cNvPr>
            <p:cNvSpPr/>
            <p:nvPr/>
          </p:nvSpPr>
          <p:spPr>
            <a:xfrm>
              <a:off x="1268975" y="4416484"/>
              <a:ext cx="789856" cy="538985"/>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分配・償還金</a:t>
              </a:r>
            </a:p>
          </p:txBody>
        </p:sp>
        <p:sp>
          <p:nvSpPr>
            <p:cNvPr id="38" name="矢印: 左 37">
              <a:extLst>
                <a:ext uri="{FF2B5EF4-FFF2-40B4-BE49-F238E27FC236}">
                  <a16:creationId xmlns:a16="http://schemas.microsoft.com/office/drawing/2014/main" id="{F77EB712-E7D1-1780-C125-AFD976A22B87}"/>
                </a:ext>
              </a:extLst>
            </p:cNvPr>
            <p:cNvSpPr/>
            <p:nvPr/>
          </p:nvSpPr>
          <p:spPr>
            <a:xfrm>
              <a:off x="1268975" y="3500325"/>
              <a:ext cx="789856" cy="538985"/>
            </a:xfrm>
            <a:prstGeom prst="leftArrow">
              <a:avLst>
                <a:gd name="adj1" fmla="val 67672"/>
                <a:gd name="adj2" fmla="val 50000"/>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rPr>
                <a:t>受益証券</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39" name="矢印: 左 38">
              <a:extLst>
                <a:ext uri="{FF2B5EF4-FFF2-40B4-BE49-F238E27FC236}">
                  <a16:creationId xmlns:a16="http://schemas.microsoft.com/office/drawing/2014/main" id="{236B1597-1C23-F9B0-2A61-A2F26B38B9DC}"/>
                </a:ext>
              </a:extLst>
            </p:cNvPr>
            <p:cNvSpPr/>
            <p:nvPr/>
          </p:nvSpPr>
          <p:spPr>
            <a:xfrm flipH="1">
              <a:off x="4014837" y="2655754"/>
              <a:ext cx="789856" cy="538985"/>
            </a:xfrm>
            <a:prstGeom prst="leftArrow">
              <a:avLst>
                <a:gd name="adj1" fmla="val 62651"/>
                <a:gd name="adj2" fmla="val 50000"/>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ja-JP" altLang="en-US" sz="1400" dirty="0">
                  <a:solidFill>
                    <a:schemeClr val="tx1"/>
                  </a:solidFill>
                  <a:latin typeface="Meiryo UI" panose="020B0604030504040204" pitchFamily="50" charset="-128"/>
                  <a:ea typeface="Meiryo UI" panose="020B0604030504040204" pitchFamily="50" charset="-128"/>
                </a:rPr>
                <a:t>申込金</a:t>
              </a:r>
            </a:p>
          </p:txBody>
        </p:sp>
        <p:sp>
          <p:nvSpPr>
            <p:cNvPr id="40" name="矢印: 左 39">
              <a:extLst>
                <a:ext uri="{FF2B5EF4-FFF2-40B4-BE49-F238E27FC236}">
                  <a16:creationId xmlns:a16="http://schemas.microsoft.com/office/drawing/2014/main" id="{3F95CAE4-407E-389E-A842-D22E0F766CF6}"/>
                </a:ext>
              </a:extLst>
            </p:cNvPr>
            <p:cNvSpPr/>
            <p:nvPr/>
          </p:nvSpPr>
          <p:spPr>
            <a:xfrm>
              <a:off x="4014836" y="4416484"/>
              <a:ext cx="789856" cy="538985"/>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分配・償還金</a:t>
              </a:r>
            </a:p>
          </p:txBody>
        </p:sp>
        <p:sp>
          <p:nvSpPr>
            <p:cNvPr id="41" name="矢印: 左 40">
              <a:extLst>
                <a:ext uri="{FF2B5EF4-FFF2-40B4-BE49-F238E27FC236}">
                  <a16:creationId xmlns:a16="http://schemas.microsoft.com/office/drawing/2014/main" id="{716618D5-BD35-39FA-C831-E7DF643942B8}"/>
                </a:ext>
              </a:extLst>
            </p:cNvPr>
            <p:cNvSpPr/>
            <p:nvPr/>
          </p:nvSpPr>
          <p:spPr>
            <a:xfrm>
              <a:off x="4014836" y="3500325"/>
              <a:ext cx="789856" cy="538985"/>
            </a:xfrm>
            <a:prstGeom prst="leftArrow">
              <a:avLst>
                <a:gd name="adj1" fmla="val 67672"/>
                <a:gd name="adj2" fmla="val 50000"/>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rPr>
                <a:t>受益証券</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42" name="矢印: 左 41">
              <a:extLst>
                <a:ext uri="{FF2B5EF4-FFF2-40B4-BE49-F238E27FC236}">
                  <a16:creationId xmlns:a16="http://schemas.microsoft.com/office/drawing/2014/main" id="{64A38677-860C-7100-6628-56CB3147B466}"/>
                </a:ext>
              </a:extLst>
            </p:cNvPr>
            <p:cNvSpPr/>
            <p:nvPr/>
          </p:nvSpPr>
          <p:spPr>
            <a:xfrm flipH="1">
              <a:off x="6756294" y="2655754"/>
              <a:ext cx="789856" cy="538985"/>
            </a:xfrm>
            <a:prstGeom prst="leftArrow">
              <a:avLst>
                <a:gd name="adj1" fmla="val 62651"/>
                <a:gd name="adj2" fmla="val 50000"/>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ja-JP" altLang="en-US" sz="1400" dirty="0">
                  <a:solidFill>
                    <a:schemeClr val="tx1"/>
                  </a:solidFill>
                  <a:latin typeface="Meiryo UI" panose="020B0604030504040204" pitchFamily="50" charset="-128"/>
                  <a:ea typeface="Meiryo UI" panose="020B0604030504040204" pitchFamily="50" charset="-128"/>
                </a:rPr>
                <a:t>申込金</a:t>
              </a:r>
            </a:p>
          </p:txBody>
        </p:sp>
        <p:sp>
          <p:nvSpPr>
            <p:cNvPr id="43" name="矢印: 左 42">
              <a:extLst>
                <a:ext uri="{FF2B5EF4-FFF2-40B4-BE49-F238E27FC236}">
                  <a16:creationId xmlns:a16="http://schemas.microsoft.com/office/drawing/2014/main" id="{31418216-93D3-E931-C268-AE8758D4C320}"/>
                </a:ext>
              </a:extLst>
            </p:cNvPr>
            <p:cNvSpPr/>
            <p:nvPr/>
          </p:nvSpPr>
          <p:spPr>
            <a:xfrm>
              <a:off x="6756293" y="4416484"/>
              <a:ext cx="789856" cy="538985"/>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分配・償還金</a:t>
              </a:r>
            </a:p>
          </p:txBody>
        </p:sp>
        <p:sp>
          <p:nvSpPr>
            <p:cNvPr id="45" name="矢印: 左 44">
              <a:extLst>
                <a:ext uri="{FF2B5EF4-FFF2-40B4-BE49-F238E27FC236}">
                  <a16:creationId xmlns:a16="http://schemas.microsoft.com/office/drawing/2014/main" id="{182B3FBF-B1F4-0821-AFCC-054F356F322B}"/>
                </a:ext>
              </a:extLst>
            </p:cNvPr>
            <p:cNvSpPr/>
            <p:nvPr/>
          </p:nvSpPr>
          <p:spPr>
            <a:xfrm flipH="1">
              <a:off x="6756293" y="3536119"/>
              <a:ext cx="789856" cy="538985"/>
            </a:xfrm>
            <a:prstGeom prst="leftArrow">
              <a:avLst>
                <a:gd name="adj1" fmla="val 62651"/>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ja-JP" altLang="en-US" sz="1400" dirty="0">
                  <a:solidFill>
                    <a:schemeClr val="tx1"/>
                  </a:solidFill>
                  <a:latin typeface="Meiryo UI" panose="020B0604030504040204" pitchFamily="50" charset="-128"/>
                  <a:ea typeface="Meiryo UI" panose="020B0604030504040204" pitchFamily="50" charset="-128"/>
                </a:rPr>
                <a:t>運用支持</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46" name="楕円 45">
              <a:extLst>
                <a:ext uri="{FF2B5EF4-FFF2-40B4-BE49-F238E27FC236}">
                  <a16:creationId xmlns:a16="http://schemas.microsoft.com/office/drawing/2014/main" id="{173F9028-A7F6-8724-F49A-4C1EDBA1C71C}"/>
                </a:ext>
              </a:extLst>
            </p:cNvPr>
            <p:cNvSpPr/>
            <p:nvPr/>
          </p:nvSpPr>
          <p:spPr>
            <a:xfrm>
              <a:off x="10573018" y="2615383"/>
              <a:ext cx="1296183" cy="2142959"/>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400" b="1" dirty="0">
                  <a:solidFill>
                    <a:schemeClr val="tx1"/>
                  </a:solidFill>
                  <a:latin typeface="Meiryo UI" panose="020B0604030504040204" pitchFamily="50" charset="-128"/>
                  <a:ea typeface="Meiryo UI" panose="020B0604030504040204" pitchFamily="50" charset="-128"/>
                </a:rPr>
                <a:t>Market</a:t>
              </a:r>
            </a:p>
            <a:p>
              <a:r>
                <a:rPr lang="ja-JP" altLang="en-US" sz="1600" dirty="0">
                  <a:solidFill>
                    <a:schemeClr val="tx1"/>
                  </a:solidFill>
                  <a:latin typeface="Meiryo UI" panose="020B0604030504040204" pitchFamily="50" charset="-128"/>
                  <a:ea typeface="Meiryo UI" panose="020B0604030504040204" pitchFamily="50" charset="-128"/>
                </a:rPr>
                <a:t>・株式</a:t>
              </a:r>
              <a:endParaRPr lang="en-US" altLang="ja-JP" sz="1600" dirty="0">
                <a:solidFill>
                  <a:schemeClr val="tx1"/>
                </a:solidFill>
                <a:latin typeface="Meiryo UI" panose="020B0604030504040204" pitchFamily="50" charset="-128"/>
                <a:ea typeface="Meiryo UI" panose="020B0604030504040204" pitchFamily="50" charset="-128"/>
              </a:endParaRPr>
            </a:p>
            <a:p>
              <a:r>
                <a:rPr kumimoji="1" lang="ja-JP" altLang="en-US" sz="1600" dirty="0">
                  <a:solidFill>
                    <a:schemeClr val="tx1"/>
                  </a:solidFill>
                  <a:latin typeface="Meiryo UI" panose="020B0604030504040204" pitchFamily="50" charset="-128"/>
                  <a:ea typeface="Meiryo UI" panose="020B0604030504040204" pitchFamily="50" charset="-128"/>
                </a:rPr>
                <a:t>・債券</a:t>
              </a:r>
              <a:endParaRPr kumimoji="1" lang="en-US" altLang="ja-JP" sz="1600" dirty="0">
                <a:solidFill>
                  <a:schemeClr val="tx1"/>
                </a:solidFill>
                <a:latin typeface="Meiryo UI" panose="020B0604030504040204" pitchFamily="50" charset="-128"/>
                <a:ea typeface="Meiryo UI" panose="020B0604030504040204" pitchFamily="50" charset="-128"/>
              </a:endParaRPr>
            </a:p>
            <a:p>
              <a:r>
                <a:rPr lang="ja-JP" altLang="en-US" sz="1600" dirty="0">
                  <a:solidFill>
                    <a:schemeClr val="tx1"/>
                  </a:solidFill>
                  <a:latin typeface="Meiryo UI" panose="020B0604030504040204" pitchFamily="50" charset="-128"/>
                  <a:ea typeface="Meiryo UI" panose="020B0604030504040204" pitchFamily="50" charset="-128"/>
                </a:rPr>
                <a:t>・不動産</a:t>
              </a:r>
              <a:endParaRPr lang="en-US" altLang="ja-JP" sz="1600" dirty="0">
                <a:solidFill>
                  <a:schemeClr val="tx1"/>
                </a:solidFill>
                <a:latin typeface="Meiryo UI" panose="020B0604030504040204" pitchFamily="50" charset="-128"/>
                <a:ea typeface="Meiryo UI" panose="020B0604030504040204" pitchFamily="50" charset="-128"/>
              </a:endParaRPr>
            </a:p>
            <a:p>
              <a:r>
                <a:rPr kumimoji="1" lang="en-US" altLang="ja-JP" sz="1600" dirty="0">
                  <a:solidFill>
                    <a:schemeClr val="tx1"/>
                  </a:solidFill>
                  <a:latin typeface="Meiryo UI" panose="020B0604030504040204" pitchFamily="50" charset="-128"/>
                  <a:ea typeface="Meiryo UI" panose="020B0604030504040204" pitchFamily="50" charset="-128"/>
                </a:rPr>
                <a:t>…</a:t>
              </a:r>
              <a:r>
                <a:rPr kumimoji="1" lang="en-US" altLang="ja-JP" sz="1600" dirty="0" err="1">
                  <a:solidFill>
                    <a:schemeClr val="tx1"/>
                  </a:solidFill>
                  <a:latin typeface="Meiryo UI" panose="020B0604030504040204" pitchFamily="50" charset="-128"/>
                  <a:ea typeface="Meiryo UI" panose="020B0604030504040204" pitchFamily="50" charset="-128"/>
                </a:rPr>
                <a:t>etc</a:t>
              </a:r>
              <a:endParaRPr kumimoji="1" lang="ja-JP" altLang="en-US" sz="1600" dirty="0">
                <a:solidFill>
                  <a:schemeClr val="tx1"/>
                </a:solidFill>
                <a:latin typeface="Meiryo UI" panose="020B0604030504040204" pitchFamily="50" charset="-128"/>
                <a:ea typeface="Meiryo UI" panose="020B0604030504040204" pitchFamily="50" charset="-128"/>
              </a:endParaRPr>
            </a:p>
          </p:txBody>
        </p:sp>
        <p:sp>
          <p:nvSpPr>
            <p:cNvPr id="4" name="矢印: 左 3">
              <a:extLst>
                <a:ext uri="{FF2B5EF4-FFF2-40B4-BE49-F238E27FC236}">
                  <a16:creationId xmlns:a16="http://schemas.microsoft.com/office/drawing/2014/main" id="{BB4E63C8-0CB7-45B7-038F-8A4533ACFA5B}"/>
                </a:ext>
              </a:extLst>
            </p:cNvPr>
            <p:cNvSpPr/>
            <p:nvPr/>
          </p:nvSpPr>
          <p:spPr>
            <a:xfrm>
              <a:off x="9432730" y="3805611"/>
              <a:ext cx="789856" cy="538985"/>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5" name="矢印: 左 4">
              <a:extLst>
                <a:ext uri="{FF2B5EF4-FFF2-40B4-BE49-F238E27FC236}">
                  <a16:creationId xmlns:a16="http://schemas.microsoft.com/office/drawing/2014/main" id="{57FE9F45-3F0A-5C99-D662-2E4839253D90}"/>
                </a:ext>
              </a:extLst>
            </p:cNvPr>
            <p:cNvSpPr/>
            <p:nvPr/>
          </p:nvSpPr>
          <p:spPr>
            <a:xfrm flipH="1">
              <a:off x="9432730" y="2925246"/>
              <a:ext cx="789856" cy="538985"/>
            </a:xfrm>
            <a:prstGeom prst="leftArrow">
              <a:avLst>
                <a:gd name="adj1" fmla="val 62651"/>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0" name="矢印: 左 9">
              <a:extLst>
                <a:ext uri="{FF2B5EF4-FFF2-40B4-BE49-F238E27FC236}">
                  <a16:creationId xmlns:a16="http://schemas.microsoft.com/office/drawing/2014/main" id="{E8B0CBAC-C48C-4986-B45F-047B972EC11C}"/>
                </a:ext>
              </a:extLst>
            </p:cNvPr>
            <p:cNvSpPr/>
            <p:nvPr/>
          </p:nvSpPr>
          <p:spPr>
            <a:xfrm>
              <a:off x="1268975" y="5903247"/>
              <a:ext cx="8953611" cy="445646"/>
            </a:xfrm>
            <a:prstGeom prst="leftArrow">
              <a:avLst>
                <a:gd name="adj1" fmla="val 100000"/>
                <a:gd name="adj2" fmla="val 65541"/>
              </a:avLst>
            </a:prstGeom>
            <a:solidFill>
              <a:schemeClr val="accent2">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Meiryo UI" panose="020B0604030504040204" pitchFamily="50" charset="-128"/>
                  <a:ea typeface="Meiryo UI" panose="020B0604030504040204" pitchFamily="50" charset="-128"/>
                </a:rPr>
                <a:t>膨大な手数料体系</a:t>
              </a:r>
            </a:p>
          </p:txBody>
        </p:sp>
      </p:grpSp>
      <p:sp>
        <p:nvSpPr>
          <p:cNvPr id="12" name="テキスト ボックス 11">
            <a:extLst>
              <a:ext uri="{FF2B5EF4-FFF2-40B4-BE49-F238E27FC236}">
                <a16:creationId xmlns:a16="http://schemas.microsoft.com/office/drawing/2014/main" id="{5C186A04-89F4-368A-DA59-A262D63FA08D}"/>
              </a:ext>
            </a:extLst>
          </p:cNvPr>
          <p:cNvSpPr txBox="1"/>
          <p:nvPr/>
        </p:nvSpPr>
        <p:spPr>
          <a:xfrm>
            <a:off x="154458" y="629248"/>
            <a:ext cx="9587345" cy="1676869"/>
          </a:xfrm>
          <a:prstGeom prst="rect">
            <a:avLst/>
          </a:prstGeom>
          <a:noFill/>
        </p:spPr>
        <p:txBody>
          <a:bodyPr wrap="square" rtlCol="0">
            <a:spAutoFit/>
          </a:bodyPr>
          <a:lstStyle/>
          <a:p>
            <a:pPr marL="457200" indent="-457200">
              <a:lnSpc>
                <a:spcPct val="150000"/>
              </a:lnSpc>
              <a:buFont typeface="+mj-ea"/>
              <a:buAutoNum type="circleNumDbPlain"/>
            </a:pPr>
            <a:r>
              <a:rPr kumimoji="1" lang="ja-JP" altLang="en-US" sz="2400" dirty="0">
                <a:latin typeface="Meiryo UI" panose="020B0604030504040204" pitchFamily="50" charset="-128"/>
                <a:ea typeface="Meiryo UI" panose="020B0604030504040204" pitchFamily="50" charset="-128"/>
              </a:rPr>
              <a:t>各業務が一つの会社によって集中管理されている</a:t>
            </a:r>
          </a:p>
          <a:p>
            <a:pPr marL="457200" indent="-457200">
              <a:lnSpc>
                <a:spcPct val="150000"/>
              </a:lnSpc>
              <a:buFont typeface="+mj-ea"/>
              <a:buAutoNum type="circleNumDbPlain"/>
            </a:pPr>
            <a:r>
              <a:rPr lang="ja-JP" altLang="en-US" sz="2400" dirty="0">
                <a:latin typeface="Meiryo UI" panose="020B0604030504040204" pitchFamily="50" charset="-128"/>
                <a:ea typeface="Meiryo UI" panose="020B0604030504040204" pitchFamily="50" charset="-128"/>
              </a:rPr>
              <a:t>投資家の意思はほとんど反映されない</a:t>
            </a:r>
            <a:endParaRPr lang="en-US" altLang="ja-JP" sz="2400" dirty="0">
              <a:latin typeface="Meiryo UI" panose="020B0604030504040204" pitchFamily="50" charset="-128"/>
              <a:ea typeface="Meiryo UI" panose="020B0604030504040204" pitchFamily="50" charset="-128"/>
            </a:endParaRPr>
          </a:p>
          <a:p>
            <a:pPr marL="457200" indent="-457200">
              <a:lnSpc>
                <a:spcPct val="150000"/>
              </a:lnSpc>
              <a:buFont typeface="+mj-ea"/>
              <a:buAutoNum type="circleNumDbPlain"/>
            </a:pPr>
            <a:r>
              <a:rPr kumimoji="1" lang="ja-JP" altLang="en-US" sz="2400" dirty="0">
                <a:latin typeface="Meiryo UI" panose="020B0604030504040204" pitchFamily="50" charset="-128"/>
                <a:ea typeface="Meiryo UI" panose="020B0604030504040204" pitchFamily="50" charset="-128"/>
              </a:rPr>
              <a:t>多くの金融機関が介入することで手数料が高額になりがち</a:t>
            </a:r>
            <a:endParaRPr kumimoji="1" lang="en-US" altLang="ja-JP" sz="2400" dirty="0">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BBD74D54-1877-DF82-5BF0-6B8698CB46E5}"/>
              </a:ext>
            </a:extLst>
          </p:cNvPr>
          <p:cNvSpPr/>
          <p:nvPr/>
        </p:nvSpPr>
        <p:spPr>
          <a:xfrm>
            <a:off x="0" y="577849"/>
            <a:ext cx="12192000" cy="984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4FE5D269-4851-597A-99B3-C171DB021153}"/>
              </a:ext>
            </a:extLst>
          </p:cNvPr>
          <p:cNvSpPr/>
          <p:nvPr/>
        </p:nvSpPr>
        <p:spPr>
          <a:xfrm>
            <a:off x="908975" y="5074085"/>
            <a:ext cx="360000" cy="360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latin typeface="Meiryo UI" panose="020B0604030504040204" pitchFamily="50" charset="-128"/>
                <a:ea typeface="Meiryo UI" panose="020B0604030504040204" pitchFamily="50" charset="-128"/>
              </a:rPr>
              <a:t>2</a:t>
            </a:r>
            <a:endParaRPr kumimoji="1" lang="ja-JP" altLang="en-US" b="1" dirty="0">
              <a:latin typeface="Meiryo UI" panose="020B0604030504040204" pitchFamily="50" charset="-128"/>
              <a:ea typeface="Meiryo UI" panose="020B0604030504040204" pitchFamily="50" charset="-128"/>
            </a:endParaRPr>
          </a:p>
        </p:txBody>
      </p:sp>
      <p:sp>
        <p:nvSpPr>
          <p:cNvPr id="16" name="楕円 15">
            <a:extLst>
              <a:ext uri="{FF2B5EF4-FFF2-40B4-BE49-F238E27FC236}">
                <a16:creationId xmlns:a16="http://schemas.microsoft.com/office/drawing/2014/main" id="{B0A4C9ED-E770-1C75-683D-1675ACB3A4ED}"/>
              </a:ext>
            </a:extLst>
          </p:cNvPr>
          <p:cNvSpPr/>
          <p:nvPr/>
        </p:nvSpPr>
        <p:spPr>
          <a:xfrm>
            <a:off x="3369424" y="4502728"/>
            <a:ext cx="360000" cy="360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Meiryo UI" panose="020B0604030504040204" pitchFamily="50" charset="-128"/>
                <a:ea typeface="Meiryo UI" panose="020B0604030504040204" pitchFamily="50" charset="-128"/>
              </a:rPr>
              <a:t>1</a:t>
            </a:r>
            <a:endParaRPr kumimoji="1" lang="ja-JP" altLang="en-US" b="1" dirty="0">
              <a:latin typeface="Meiryo UI" panose="020B0604030504040204" pitchFamily="50" charset="-128"/>
              <a:ea typeface="Meiryo UI" panose="020B0604030504040204" pitchFamily="50" charset="-128"/>
            </a:endParaRPr>
          </a:p>
        </p:txBody>
      </p:sp>
      <p:sp>
        <p:nvSpPr>
          <p:cNvPr id="20" name="楕円 19">
            <a:extLst>
              <a:ext uri="{FF2B5EF4-FFF2-40B4-BE49-F238E27FC236}">
                <a16:creationId xmlns:a16="http://schemas.microsoft.com/office/drawing/2014/main" id="{A71DAF9E-8463-13F6-9928-3E92F40B9B7F}"/>
              </a:ext>
            </a:extLst>
          </p:cNvPr>
          <p:cNvSpPr/>
          <p:nvPr/>
        </p:nvSpPr>
        <p:spPr>
          <a:xfrm>
            <a:off x="6146700" y="4506021"/>
            <a:ext cx="360000" cy="360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Meiryo UI" panose="020B0604030504040204" pitchFamily="50" charset="-128"/>
                <a:ea typeface="Meiryo UI" panose="020B0604030504040204" pitchFamily="50" charset="-128"/>
              </a:rPr>
              <a:t>1</a:t>
            </a:r>
            <a:endParaRPr kumimoji="1" lang="ja-JP" altLang="en-US" b="1" dirty="0">
              <a:latin typeface="Meiryo UI" panose="020B0604030504040204" pitchFamily="50" charset="-128"/>
              <a:ea typeface="Meiryo UI" panose="020B0604030504040204" pitchFamily="50" charset="-128"/>
            </a:endParaRPr>
          </a:p>
        </p:txBody>
      </p:sp>
      <p:sp>
        <p:nvSpPr>
          <p:cNvPr id="22" name="楕円 21">
            <a:extLst>
              <a:ext uri="{FF2B5EF4-FFF2-40B4-BE49-F238E27FC236}">
                <a16:creationId xmlns:a16="http://schemas.microsoft.com/office/drawing/2014/main" id="{EA264064-354B-E5A9-BF01-C13BB9B919EA}"/>
              </a:ext>
            </a:extLst>
          </p:cNvPr>
          <p:cNvSpPr/>
          <p:nvPr/>
        </p:nvSpPr>
        <p:spPr>
          <a:xfrm>
            <a:off x="8869592" y="4510703"/>
            <a:ext cx="360000" cy="360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Meiryo UI" panose="020B0604030504040204" pitchFamily="50" charset="-128"/>
                <a:ea typeface="Meiryo UI" panose="020B0604030504040204" pitchFamily="50" charset="-128"/>
              </a:rPr>
              <a:t>1</a:t>
            </a:r>
            <a:endParaRPr kumimoji="1" lang="ja-JP" altLang="en-US" b="1" dirty="0">
              <a:latin typeface="Meiryo UI" panose="020B0604030504040204" pitchFamily="50" charset="-128"/>
              <a:ea typeface="Meiryo UI" panose="020B0604030504040204" pitchFamily="50" charset="-128"/>
            </a:endParaRPr>
          </a:p>
        </p:txBody>
      </p:sp>
      <p:sp>
        <p:nvSpPr>
          <p:cNvPr id="23" name="楕円 22">
            <a:extLst>
              <a:ext uri="{FF2B5EF4-FFF2-40B4-BE49-F238E27FC236}">
                <a16:creationId xmlns:a16="http://schemas.microsoft.com/office/drawing/2014/main" id="{0E09D021-B260-22FB-90B8-1814839BEA34}"/>
              </a:ext>
            </a:extLst>
          </p:cNvPr>
          <p:cNvSpPr/>
          <p:nvPr/>
        </p:nvSpPr>
        <p:spPr>
          <a:xfrm>
            <a:off x="10042586" y="6271176"/>
            <a:ext cx="360000" cy="360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Meiryo UI" panose="020B0604030504040204" pitchFamily="50" charset="-128"/>
                <a:ea typeface="Meiryo UI" panose="020B0604030504040204" pitchFamily="50" charset="-128"/>
              </a:rPr>
              <a:t>3</a:t>
            </a:r>
            <a:endParaRPr kumimoji="1" lang="ja-JP" altLang="en-US"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88354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タイトル 1">
            <a:extLst>
              <a:ext uri="{FF2B5EF4-FFF2-40B4-BE49-F238E27FC236}">
                <a16:creationId xmlns:a16="http://schemas.microsoft.com/office/drawing/2014/main" id="{F6C0B9E2-D5B4-DFA3-CD6C-B9A46ACFBBCA}"/>
              </a:ext>
            </a:extLst>
          </p:cNvPr>
          <p:cNvSpPr txBox="1">
            <a:spLocks/>
          </p:cNvSpPr>
          <p:nvPr/>
        </p:nvSpPr>
        <p:spPr>
          <a:xfrm>
            <a:off x="0" y="0"/>
            <a:ext cx="12192000" cy="57784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kumimoji="1" lang="en-US" altLang="ja-JP" sz="2800" dirty="0">
                <a:latin typeface="Meiryo UI" panose="020B0604030504040204" pitchFamily="50" charset="-128"/>
                <a:ea typeface="Meiryo UI" panose="020B0604030504040204" pitchFamily="50" charset="-128"/>
              </a:rPr>
              <a:t>What is </a:t>
            </a:r>
            <a:r>
              <a:rPr lang="en-US" altLang="ja-JP" sz="2800" dirty="0">
                <a:latin typeface="Meiryo UI" panose="020B0604030504040204" pitchFamily="50" charset="-128"/>
                <a:ea typeface="Meiryo UI" panose="020B0604030504040204" pitchFamily="50" charset="-128"/>
              </a:rPr>
              <a:t>Fund</a:t>
            </a:r>
            <a:r>
              <a:rPr kumimoji="1" lang="ja-JP" altLang="en-US" sz="2800" dirty="0">
                <a:latin typeface="Meiryo UI" panose="020B0604030504040204" pitchFamily="50" charset="-128"/>
                <a:ea typeface="Meiryo UI" panose="020B0604030504040204" pitchFamily="50" charset="-128"/>
              </a:rPr>
              <a:t>？</a:t>
            </a:r>
            <a:endParaRPr lang="ja-JP" altLang="en-US" sz="28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5C186A04-89F4-368A-DA59-A262D63FA08D}"/>
              </a:ext>
            </a:extLst>
          </p:cNvPr>
          <p:cNvSpPr txBox="1"/>
          <p:nvPr/>
        </p:nvSpPr>
        <p:spPr>
          <a:xfrm>
            <a:off x="160356" y="1999437"/>
            <a:ext cx="11871287" cy="1676869"/>
          </a:xfrm>
          <a:prstGeom prst="rect">
            <a:avLst/>
          </a:prstGeom>
          <a:noFill/>
        </p:spPr>
        <p:txBody>
          <a:bodyPr wrap="square" rtlCol="0">
            <a:spAutoFit/>
          </a:bodyPr>
          <a:lstStyle/>
          <a:p>
            <a:pPr>
              <a:lnSpc>
                <a:spcPct val="150000"/>
              </a:lnSpc>
            </a:pPr>
            <a:r>
              <a:rPr kumimoji="1" lang="ja-JP" altLang="en-US" sz="2400" dirty="0">
                <a:latin typeface="Meiryo UI" panose="020B0604030504040204" pitchFamily="50" charset="-128"/>
                <a:ea typeface="Meiryo UI" panose="020B0604030504040204" pitchFamily="50" charset="-128"/>
              </a:rPr>
              <a:t>多数の投資家から集められた資金を一つにまとめ基金にして収益を還元する仕組みのこと。</a:t>
            </a:r>
            <a:endParaRPr kumimoji="1" lang="en-US" altLang="ja-JP" sz="2400" dirty="0">
              <a:latin typeface="Meiryo UI" panose="020B0604030504040204" pitchFamily="50" charset="-128"/>
              <a:ea typeface="Meiryo UI" panose="020B0604030504040204" pitchFamily="50" charset="-128"/>
            </a:endParaRPr>
          </a:p>
          <a:p>
            <a:pPr>
              <a:lnSpc>
                <a:spcPct val="150000"/>
              </a:lnSpc>
            </a:pPr>
            <a:r>
              <a:rPr lang="ja-JP" altLang="en-US" sz="2400" dirty="0">
                <a:latin typeface="Meiryo UI" panose="020B0604030504040204" pitchFamily="50" charset="-128"/>
                <a:ea typeface="Meiryo UI" panose="020B0604030504040204" pitchFamily="50" charset="-128"/>
              </a:rPr>
              <a:t>→つまり</a:t>
            </a:r>
            <a:r>
              <a:rPr lang="en-US" altLang="ja-JP" sz="2400" dirty="0">
                <a:latin typeface="Meiryo UI" panose="020B0604030504040204" pitchFamily="50" charset="-128"/>
                <a:ea typeface="Meiryo UI" panose="020B0604030504040204" pitchFamily="50" charset="-128"/>
              </a:rPr>
              <a:t>…</a:t>
            </a:r>
          </a:p>
          <a:p>
            <a:pPr algn="ctr">
              <a:lnSpc>
                <a:spcPct val="150000"/>
              </a:lnSpc>
            </a:pPr>
            <a:r>
              <a:rPr kumimoji="1" lang="ja-JP" altLang="en-US" sz="2400" dirty="0">
                <a:latin typeface="Meiryo UI" panose="020B0604030504040204" pitchFamily="50" charset="-128"/>
                <a:ea typeface="Meiryo UI" panose="020B0604030504040204" pitchFamily="50" charset="-128"/>
              </a:rPr>
              <a:t>　</a:t>
            </a:r>
            <a:r>
              <a:rPr kumimoji="1" lang="ja-JP" altLang="en-US" sz="2400" u="sng" dirty="0">
                <a:latin typeface="Meiryo UI" panose="020B0604030504040204" pitchFamily="50" charset="-128"/>
                <a:ea typeface="Meiryo UI" panose="020B0604030504040204" pitchFamily="50" charset="-128"/>
              </a:rPr>
              <a:t>個人では購入できない資産を、みんなでお金を出し合って、みんなで利益を享受しよう</a:t>
            </a:r>
            <a:endParaRPr kumimoji="1" lang="en-US" altLang="ja-JP" sz="2400" u="sng" dirty="0">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BBD74D54-1877-DF82-5BF0-6B8698CB46E5}"/>
              </a:ext>
            </a:extLst>
          </p:cNvPr>
          <p:cNvSpPr/>
          <p:nvPr/>
        </p:nvSpPr>
        <p:spPr>
          <a:xfrm>
            <a:off x="0" y="577849"/>
            <a:ext cx="12192000" cy="984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38701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タイトル 1">
            <a:extLst>
              <a:ext uri="{FF2B5EF4-FFF2-40B4-BE49-F238E27FC236}">
                <a16:creationId xmlns:a16="http://schemas.microsoft.com/office/drawing/2014/main" id="{F6C0B9E2-D5B4-DFA3-CD6C-B9A46ACFBBCA}"/>
              </a:ext>
            </a:extLst>
          </p:cNvPr>
          <p:cNvSpPr txBox="1">
            <a:spLocks/>
          </p:cNvSpPr>
          <p:nvPr/>
        </p:nvSpPr>
        <p:spPr>
          <a:xfrm>
            <a:off x="0" y="0"/>
            <a:ext cx="12192000" cy="57784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en-US" altLang="ja-JP" sz="2800" dirty="0" err="1">
                <a:latin typeface="Meiryo UI" panose="020B0604030504040204" pitchFamily="50" charset="-128"/>
                <a:ea typeface="Meiryo UI" panose="020B0604030504040204" pitchFamily="50" charset="-128"/>
              </a:rPr>
              <a:t>DeFi</a:t>
            </a:r>
            <a:r>
              <a:rPr lang="ja-JP" altLang="en-US" sz="2800" dirty="0">
                <a:latin typeface="Meiryo UI" panose="020B0604030504040204" pitchFamily="50" charset="-128"/>
                <a:ea typeface="Meiryo UI" panose="020B0604030504040204" pitchFamily="50" charset="-128"/>
              </a:rPr>
              <a:t>の枠組みで投資ファンドを再定義</a:t>
            </a:r>
          </a:p>
        </p:txBody>
      </p:sp>
      <p:sp>
        <p:nvSpPr>
          <p:cNvPr id="12" name="テキスト ボックス 11">
            <a:extLst>
              <a:ext uri="{FF2B5EF4-FFF2-40B4-BE49-F238E27FC236}">
                <a16:creationId xmlns:a16="http://schemas.microsoft.com/office/drawing/2014/main" id="{5C186A04-89F4-368A-DA59-A262D63FA08D}"/>
              </a:ext>
            </a:extLst>
          </p:cNvPr>
          <p:cNvSpPr txBox="1"/>
          <p:nvPr/>
        </p:nvSpPr>
        <p:spPr>
          <a:xfrm>
            <a:off x="160356" y="685288"/>
            <a:ext cx="11871287" cy="461665"/>
          </a:xfrm>
          <a:prstGeom prst="rect">
            <a:avLst/>
          </a:prstGeom>
          <a:noFill/>
        </p:spPr>
        <p:txBody>
          <a:bodyPr wrap="square" rtlCol="0">
            <a:spAutoFit/>
          </a:bodyPr>
          <a:lstStyle/>
          <a:p>
            <a:r>
              <a:rPr kumimoji="1" lang="ja-JP" altLang="en-US" sz="2400" u="sng" dirty="0">
                <a:latin typeface="Meiryo UI" panose="020B0604030504040204" pitchFamily="50" charset="-128"/>
                <a:ea typeface="Meiryo UI" panose="020B0604030504040204" pitchFamily="50" charset="-128"/>
              </a:rPr>
              <a:t>投資信託の機能</a:t>
            </a:r>
            <a:endParaRPr kumimoji="1" lang="en-US" altLang="ja-JP" sz="2400" u="sng" dirty="0">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BBD74D54-1877-DF82-5BF0-6B8698CB46E5}"/>
              </a:ext>
            </a:extLst>
          </p:cNvPr>
          <p:cNvSpPr/>
          <p:nvPr/>
        </p:nvSpPr>
        <p:spPr>
          <a:xfrm>
            <a:off x="0" y="577849"/>
            <a:ext cx="12192000" cy="984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 name="表 2">
            <a:extLst>
              <a:ext uri="{FF2B5EF4-FFF2-40B4-BE49-F238E27FC236}">
                <a16:creationId xmlns:a16="http://schemas.microsoft.com/office/drawing/2014/main" id="{177F9A06-42F0-3F0A-FA71-04E376EA1AC5}"/>
              </a:ext>
            </a:extLst>
          </p:cNvPr>
          <p:cNvGraphicFramePr>
            <a:graphicFrameLocks noGrp="1"/>
          </p:cNvGraphicFramePr>
          <p:nvPr>
            <p:extLst>
              <p:ext uri="{D42A27DB-BD31-4B8C-83A1-F6EECF244321}">
                <p14:modId xmlns:p14="http://schemas.microsoft.com/office/powerpoint/2010/main" val="2042596244"/>
              </p:ext>
            </p:extLst>
          </p:nvPr>
        </p:nvGraphicFramePr>
        <p:xfrm>
          <a:off x="341743" y="1135242"/>
          <a:ext cx="11508511" cy="2565400"/>
        </p:xfrm>
        <a:graphic>
          <a:graphicData uri="http://schemas.openxmlformats.org/drawingml/2006/table">
            <a:tbl>
              <a:tblPr firstRow="1" bandRow="1">
                <a:tableStyleId>{5940675A-B579-460E-94D1-54222C63F5DA}</a:tableStyleId>
              </a:tblPr>
              <a:tblGrid>
                <a:gridCol w="2641601">
                  <a:extLst>
                    <a:ext uri="{9D8B030D-6E8A-4147-A177-3AD203B41FA5}">
                      <a16:colId xmlns:a16="http://schemas.microsoft.com/office/drawing/2014/main" val="2329564270"/>
                    </a:ext>
                  </a:extLst>
                </a:gridCol>
                <a:gridCol w="4433455">
                  <a:extLst>
                    <a:ext uri="{9D8B030D-6E8A-4147-A177-3AD203B41FA5}">
                      <a16:colId xmlns:a16="http://schemas.microsoft.com/office/drawing/2014/main" val="2507700961"/>
                    </a:ext>
                  </a:extLst>
                </a:gridCol>
                <a:gridCol w="4433455">
                  <a:extLst>
                    <a:ext uri="{9D8B030D-6E8A-4147-A177-3AD203B41FA5}">
                      <a16:colId xmlns:a16="http://schemas.microsoft.com/office/drawing/2014/main" val="3226820912"/>
                    </a:ext>
                  </a:extLst>
                </a:gridCol>
              </a:tblGrid>
              <a:tr h="370840">
                <a:tc>
                  <a:txBody>
                    <a:bodyPr/>
                    <a:lstStyle/>
                    <a:p>
                      <a:pPr algn="ctr"/>
                      <a:r>
                        <a:rPr kumimoji="1" lang="en-US" altLang="ja-JP" dirty="0">
                          <a:solidFill>
                            <a:schemeClr val="bg1"/>
                          </a:solidFill>
                          <a:latin typeface="Meiryo UI" panose="020B0604030504040204" pitchFamily="50" charset="-128"/>
                          <a:ea typeface="Meiryo UI" panose="020B0604030504040204" pitchFamily="50" charset="-128"/>
                        </a:rPr>
                        <a:t>Function</a:t>
                      </a:r>
                      <a:endParaRPr kumimoji="1" lang="ja-JP" altLang="en-US" dirty="0">
                        <a:solidFill>
                          <a:schemeClr val="bg1"/>
                        </a:solidFill>
                        <a:latin typeface="Meiryo UI" panose="020B0604030504040204" pitchFamily="50" charset="-128"/>
                        <a:ea typeface="Meiryo UI" panose="020B0604030504040204" pitchFamily="50" charset="-128"/>
                      </a:endParaRPr>
                    </a:p>
                  </a:txBody>
                  <a:tcPr>
                    <a:solidFill>
                      <a:schemeClr val="tx1"/>
                    </a:solidFill>
                  </a:tcPr>
                </a:tc>
                <a:tc>
                  <a:txBody>
                    <a:bodyPr/>
                    <a:lstStyle/>
                    <a:p>
                      <a:pPr algn="ctr"/>
                      <a:r>
                        <a:rPr kumimoji="1" lang="en-US" altLang="ja-JP" dirty="0">
                          <a:solidFill>
                            <a:schemeClr val="bg1"/>
                          </a:solidFill>
                          <a:latin typeface="Meiryo UI" panose="020B0604030504040204" pitchFamily="50" charset="-128"/>
                          <a:ea typeface="Meiryo UI" panose="020B0604030504040204" pitchFamily="50" charset="-128"/>
                        </a:rPr>
                        <a:t>Now</a:t>
                      </a:r>
                      <a:endParaRPr kumimoji="1" lang="ja-JP" altLang="en-US" dirty="0">
                        <a:solidFill>
                          <a:schemeClr val="bg1"/>
                        </a:solidFill>
                        <a:latin typeface="Meiryo UI" panose="020B0604030504040204" pitchFamily="50" charset="-128"/>
                        <a:ea typeface="Meiryo UI" panose="020B0604030504040204" pitchFamily="50" charset="-128"/>
                      </a:endParaRPr>
                    </a:p>
                  </a:txBody>
                  <a:tcPr>
                    <a:solidFill>
                      <a:schemeClr val="tx1"/>
                    </a:solidFill>
                  </a:tcPr>
                </a:tc>
                <a:tc>
                  <a:txBody>
                    <a:bodyPr/>
                    <a:lstStyle/>
                    <a:p>
                      <a:pPr algn="ctr"/>
                      <a:r>
                        <a:rPr kumimoji="1" lang="en-US" altLang="ja-JP" dirty="0" err="1">
                          <a:solidFill>
                            <a:schemeClr val="bg1"/>
                          </a:solidFill>
                          <a:latin typeface="Meiryo UI" panose="020B0604030504040204" pitchFamily="50" charset="-128"/>
                          <a:ea typeface="Meiryo UI" panose="020B0604030504040204" pitchFamily="50" charset="-128"/>
                        </a:rPr>
                        <a:t>DeFi</a:t>
                      </a:r>
                      <a:endParaRPr kumimoji="1" lang="ja-JP" altLang="en-US" dirty="0">
                        <a:solidFill>
                          <a:schemeClr val="bg1"/>
                        </a:solidFill>
                        <a:latin typeface="Meiryo UI" panose="020B0604030504040204" pitchFamily="50" charset="-128"/>
                        <a:ea typeface="Meiryo UI" panose="020B0604030504040204" pitchFamily="50" charset="-128"/>
                      </a:endParaRPr>
                    </a:p>
                  </a:txBody>
                  <a:tcPr>
                    <a:solidFill>
                      <a:schemeClr val="tx1"/>
                    </a:solidFill>
                  </a:tcPr>
                </a:tc>
                <a:extLst>
                  <a:ext uri="{0D108BD9-81ED-4DB2-BD59-A6C34878D82A}">
                    <a16:rowId xmlns:a16="http://schemas.microsoft.com/office/drawing/2014/main" val="3416051024"/>
                  </a:ext>
                </a:extLst>
              </a:tr>
              <a:tr h="360000">
                <a:tc>
                  <a:txBody>
                    <a:bodyPr/>
                    <a:lstStyle/>
                    <a:p>
                      <a:r>
                        <a:rPr kumimoji="1" lang="ja-JP" altLang="en-US" dirty="0">
                          <a:latin typeface="Meiryo UI" panose="020B0604030504040204" pitchFamily="50" charset="-128"/>
                          <a:ea typeface="Meiryo UI" panose="020B0604030504040204" pitchFamily="50" charset="-128"/>
                        </a:rPr>
                        <a:t>販売</a:t>
                      </a:r>
                    </a:p>
                  </a:txBody>
                  <a:tcPr anchor="ctr"/>
                </a:tc>
                <a:tc>
                  <a:txBody>
                    <a:bodyPr/>
                    <a:lstStyle/>
                    <a:p>
                      <a:r>
                        <a:rPr kumimoji="1" lang="ja-JP" altLang="en-US" dirty="0">
                          <a:latin typeface="Meiryo UI" panose="020B0604030504040204" pitchFamily="50" charset="-128"/>
                          <a:ea typeface="Meiryo UI" panose="020B0604030504040204" pitchFamily="50" charset="-128"/>
                        </a:rPr>
                        <a:t>販売会社による店頭販売</a:t>
                      </a:r>
                    </a:p>
                  </a:txBody>
                  <a:tcPr anchor="ctr"/>
                </a:tc>
                <a:tc>
                  <a:txBody>
                    <a:bodyPr/>
                    <a:lstStyle/>
                    <a:p>
                      <a:r>
                        <a:rPr kumimoji="1" lang="ja-JP" altLang="en-US" dirty="0">
                          <a:latin typeface="Meiryo UI" panose="020B0604030504040204" pitchFamily="50" charset="-128"/>
                          <a:ea typeface="Meiryo UI" panose="020B0604030504040204" pitchFamily="50" charset="-128"/>
                        </a:rPr>
                        <a:t>投資家によって作られるため不要</a:t>
                      </a:r>
                    </a:p>
                  </a:txBody>
                  <a:tcPr anchor="ctr"/>
                </a:tc>
                <a:extLst>
                  <a:ext uri="{0D108BD9-81ED-4DB2-BD59-A6C34878D82A}">
                    <a16:rowId xmlns:a16="http://schemas.microsoft.com/office/drawing/2014/main" val="369140214"/>
                  </a:ext>
                </a:extLst>
              </a:tr>
              <a:tr h="360000">
                <a:tc>
                  <a:txBody>
                    <a:bodyPr/>
                    <a:lstStyle/>
                    <a:p>
                      <a:r>
                        <a:rPr kumimoji="1" lang="ja-JP" altLang="en-US" dirty="0">
                          <a:latin typeface="Meiryo UI" panose="020B0604030504040204" pitchFamily="50" charset="-128"/>
                          <a:ea typeface="Meiryo UI" panose="020B0604030504040204" pitchFamily="50" charset="-128"/>
                        </a:rPr>
                        <a:t>投資家証明</a:t>
                      </a:r>
                    </a:p>
                  </a:txBody>
                  <a:tcPr anchor="ctr"/>
                </a:tc>
                <a:tc>
                  <a:txBody>
                    <a:bodyPr/>
                    <a:lstStyle/>
                    <a:p>
                      <a:r>
                        <a:rPr kumimoji="1" lang="ja-JP" altLang="en-US" dirty="0">
                          <a:latin typeface="Meiryo UI" panose="020B0604030504040204" pitchFamily="50" charset="-128"/>
                          <a:ea typeface="Meiryo UI" panose="020B0604030504040204" pitchFamily="50" charset="-128"/>
                        </a:rPr>
                        <a:t>委託会社による受益証券の発行</a:t>
                      </a:r>
                    </a:p>
                  </a:txBody>
                  <a:tcPr anchor="ctr"/>
                </a:tc>
                <a:tc>
                  <a:txBody>
                    <a:bodyPr/>
                    <a:lstStyle/>
                    <a:p>
                      <a:r>
                        <a:rPr kumimoji="1" lang="ja-JP" altLang="en-US" dirty="0">
                          <a:latin typeface="Meiryo UI" panose="020B0604030504040204" pitchFamily="50" charset="-128"/>
                          <a:ea typeface="Meiryo UI" panose="020B0604030504040204" pitchFamily="50" charset="-128"/>
                        </a:rPr>
                        <a:t>スマートコントラクトによるトークンの発行</a:t>
                      </a:r>
                    </a:p>
                  </a:txBody>
                  <a:tcPr anchor="ctr"/>
                </a:tc>
                <a:extLst>
                  <a:ext uri="{0D108BD9-81ED-4DB2-BD59-A6C34878D82A}">
                    <a16:rowId xmlns:a16="http://schemas.microsoft.com/office/drawing/2014/main" val="2488920015"/>
                  </a:ext>
                </a:extLst>
              </a:tr>
              <a:tr h="360000">
                <a:tc>
                  <a:txBody>
                    <a:bodyPr/>
                    <a:lstStyle/>
                    <a:p>
                      <a:r>
                        <a:rPr kumimoji="1" lang="ja-JP" altLang="en-US" dirty="0">
                          <a:latin typeface="Meiryo UI" panose="020B0604030504040204" pitchFamily="50" charset="-128"/>
                          <a:ea typeface="Meiryo UI" panose="020B0604030504040204" pitchFamily="50" charset="-128"/>
                        </a:rPr>
                        <a:t>運用方針の決定</a:t>
                      </a:r>
                    </a:p>
                  </a:txBody>
                  <a:tcPr anchor="ctr"/>
                </a:tc>
                <a:tc>
                  <a:txBody>
                    <a:bodyPr/>
                    <a:lstStyle/>
                    <a:p>
                      <a:r>
                        <a:rPr kumimoji="1" lang="ja-JP" altLang="en-US" dirty="0">
                          <a:latin typeface="Meiryo UI" panose="020B0604030504040204" pitchFamily="50" charset="-128"/>
                          <a:ea typeface="Meiryo UI" panose="020B0604030504040204" pitchFamily="50" charset="-128"/>
                        </a:rPr>
                        <a:t>委託会社による指示</a:t>
                      </a:r>
                    </a:p>
                  </a:txBody>
                  <a:tcPr anchor="ctr"/>
                </a:tc>
                <a:tc>
                  <a:txBody>
                    <a:bodyPr/>
                    <a:lstStyle/>
                    <a:p>
                      <a:r>
                        <a:rPr kumimoji="1" lang="ja-JP" altLang="en-US" dirty="0">
                          <a:latin typeface="Meiryo UI" panose="020B0604030504040204" pitchFamily="50" charset="-128"/>
                          <a:ea typeface="Meiryo UI" panose="020B0604030504040204" pitchFamily="50" charset="-128"/>
                        </a:rPr>
                        <a:t>投資家による投票による決定</a:t>
                      </a:r>
                    </a:p>
                  </a:txBody>
                  <a:tcPr anchor="ctr"/>
                </a:tc>
                <a:extLst>
                  <a:ext uri="{0D108BD9-81ED-4DB2-BD59-A6C34878D82A}">
                    <a16:rowId xmlns:a16="http://schemas.microsoft.com/office/drawing/2014/main" val="1673822532"/>
                  </a:ext>
                </a:extLst>
              </a:tr>
              <a:tr h="360000">
                <a:tc>
                  <a:txBody>
                    <a:bodyPr/>
                    <a:lstStyle/>
                    <a:p>
                      <a:r>
                        <a:rPr kumimoji="1" lang="ja-JP" altLang="en-US" dirty="0">
                          <a:latin typeface="Meiryo UI" panose="020B0604030504040204" pitchFamily="50" charset="-128"/>
                          <a:ea typeface="Meiryo UI" panose="020B0604030504040204" pitchFamily="50" charset="-128"/>
                        </a:rPr>
                        <a:t>財産の保持</a:t>
                      </a:r>
                    </a:p>
                  </a:txBody>
                  <a:tcPr anchor="ctr"/>
                </a:tc>
                <a:tc>
                  <a:txBody>
                    <a:bodyPr/>
                    <a:lstStyle/>
                    <a:p>
                      <a:r>
                        <a:rPr kumimoji="1" lang="ja-JP" altLang="en-US" dirty="0">
                          <a:latin typeface="Meiryo UI" panose="020B0604030504040204" pitchFamily="50" charset="-128"/>
                          <a:ea typeface="Meiryo UI" panose="020B0604030504040204" pitchFamily="50" charset="-128"/>
                        </a:rPr>
                        <a:t>信託会社による管理</a:t>
                      </a:r>
                    </a:p>
                  </a:txBody>
                  <a:tcPr anchor="ctr"/>
                </a:tc>
                <a:tc>
                  <a:txBody>
                    <a:bodyPr/>
                    <a:lstStyle/>
                    <a:p>
                      <a:r>
                        <a:rPr kumimoji="1" lang="ja-JP" altLang="en-US" dirty="0">
                          <a:latin typeface="Meiryo UI" panose="020B0604030504040204" pitchFamily="50" charset="-128"/>
                          <a:ea typeface="Meiryo UI" panose="020B0604030504040204" pitchFamily="50" charset="-128"/>
                        </a:rPr>
                        <a:t>共有</a:t>
                      </a:r>
                      <a:r>
                        <a:rPr kumimoji="1" lang="en-US" altLang="ja-JP" dirty="0">
                          <a:latin typeface="Meiryo UI" panose="020B0604030504040204" pitchFamily="50" charset="-128"/>
                          <a:ea typeface="Meiryo UI" panose="020B0604030504040204" pitchFamily="50" charset="-128"/>
                        </a:rPr>
                        <a:t>Wallet (</a:t>
                      </a:r>
                      <a:r>
                        <a:rPr kumimoji="1" lang="ja-JP" altLang="en-US" dirty="0">
                          <a:latin typeface="Meiryo UI" panose="020B0604030504040204" pitchFamily="50" charset="-128"/>
                          <a:ea typeface="Meiryo UI" panose="020B0604030504040204" pitchFamily="50" charset="-128"/>
                        </a:rPr>
                        <a:t>後述</a:t>
                      </a:r>
                      <a:r>
                        <a:rPr kumimoji="1" lang="en-US" altLang="ja-JP" dirty="0">
                          <a:latin typeface="Meiryo UI" panose="020B0604030504040204" pitchFamily="50" charset="-128"/>
                          <a:ea typeface="Meiryo UI" panose="020B0604030504040204" pitchFamily="50" charset="-128"/>
                        </a:rPr>
                        <a:t>) </a:t>
                      </a:r>
                      <a:r>
                        <a:rPr kumimoji="1" lang="ja-JP" altLang="en-US" dirty="0">
                          <a:latin typeface="Meiryo UI" panose="020B0604030504040204" pitchFamily="50" charset="-128"/>
                          <a:ea typeface="Meiryo UI" panose="020B0604030504040204" pitchFamily="50" charset="-128"/>
                        </a:rPr>
                        <a:t>による管理</a:t>
                      </a:r>
                      <a:endParaRPr kumimoji="1" lang="en-US" altLang="ja-JP"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4000460216"/>
                  </a:ext>
                </a:extLst>
              </a:tr>
              <a:tr h="360000">
                <a:tc>
                  <a:txBody>
                    <a:bodyPr/>
                    <a:lstStyle/>
                    <a:p>
                      <a:r>
                        <a:rPr kumimoji="1" lang="ja-JP" altLang="en-US" dirty="0">
                          <a:latin typeface="Meiryo UI" panose="020B0604030504040204" pitchFamily="50" charset="-128"/>
                          <a:ea typeface="Meiryo UI" panose="020B0604030504040204" pitchFamily="50" charset="-128"/>
                        </a:rPr>
                        <a:t>資産の売買</a:t>
                      </a:r>
                    </a:p>
                  </a:txBody>
                  <a:tcPr anchor="ctr"/>
                </a:tc>
                <a:tc>
                  <a:txBody>
                    <a:bodyPr/>
                    <a:lstStyle/>
                    <a:p>
                      <a:r>
                        <a:rPr kumimoji="1" lang="ja-JP" altLang="en-US" dirty="0">
                          <a:latin typeface="Meiryo UI" panose="020B0604030504040204" pitchFamily="50" charset="-128"/>
                          <a:ea typeface="Meiryo UI" panose="020B0604030504040204" pitchFamily="50" charset="-128"/>
                        </a:rPr>
                        <a:t>信託会社による売買</a:t>
                      </a:r>
                    </a:p>
                  </a:txBody>
                  <a:tcPr anchor="ctr"/>
                </a:tc>
                <a:tc>
                  <a:txBody>
                    <a:bodyPr/>
                    <a:lstStyle/>
                    <a:p>
                      <a:r>
                        <a:rPr kumimoji="1" lang="ja-JP" altLang="en-US" dirty="0">
                          <a:latin typeface="Meiryo UI" panose="020B0604030504040204" pitchFamily="50" charset="-128"/>
                          <a:ea typeface="Meiryo UI" panose="020B0604030504040204" pitchFamily="50" charset="-128"/>
                        </a:rPr>
                        <a:t>スマートコントラクトによる売買</a:t>
                      </a:r>
                    </a:p>
                  </a:txBody>
                  <a:tcPr anchor="ctr"/>
                </a:tc>
                <a:extLst>
                  <a:ext uri="{0D108BD9-81ED-4DB2-BD59-A6C34878D82A}">
                    <a16:rowId xmlns:a16="http://schemas.microsoft.com/office/drawing/2014/main" val="1594441642"/>
                  </a:ext>
                </a:extLst>
              </a:tr>
              <a:tr h="360000">
                <a:tc>
                  <a:txBody>
                    <a:bodyPr/>
                    <a:lstStyle/>
                    <a:p>
                      <a:r>
                        <a:rPr kumimoji="1" lang="ja-JP" altLang="en-US" dirty="0">
                          <a:latin typeface="Meiryo UI" panose="020B0604030504040204" pitchFamily="50" charset="-128"/>
                          <a:ea typeface="Meiryo UI" panose="020B0604030504040204" pitchFamily="50" charset="-128"/>
                        </a:rPr>
                        <a:t>分配金・償還金の支払</a:t>
                      </a:r>
                    </a:p>
                  </a:txBody>
                  <a:tcPr anchor="ctr"/>
                </a:tc>
                <a:tc>
                  <a:txBody>
                    <a:bodyPr/>
                    <a:lstStyle/>
                    <a:p>
                      <a:r>
                        <a:rPr kumimoji="1" lang="ja-JP" altLang="en-US" dirty="0">
                          <a:latin typeface="Meiryo UI" panose="020B0604030504040204" pitchFamily="50" charset="-128"/>
                          <a:ea typeface="Meiryo UI" panose="020B0604030504040204" pitchFamily="50" charset="-128"/>
                        </a:rPr>
                        <a:t>販売会社、委託会社、信託会社による支払</a:t>
                      </a:r>
                    </a:p>
                  </a:txBody>
                  <a:tcPr anchor="ctr"/>
                </a:tc>
                <a:tc>
                  <a:txBody>
                    <a:bodyPr/>
                    <a:lstStyle/>
                    <a:p>
                      <a:r>
                        <a:rPr kumimoji="1" lang="ja-JP" altLang="en-US" dirty="0">
                          <a:latin typeface="Meiryo UI" panose="020B0604030504040204" pitchFamily="50" charset="-128"/>
                          <a:ea typeface="Meiryo UI" panose="020B0604030504040204" pitchFamily="50" charset="-128"/>
                        </a:rPr>
                        <a:t>スマートコントラクトによる支払</a:t>
                      </a:r>
                    </a:p>
                  </a:txBody>
                  <a:tcPr anchor="ctr"/>
                </a:tc>
                <a:extLst>
                  <a:ext uri="{0D108BD9-81ED-4DB2-BD59-A6C34878D82A}">
                    <a16:rowId xmlns:a16="http://schemas.microsoft.com/office/drawing/2014/main" val="1353704319"/>
                  </a:ext>
                </a:extLst>
              </a:tr>
            </a:tbl>
          </a:graphicData>
        </a:graphic>
      </p:graphicFrame>
      <p:grpSp>
        <p:nvGrpSpPr>
          <p:cNvPr id="3" name="グループ化 2">
            <a:extLst>
              <a:ext uri="{FF2B5EF4-FFF2-40B4-BE49-F238E27FC236}">
                <a16:creationId xmlns:a16="http://schemas.microsoft.com/office/drawing/2014/main" id="{5F605F2C-9E9A-E69E-AAC3-93FB3489A932}"/>
              </a:ext>
            </a:extLst>
          </p:cNvPr>
          <p:cNvGrpSpPr/>
          <p:nvPr/>
        </p:nvGrpSpPr>
        <p:grpSpPr>
          <a:xfrm>
            <a:off x="148559" y="3842328"/>
            <a:ext cx="11883084" cy="2900218"/>
            <a:chOff x="154458" y="2500082"/>
            <a:chExt cx="11883084" cy="2900218"/>
          </a:xfrm>
        </p:grpSpPr>
        <p:sp>
          <p:nvSpPr>
            <p:cNvPr id="4" name="正方形/長方形 3">
              <a:extLst>
                <a:ext uri="{FF2B5EF4-FFF2-40B4-BE49-F238E27FC236}">
                  <a16:creationId xmlns:a16="http://schemas.microsoft.com/office/drawing/2014/main" id="{CA0910E8-3B33-A9C1-2A09-977CF6F16D7B}"/>
                </a:ext>
              </a:extLst>
            </p:cNvPr>
            <p:cNvSpPr/>
            <p:nvPr/>
          </p:nvSpPr>
          <p:spPr>
            <a:xfrm>
              <a:off x="154458" y="2500082"/>
              <a:ext cx="11883084" cy="2900218"/>
            </a:xfrm>
            <a:prstGeom prst="rect">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Picture 2" descr="マンションビルシルエットイラストのフリー素材｜イラストイメージ">
              <a:extLst>
                <a:ext uri="{FF2B5EF4-FFF2-40B4-BE49-F238E27FC236}">
                  <a16:creationId xmlns:a16="http://schemas.microsoft.com/office/drawing/2014/main" id="{D9D689EA-1D93-E06A-81CE-444D44E68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1092" y="2597708"/>
              <a:ext cx="2142959" cy="21429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マンションビルシルエットイラストのフリー素材｜イラストイメージ">
              <a:extLst>
                <a:ext uri="{FF2B5EF4-FFF2-40B4-BE49-F238E27FC236}">
                  <a16:creationId xmlns:a16="http://schemas.microsoft.com/office/drawing/2014/main" id="{9E6B7BE2-D2E4-8E9F-8F51-9F795090FE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724" y="2642329"/>
              <a:ext cx="2142959" cy="214295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マンションビルシルエットイラストのフリー素材｜イラストイメージ">
              <a:extLst>
                <a:ext uri="{FF2B5EF4-FFF2-40B4-BE49-F238E27FC236}">
                  <a16:creationId xmlns:a16="http://schemas.microsoft.com/office/drawing/2014/main" id="{B220532F-2C55-A74F-1582-5509998805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103" y="2615384"/>
              <a:ext cx="2142959" cy="21429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人のシルエットアイコンのフリーイラスト画像素材【商用無料】 | アイキャッチャー">
              <a:extLst>
                <a:ext uri="{FF2B5EF4-FFF2-40B4-BE49-F238E27FC236}">
                  <a16:creationId xmlns:a16="http://schemas.microsoft.com/office/drawing/2014/main" id="{86E97A98-C061-2AF9-AB1B-B643962321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589" y="2593229"/>
              <a:ext cx="673517" cy="673517"/>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21B4D5D6-E1F9-9CFC-F9A9-FC40B35BAF4F}"/>
                </a:ext>
              </a:extLst>
            </p:cNvPr>
            <p:cNvSpPr txBox="1"/>
            <p:nvPr/>
          </p:nvSpPr>
          <p:spPr>
            <a:xfrm>
              <a:off x="166079" y="4796935"/>
              <a:ext cx="1256536" cy="461665"/>
            </a:xfrm>
            <a:prstGeom prst="rect">
              <a:avLst/>
            </a:prstGeom>
            <a:noFill/>
          </p:spPr>
          <p:txBody>
            <a:bodyPr wrap="square" rtlCol="0">
              <a:spAutoFit/>
            </a:bodyPr>
            <a:lstStyle/>
            <a:p>
              <a:pPr algn="ctr"/>
              <a:r>
                <a:rPr lang="ja-JP" altLang="en-US" sz="2400" b="1" dirty="0">
                  <a:latin typeface="Meiryo UI" panose="020B0604030504040204" pitchFamily="50" charset="-128"/>
                  <a:ea typeface="Meiryo UI" panose="020B0604030504040204" pitchFamily="50" charset="-128"/>
                </a:rPr>
                <a:t>投資家</a:t>
              </a:r>
              <a:endParaRPr lang="en-US" altLang="ja-JP" sz="2400" b="1" dirty="0">
                <a:latin typeface="Meiryo UI" panose="020B0604030504040204" pitchFamily="50" charset="-128"/>
                <a:ea typeface="Meiryo UI" panose="020B0604030504040204" pitchFamily="50" charset="-128"/>
              </a:endParaRPr>
            </a:p>
          </p:txBody>
        </p:sp>
        <p:sp>
          <p:nvSpPr>
            <p:cNvPr id="10" name="矢印: 左 9">
              <a:extLst>
                <a:ext uri="{FF2B5EF4-FFF2-40B4-BE49-F238E27FC236}">
                  <a16:creationId xmlns:a16="http://schemas.microsoft.com/office/drawing/2014/main" id="{4D126A34-9B60-935A-0C3B-E34BA5885AD0}"/>
                </a:ext>
              </a:extLst>
            </p:cNvPr>
            <p:cNvSpPr/>
            <p:nvPr/>
          </p:nvSpPr>
          <p:spPr>
            <a:xfrm flipH="1">
              <a:off x="1268976" y="2655754"/>
              <a:ext cx="789856" cy="538985"/>
            </a:xfrm>
            <a:prstGeom prst="leftArrow">
              <a:avLst>
                <a:gd name="adj1" fmla="val 62651"/>
                <a:gd name="adj2" fmla="val 50000"/>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ja-JP" altLang="en-US" sz="1400" dirty="0">
                  <a:solidFill>
                    <a:schemeClr val="tx1"/>
                  </a:solidFill>
                  <a:latin typeface="Meiryo UI" panose="020B0604030504040204" pitchFamily="50" charset="-128"/>
                  <a:ea typeface="Meiryo UI" panose="020B0604030504040204" pitchFamily="50" charset="-128"/>
                </a:rPr>
                <a:t>申込金</a:t>
              </a:r>
            </a:p>
          </p:txBody>
        </p:sp>
        <p:sp>
          <p:nvSpPr>
            <p:cNvPr id="11" name="テキスト ボックス 10">
              <a:extLst>
                <a:ext uri="{FF2B5EF4-FFF2-40B4-BE49-F238E27FC236}">
                  <a16:creationId xmlns:a16="http://schemas.microsoft.com/office/drawing/2014/main" id="{A9B8348A-5E36-3004-9994-1C0965A375FB}"/>
                </a:ext>
              </a:extLst>
            </p:cNvPr>
            <p:cNvSpPr txBox="1"/>
            <p:nvPr/>
          </p:nvSpPr>
          <p:spPr>
            <a:xfrm>
              <a:off x="2217941" y="4758343"/>
              <a:ext cx="1628087" cy="461665"/>
            </a:xfrm>
            <a:prstGeom prst="rect">
              <a:avLst/>
            </a:prstGeom>
            <a:noFill/>
          </p:spPr>
          <p:txBody>
            <a:bodyPr wrap="square" rtlCol="0">
              <a:spAutoFit/>
            </a:bodyPr>
            <a:lstStyle/>
            <a:p>
              <a:pPr algn="ctr"/>
              <a:r>
                <a:rPr lang="ja-JP" altLang="en-US" sz="2400" b="1" dirty="0">
                  <a:latin typeface="Meiryo UI" panose="020B0604030504040204" pitchFamily="50" charset="-128"/>
                  <a:ea typeface="Meiryo UI" panose="020B0604030504040204" pitchFamily="50" charset="-128"/>
                </a:rPr>
                <a:t>販売会社</a:t>
              </a:r>
              <a:endParaRPr lang="en-US" altLang="ja-JP" sz="2400" b="1"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63E52F25-1864-8358-090A-53A6CE55FA02}"/>
                </a:ext>
              </a:extLst>
            </p:cNvPr>
            <p:cNvSpPr txBox="1"/>
            <p:nvPr/>
          </p:nvSpPr>
          <p:spPr>
            <a:xfrm>
              <a:off x="4706093" y="4758343"/>
              <a:ext cx="2104130" cy="461665"/>
            </a:xfrm>
            <a:prstGeom prst="rect">
              <a:avLst/>
            </a:prstGeom>
            <a:noFill/>
          </p:spPr>
          <p:txBody>
            <a:bodyPr wrap="square" rtlCol="0">
              <a:spAutoFit/>
            </a:bodyPr>
            <a:lstStyle/>
            <a:p>
              <a:pPr algn="ctr"/>
              <a:r>
                <a:rPr kumimoji="1" lang="ja-JP" altLang="en-US" sz="2400" b="1" dirty="0">
                  <a:latin typeface="Meiryo UI" panose="020B0604030504040204" pitchFamily="50" charset="-128"/>
                  <a:ea typeface="Meiryo UI" panose="020B0604030504040204" pitchFamily="50" charset="-128"/>
                </a:rPr>
                <a:t>委託会社</a:t>
              </a:r>
              <a:endParaRPr kumimoji="1" lang="en-US" altLang="ja-JP" sz="2400" b="1" dirty="0">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5C4D65D7-E369-5DCC-A719-3F64B9DCF692}"/>
                </a:ext>
              </a:extLst>
            </p:cNvPr>
            <p:cNvSpPr txBox="1"/>
            <p:nvPr/>
          </p:nvSpPr>
          <p:spPr>
            <a:xfrm>
              <a:off x="7706472" y="4758344"/>
              <a:ext cx="1628087" cy="461665"/>
            </a:xfrm>
            <a:prstGeom prst="rect">
              <a:avLst/>
            </a:prstGeom>
            <a:noFill/>
          </p:spPr>
          <p:txBody>
            <a:bodyPr wrap="square" rtlCol="0">
              <a:spAutoFit/>
            </a:bodyPr>
            <a:lstStyle/>
            <a:p>
              <a:pPr algn="ctr"/>
              <a:r>
                <a:rPr lang="ja-JP" altLang="en-US" sz="2400" b="1" dirty="0">
                  <a:latin typeface="Meiryo UI" panose="020B0604030504040204" pitchFamily="50" charset="-128"/>
                  <a:ea typeface="Meiryo UI" panose="020B0604030504040204" pitchFamily="50" charset="-128"/>
                </a:rPr>
                <a:t>信託会社</a:t>
              </a:r>
              <a:endParaRPr kumimoji="1" lang="ja-JP" altLang="en-US" sz="2400" b="1" dirty="0">
                <a:latin typeface="Meiryo UI" panose="020B0604030504040204" pitchFamily="50" charset="-128"/>
                <a:ea typeface="Meiryo UI" panose="020B0604030504040204" pitchFamily="50" charset="-128"/>
              </a:endParaRPr>
            </a:p>
          </p:txBody>
        </p:sp>
        <p:pic>
          <p:nvPicPr>
            <p:cNvPr id="19" name="Picture 4" descr="人のシルエットアイコンのフリーイラスト画像素材【商用無料】 | アイキャッチャー">
              <a:extLst>
                <a:ext uri="{FF2B5EF4-FFF2-40B4-BE49-F238E27FC236}">
                  <a16:creationId xmlns:a16="http://schemas.microsoft.com/office/drawing/2014/main" id="{777D8346-AE02-594D-D4C9-5F0A8F39D8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756" y="3380564"/>
              <a:ext cx="673517" cy="67351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人のシルエットアイコンのフリーイラスト画像素材【商用無料】 | アイキャッチャー">
              <a:extLst>
                <a:ext uri="{FF2B5EF4-FFF2-40B4-BE49-F238E27FC236}">
                  <a16:creationId xmlns:a16="http://schemas.microsoft.com/office/drawing/2014/main" id="{4BB9890B-B4E0-AF25-428E-919936906B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757" y="4172736"/>
              <a:ext cx="673517" cy="673517"/>
            </a:xfrm>
            <a:prstGeom prst="rect">
              <a:avLst/>
            </a:prstGeom>
            <a:noFill/>
            <a:extLst>
              <a:ext uri="{909E8E84-426E-40DD-AFC4-6F175D3DCCD1}">
                <a14:hiddenFill xmlns:a14="http://schemas.microsoft.com/office/drawing/2010/main">
                  <a:solidFill>
                    <a:srgbClr val="FFFFFF"/>
                  </a:solidFill>
                </a14:hiddenFill>
              </a:ext>
            </a:extLst>
          </p:spPr>
        </p:pic>
        <p:sp>
          <p:nvSpPr>
            <p:cNvPr id="21" name="矢印: 左 20">
              <a:extLst>
                <a:ext uri="{FF2B5EF4-FFF2-40B4-BE49-F238E27FC236}">
                  <a16:creationId xmlns:a16="http://schemas.microsoft.com/office/drawing/2014/main" id="{3139238C-D1D8-47B9-561F-F46E38244098}"/>
                </a:ext>
              </a:extLst>
            </p:cNvPr>
            <p:cNvSpPr/>
            <p:nvPr/>
          </p:nvSpPr>
          <p:spPr>
            <a:xfrm>
              <a:off x="1268975" y="4416484"/>
              <a:ext cx="789856" cy="538985"/>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分配・償還金</a:t>
              </a:r>
            </a:p>
          </p:txBody>
        </p:sp>
        <p:sp>
          <p:nvSpPr>
            <p:cNvPr id="22" name="矢印: 左 21">
              <a:extLst>
                <a:ext uri="{FF2B5EF4-FFF2-40B4-BE49-F238E27FC236}">
                  <a16:creationId xmlns:a16="http://schemas.microsoft.com/office/drawing/2014/main" id="{947A33EB-EADB-15D5-B7BB-887869296F60}"/>
                </a:ext>
              </a:extLst>
            </p:cNvPr>
            <p:cNvSpPr/>
            <p:nvPr/>
          </p:nvSpPr>
          <p:spPr>
            <a:xfrm>
              <a:off x="1268975" y="3500325"/>
              <a:ext cx="789856" cy="538985"/>
            </a:xfrm>
            <a:prstGeom prst="leftArrow">
              <a:avLst>
                <a:gd name="adj1" fmla="val 67672"/>
                <a:gd name="adj2" fmla="val 50000"/>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rPr>
                <a:t>受益証券</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23" name="矢印: 左 22">
              <a:extLst>
                <a:ext uri="{FF2B5EF4-FFF2-40B4-BE49-F238E27FC236}">
                  <a16:creationId xmlns:a16="http://schemas.microsoft.com/office/drawing/2014/main" id="{87882DF3-1E42-0D79-A1F4-B6C0A85693D1}"/>
                </a:ext>
              </a:extLst>
            </p:cNvPr>
            <p:cNvSpPr/>
            <p:nvPr/>
          </p:nvSpPr>
          <p:spPr>
            <a:xfrm flipH="1">
              <a:off x="4014837" y="2655754"/>
              <a:ext cx="789856" cy="538985"/>
            </a:xfrm>
            <a:prstGeom prst="leftArrow">
              <a:avLst>
                <a:gd name="adj1" fmla="val 62651"/>
                <a:gd name="adj2" fmla="val 50000"/>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ja-JP" altLang="en-US" sz="1400" dirty="0">
                  <a:solidFill>
                    <a:schemeClr val="tx1"/>
                  </a:solidFill>
                  <a:latin typeface="Meiryo UI" panose="020B0604030504040204" pitchFamily="50" charset="-128"/>
                  <a:ea typeface="Meiryo UI" panose="020B0604030504040204" pitchFamily="50" charset="-128"/>
                </a:rPr>
                <a:t>申込金</a:t>
              </a:r>
            </a:p>
          </p:txBody>
        </p:sp>
        <p:sp>
          <p:nvSpPr>
            <p:cNvPr id="24" name="矢印: 左 23">
              <a:extLst>
                <a:ext uri="{FF2B5EF4-FFF2-40B4-BE49-F238E27FC236}">
                  <a16:creationId xmlns:a16="http://schemas.microsoft.com/office/drawing/2014/main" id="{CB22CF59-0890-AC19-CF44-9CC81A8F6906}"/>
                </a:ext>
              </a:extLst>
            </p:cNvPr>
            <p:cNvSpPr/>
            <p:nvPr/>
          </p:nvSpPr>
          <p:spPr>
            <a:xfrm>
              <a:off x="4014836" y="4416484"/>
              <a:ext cx="789856" cy="538985"/>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分配・償還金</a:t>
              </a:r>
            </a:p>
          </p:txBody>
        </p:sp>
        <p:sp>
          <p:nvSpPr>
            <p:cNvPr id="25" name="矢印: 左 24">
              <a:extLst>
                <a:ext uri="{FF2B5EF4-FFF2-40B4-BE49-F238E27FC236}">
                  <a16:creationId xmlns:a16="http://schemas.microsoft.com/office/drawing/2014/main" id="{CDC8834A-DAEF-6905-F9AA-60542A2B1AEA}"/>
                </a:ext>
              </a:extLst>
            </p:cNvPr>
            <p:cNvSpPr/>
            <p:nvPr/>
          </p:nvSpPr>
          <p:spPr>
            <a:xfrm>
              <a:off x="4014836" y="3500325"/>
              <a:ext cx="789856" cy="538985"/>
            </a:xfrm>
            <a:prstGeom prst="leftArrow">
              <a:avLst>
                <a:gd name="adj1" fmla="val 67672"/>
                <a:gd name="adj2" fmla="val 50000"/>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rPr>
                <a:t>受益証券</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26" name="矢印: 左 25">
              <a:extLst>
                <a:ext uri="{FF2B5EF4-FFF2-40B4-BE49-F238E27FC236}">
                  <a16:creationId xmlns:a16="http://schemas.microsoft.com/office/drawing/2014/main" id="{3B125E6C-F417-E58B-464F-E5414DE0E663}"/>
                </a:ext>
              </a:extLst>
            </p:cNvPr>
            <p:cNvSpPr/>
            <p:nvPr/>
          </p:nvSpPr>
          <p:spPr>
            <a:xfrm flipH="1">
              <a:off x="6756294" y="2655754"/>
              <a:ext cx="789856" cy="538985"/>
            </a:xfrm>
            <a:prstGeom prst="leftArrow">
              <a:avLst>
                <a:gd name="adj1" fmla="val 62651"/>
                <a:gd name="adj2" fmla="val 50000"/>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ja-JP" altLang="en-US" sz="1400" dirty="0">
                  <a:solidFill>
                    <a:schemeClr val="tx1"/>
                  </a:solidFill>
                  <a:latin typeface="Meiryo UI" panose="020B0604030504040204" pitchFamily="50" charset="-128"/>
                  <a:ea typeface="Meiryo UI" panose="020B0604030504040204" pitchFamily="50" charset="-128"/>
                </a:rPr>
                <a:t>申込金</a:t>
              </a:r>
            </a:p>
          </p:txBody>
        </p:sp>
        <p:sp>
          <p:nvSpPr>
            <p:cNvPr id="27" name="矢印: 左 26">
              <a:extLst>
                <a:ext uri="{FF2B5EF4-FFF2-40B4-BE49-F238E27FC236}">
                  <a16:creationId xmlns:a16="http://schemas.microsoft.com/office/drawing/2014/main" id="{D79D4595-A3C5-C3B4-7879-551018F793C8}"/>
                </a:ext>
              </a:extLst>
            </p:cNvPr>
            <p:cNvSpPr/>
            <p:nvPr/>
          </p:nvSpPr>
          <p:spPr>
            <a:xfrm>
              <a:off x="6756293" y="4416484"/>
              <a:ext cx="789856" cy="538985"/>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分配・償還金</a:t>
              </a:r>
            </a:p>
          </p:txBody>
        </p:sp>
        <p:sp>
          <p:nvSpPr>
            <p:cNvPr id="28" name="矢印: 左 27">
              <a:extLst>
                <a:ext uri="{FF2B5EF4-FFF2-40B4-BE49-F238E27FC236}">
                  <a16:creationId xmlns:a16="http://schemas.microsoft.com/office/drawing/2014/main" id="{C2567254-AC52-460B-6795-B1846439B167}"/>
                </a:ext>
              </a:extLst>
            </p:cNvPr>
            <p:cNvSpPr/>
            <p:nvPr/>
          </p:nvSpPr>
          <p:spPr>
            <a:xfrm flipH="1">
              <a:off x="6756293" y="3536119"/>
              <a:ext cx="789856" cy="538985"/>
            </a:xfrm>
            <a:prstGeom prst="leftArrow">
              <a:avLst>
                <a:gd name="adj1" fmla="val 62651"/>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ja-JP" altLang="en-US" sz="1400" dirty="0">
                  <a:solidFill>
                    <a:schemeClr val="tx1"/>
                  </a:solidFill>
                  <a:latin typeface="Meiryo UI" panose="020B0604030504040204" pitchFamily="50" charset="-128"/>
                  <a:ea typeface="Meiryo UI" panose="020B0604030504040204" pitchFamily="50" charset="-128"/>
                </a:rPr>
                <a:t>運用支持</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29" name="楕円 28">
              <a:extLst>
                <a:ext uri="{FF2B5EF4-FFF2-40B4-BE49-F238E27FC236}">
                  <a16:creationId xmlns:a16="http://schemas.microsoft.com/office/drawing/2014/main" id="{42E4B362-C42C-D33A-E256-2681F9B33083}"/>
                </a:ext>
              </a:extLst>
            </p:cNvPr>
            <p:cNvSpPr/>
            <p:nvPr/>
          </p:nvSpPr>
          <p:spPr>
            <a:xfrm>
              <a:off x="10573018" y="2615383"/>
              <a:ext cx="1296183" cy="2142959"/>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400" b="1" dirty="0">
                  <a:solidFill>
                    <a:schemeClr val="tx1"/>
                  </a:solidFill>
                  <a:latin typeface="Meiryo UI" panose="020B0604030504040204" pitchFamily="50" charset="-128"/>
                  <a:ea typeface="Meiryo UI" panose="020B0604030504040204" pitchFamily="50" charset="-128"/>
                </a:rPr>
                <a:t>Market</a:t>
              </a:r>
            </a:p>
            <a:p>
              <a:r>
                <a:rPr lang="ja-JP" altLang="en-US" sz="1600" dirty="0">
                  <a:solidFill>
                    <a:schemeClr val="tx1"/>
                  </a:solidFill>
                  <a:latin typeface="Meiryo UI" panose="020B0604030504040204" pitchFamily="50" charset="-128"/>
                  <a:ea typeface="Meiryo UI" panose="020B0604030504040204" pitchFamily="50" charset="-128"/>
                </a:rPr>
                <a:t>・株式</a:t>
              </a:r>
              <a:endParaRPr lang="en-US" altLang="ja-JP" sz="1600" dirty="0">
                <a:solidFill>
                  <a:schemeClr val="tx1"/>
                </a:solidFill>
                <a:latin typeface="Meiryo UI" panose="020B0604030504040204" pitchFamily="50" charset="-128"/>
                <a:ea typeface="Meiryo UI" panose="020B0604030504040204" pitchFamily="50" charset="-128"/>
              </a:endParaRPr>
            </a:p>
            <a:p>
              <a:r>
                <a:rPr kumimoji="1" lang="ja-JP" altLang="en-US" sz="1600" dirty="0">
                  <a:solidFill>
                    <a:schemeClr val="tx1"/>
                  </a:solidFill>
                  <a:latin typeface="Meiryo UI" panose="020B0604030504040204" pitchFamily="50" charset="-128"/>
                  <a:ea typeface="Meiryo UI" panose="020B0604030504040204" pitchFamily="50" charset="-128"/>
                </a:rPr>
                <a:t>・債券</a:t>
              </a:r>
              <a:endParaRPr kumimoji="1" lang="en-US" altLang="ja-JP" sz="1600" dirty="0">
                <a:solidFill>
                  <a:schemeClr val="tx1"/>
                </a:solidFill>
                <a:latin typeface="Meiryo UI" panose="020B0604030504040204" pitchFamily="50" charset="-128"/>
                <a:ea typeface="Meiryo UI" panose="020B0604030504040204" pitchFamily="50" charset="-128"/>
              </a:endParaRPr>
            </a:p>
            <a:p>
              <a:r>
                <a:rPr lang="ja-JP" altLang="en-US" sz="1600" dirty="0">
                  <a:solidFill>
                    <a:schemeClr val="tx1"/>
                  </a:solidFill>
                  <a:latin typeface="Meiryo UI" panose="020B0604030504040204" pitchFamily="50" charset="-128"/>
                  <a:ea typeface="Meiryo UI" panose="020B0604030504040204" pitchFamily="50" charset="-128"/>
                </a:rPr>
                <a:t>・不動産</a:t>
              </a:r>
              <a:endParaRPr lang="en-US" altLang="ja-JP" sz="1600" dirty="0">
                <a:solidFill>
                  <a:schemeClr val="tx1"/>
                </a:solidFill>
                <a:latin typeface="Meiryo UI" panose="020B0604030504040204" pitchFamily="50" charset="-128"/>
                <a:ea typeface="Meiryo UI" panose="020B0604030504040204" pitchFamily="50" charset="-128"/>
              </a:endParaRPr>
            </a:p>
            <a:p>
              <a:r>
                <a:rPr kumimoji="1" lang="en-US" altLang="ja-JP" sz="1600" dirty="0">
                  <a:solidFill>
                    <a:schemeClr val="tx1"/>
                  </a:solidFill>
                  <a:latin typeface="Meiryo UI" panose="020B0604030504040204" pitchFamily="50" charset="-128"/>
                  <a:ea typeface="Meiryo UI" panose="020B0604030504040204" pitchFamily="50" charset="-128"/>
                </a:rPr>
                <a:t>…</a:t>
              </a:r>
              <a:r>
                <a:rPr kumimoji="1" lang="en-US" altLang="ja-JP" sz="1600" dirty="0" err="1">
                  <a:solidFill>
                    <a:schemeClr val="tx1"/>
                  </a:solidFill>
                  <a:latin typeface="Meiryo UI" panose="020B0604030504040204" pitchFamily="50" charset="-128"/>
                  <a:ea typeface="Meiryo UI" panose="020B0604030504040204" pitchFamily="50" charset="-128"/>
                </a:rPr>
                <a:t>etc</a:t>
              </a:r>
              <a:endParaRPr kumimoji="1" lang="ja-JP" altLang="en-US" sz="1600" dirty="0">
                <a:solidFill>
                  <a:schemeClr val="tx1"/>
                </a:solidFill>
                <a:latin typeface="Meiryo UI" panose="020B0604030504040204" pitchFamily="50" charset="-128"/>
                <a:ea typeface="Meiryo UI" panose="020B0604030504040204" pitchFamily="50" charset="-128"/>
              </a:endParaRPr>
            </a:p>
          </p:txBody>
        </p:sp>
        <p:sp>
          <p:nvSpPr>
            <p:cNvPr id="30" name="矢印: 左 29">
              <a:extLst>
                <a:ext uri="{FF2B5EF4-FFF2-40B4-BE49-F238E27FC236}">
                  <a16:creationId xmlns:a16="http://schemas.microsoft.com/office/drawing/2014/main" id="{D36A1AE0-DE42-B1C5-B363-E55EF2ED0EB0}"/>
                </a:ext>
              </a:extLst>
            </p:cNvPr>
            <p:cNvSpPr/>
            <p:nvPr/>
          </p:nvSpPr>
          <p:spPr>
            <a:xfrm>
              <a:off x="9432730" y="3805611"/>
              <a:ext cx="789856" cy="538985"/>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31" name="矢印: 左 30">
              <a:extLst>
                <a:ext uri="{FF2B5EF4-FFF2-40B4-BE49-F238E27FC236}">
                  <a16:creationId xmlns:a16="http://schemas.microsoft.com/office/drawing/2014/main" id="{8F0DF343-89DD-1523-B34E-E0EE35F6AA9C}"/>
                </a:ext>
              </a:extLst>
            </p:cNvPr>
            <p:cNvSpPr/>
            <p:nvPr/>
          </p:nvSpPr>
          <p:spPr>
            <a:xfrm flipH="1">
              <a:off x="9432730" y="2925246"/>
              <a:ext cx="789856" cy="538985"/>
            </a:xfrm>
            <a:prstGeom prst="leftArrow">
              <a:avLst>
                <a:gd name="adj1" fmla="val 62651"/>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sp>
        <p:nvSpPr>
          <p:cNvPr id="33" name="乗算記号 32">
            <a:extLst>
              <a:ext uri="{FF2B5EF4-FFF2-40B4-BE49-F238E27FC236}">
                <a16:creationId xmlns:a16="http://schemas.microsoft.com/office/drawing/2014/main" id="{575CBAE4-619B-D5C1-BC95-6F3869A95A2F}"/>
              </a:ext>
            </a:extLst>
          </p:cNvPr>
          <p:cNvSpPr/>
          <p:nvPr/>
        </p:nvSpPr>
        <p:spPr>
          <a:xfrm>
            <a:off x="2038220" y="3015672"/>
            <a:ext cx="1964139" cy="4548910"/>
          </a:xfrm>
          <a:prstGeom prst="mathMultiply">
            <a:avLst>
              <a:gd name="adj1" fmla="val 9457"/>
            </a:avLst>
          </a:prstGeom>
          <a:solidFill>
            <a:srgbClr val="FF0000">
              <a:alpha val="3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四角形: 角を丸くする 33">
            <a:extLst>
              <a:ext uri="{FF2B5EF4-FFF2-40B4-BE49-F238E27FC236}">
                <a16:creationId xmlns:a16="http://schemas.microsoft.com/office/drawing/2014/main" id="{F63DE215-DBDD-E193-CE68-3F4A92CF840E}"/>
              </a:ext>
            </a:extLst>
          </p:cNvPr>
          <p:cNvSpPr/>
          <p:nvPr/>
        </p:nvSpPr>
        <p:spPr>
          <a:xfrm>
            <a:off x="7700572" y="3957629"/>
            <a:ext cx="1557917" cy="2616271"/>
          </a:xfrm>
          <a:prstGeom prst="roundRect">
            <a:avLst/>
          </a:prstGeom>
          <a:solidFill>
            <a:srgbClr val="FF0000">
              <a:alpha val="3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Meiryo UI" panose="020B0604030504040204" pitchFamily="50" charset="-128"/>
                <a:ea typeface="Meiryo UI" panose="020B0604030504040204" pitchFamily="50" charset="-128"/>
              </a:rPr>
              <a:t>信託会社の機能は共有</a:t>
            </a:r>
            <a:r>
              <a:rPr lang="en-US" altLang="ja-JP" b="1" dirty="0">
                <a:latin typeface="Meiryo UI" panose="020B0604030504040204" pitchFamily="50" charset="-128"/>
                <a:ea typeface="Meiryo UI" panose="020B0604030504040204" pitchFamily="50" charset="-128"/>
              </a:rPr>
              <a:t>Wallet</a:t>
            </a:r>
            <a:r>
              <a:rPr lang="ja-JP" altLang="en-US" b="1" dirty="0">
                <a:latin typeface="Meiryo UI" panose="020B0604030504040204" pitchFamily="50" charset="-128"/>
                <a:ea typeface="Meiryo UI" panose="020B0604030504040204" pitchFamily="50" charset="-128"/>
              </a:rPr>
              <a:t>が担う</a:t>
            </a:r>
            <a:endParaRPr lang="en-US" altLang="ja-JP" b="1" dirty="0">
              <a:latin typeface="Meiryo UI" panose="020B0604030504040204" pitchFamily="50" charset="-128"/>
              <a:ea typeface="Meiryo UI" panose="020B0604030504040204" pitchFamily="50" charset="-128"/>
            </a:endParaRPr>
          </a:p>
        </p:txBody>
      </p:sp>
      <p:sp>
        <p:nvSpPr>
          <p:cNvPr id="36" name="四角形: 角を丸くする 35">
            <a:extLst>
              <a:ext uri="{FF2B5EF4-FFF2-40B4-BE49-F238E27FC236}">
                <a16:creationId xmlns:a16="http://schemas.microsoft.com/office/drawing/2014/main" id="{B7BB8B42-CFBD-35D8-9027-2FFFB01DC5B5}"/>
              </a:ext>
            </a:extLst>
          </p:cNvPr>
          <p:cNvSpPr/>
          <p:nvPr/>
        </p:nvSpPr>
        <p:spPr>
          <a:xfrm>
            <a:off x="5015173" y="3956181"/>
            <a:ext cx="1557917" cy="2616271"/>
          </a:xfrm>
          <a:prstGeom prst="roundRect">
            <a:avLst/>
          </a:prstGeom>
          <a:solidFill>
            <a:srgbClr val="FF0000">
              <a:alpha val="3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Meiryo UI" panose="020B0604030504040204" pitchFamily="50" charset="-128"/>
                <a:ea typeface="Meiryo UI" panose="020B0604030504040204" pitchFamily="50" charset="-128"/>
              </a:rPr>
              <a:t>委託会社の機能は投資家が担う</a:t>
            </a:r>
            <a:endParaRPr lang="en-US" altLang="ja-JP"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8836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424E83-742A-D800-382C-945D59C1355C}"/>
              </a:ext>
            </a:extLst>
          </p:cNvPr>
          <p:cNvSpPr>
            <a:spLocks noGrp="1"/>
          </p:cNvSpPr>
          <p:nvPr>
            <p:ph type="title"/>
          </p:nvPr>
        </p:nvSpPr>
        <p:spPr>
          <a:xfrm>
            <a:off x="0" y="0"/>
            <a:ext cx="12192000" cy="577849"/>
          </a:xfrm>
        </p:spPr>
        <p:txBody>
          <a:bodyPr>
            <a:normAutofit/>
          </a:bodyPr>
          <a:lstStyle/>
          <a:p>
            <a:r>
              <a:rPr lang="ja-JP" altLang="en-US" sz="2800" dirty="0">
                <a:latin typeface="Meiryo UI" panose="020B0604030504040204" pitchFamily="50" charset="-128"/>
                <a:ea typeface="Meiryo UI" panose="020B0604030504040204" pitchFamily="50" charset="-128"/>
              </a:rPr>
              <a:t>ファンドのスキームを</a:t>
            </a:r>
            <a:r>
              <a:rPr lang="en-US" altLang="ja-JP" sz="2800" dirty="0" err="1">
                <a:latin typeface="Meiryo UI" panose="020B0604030504040204" pitchFamily="50" charset="-128"/>
                <a:ea typeface="Meiryo UI" panose="020B0604030504040204" pitchFamily="50" charset="-128"/>
              </a:rPr>
              <a:t>DeFi</a:t>
            </a:r>
            <a:r>
              <a:rPr lang="ja-JP" altLang="en-US" sz="2800" dirty="0">
                <a:latin typeface="Meiryo UI" panose="020B0604030504040204" pitchFamily="50" charset="-128"/>
                <a:ea typeface="Meiryo UI" panose="020B0604030504040204" pitchFamily="50" charset="-128"/>
              </a:rPr>
              <a:t>の枠組みで再定義</a:t>
            </a:r>
            <a:endParaRPr kumimoji="1" lang="ja-JP" altLang="en-US" sz="2800" dirty="0">
              <a:latin typeface="Meiryo UI" panose="020B0604030504040204" pitchFamily="50" charset="-128"/>
              <a:ea typeface="Meiryo UI" panose="020B0604030504040204" pitchFamily="50" charset="-128"/>
            </a:endParaRPr>
          </a:p>
        </p:txBody>
      </p:sp>
      <p:grpSp>
        <p:nvGrpSpPr>
          <p:cNvPr id="3" name="グループ化 2">
            <a:extLst>
              <a:ext uri="{FF2B5EF4-FFF2-40B4-BE49-F238E27FC236}">
                <a16:creationId xmlns:a16="http://schemas.microsoft.com/office/drawing/2014/main" id="{21EC8DF3-6969-FE9C-BA68-3634480D80E3}"/>
              </a:ext>
            </a:extLst>
          </p:cNvPr>
          <p:cNvGrpSpPr/>
          <p:nvPr/>
        </p:nvGrpSpPr>
        <p:grpSpPr>
          <a:xfrm>
            <a:off x="1081393" y="929535"/>
            <a:ext cx="10029214" cy="4998929"/>
            <a:chOff x="734905" y="1218953"/>
            <a:chExt cx="10029214" cy="4998929"/>
          </a:xfrm>
        </p:grpSpPr>
        <p:sp>
          <p:nvSpPr>
            <p:cNvPr id="15" name="楕円 14">
              <a:extLst>
                <a:ext uri="{FF2B5EF4-FFF2-40B4-BE49-F238E27FC236}">
                  <a16:creationId xmlns:a16="http://schemas.microsoft.com/office/drawing/2014/main" id="{381D79BA-E8C3-6FA9-DDEF-07B3CC7306CB}"/>
                </a:ext>
              </a:extLst>
            </p:cNvPr>
            <p:cNvSpPr/>
            <p:nvPr/>
          </p:nvSpPr>
          <p:spPr>
            <a:xfrm flipH="1" flipV="1">
              <a:off x="1704972" y="1503849"/>
              <a:ext cx="8305801" cy="4714033"/>
            </a:xfrm>
            <a:prstGeom prst="ellipse">
              <a:avLst/>
            </a:prstGeom>
            <a:noFill/>
            <a:ln w="381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4" descr="人のシルエットアイコンのフリーイラスト画像素材【商用無料】 | アイキャッチャー">
              <a:extLst>
                <a:ext uri="{FF2B5EF4-FFF2-40B4-BE49-F238E27FC236}">
                  <a16:creationId xmlns:a16="http://schemas.microsoft.com/office/drawing/2014/main" id="{42EAD988-D745-B584-EBE4-416085970C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945" y="2073678"/>
              <a:ext cx="982461" cy="982461"/>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0076ECE9-993D-37E4-C3D5-64547E49832B}"/>
                </a:ext>
              </a:extLst>
            </p:cNvPr>
            <p:cNvSpPr txBox="1"/>
            <p:nvPr/>
          </p:nvSpPr>
          <p:spPr>
            <a:xfrm>
              <a:off x="734905" y="5072125"/>
              <a:ext cx="1256536" cy="461665"/>
            </a:xfrm>
            <a:prstGeom prst="rect">
              <a:avLst/>
            </a:prstGeom>
            <a:noFill/>
          </p:spPr>
          <p:txBody>
            <a:bodyPr wrap="square" rtlCol="0">
              <a:spAutoFit/>
            </a:bodyPr>
            <a:lstStyle/>
            <a:p>
              <a:pPr algn="ctr"/>
              <a:r>
                <a:rPr lang="ja-JP" altLang="en-US" sz="2400" b="1" dirty="0">
                  <a:latin typeface="Meiryo UI" panose="020B0604030504040204" pitchFamily="50" charset="-128"/>
                  <a:ea typeface="Meiryo UI" panose="020B0604030504040204" pitchFamily="50" charset="-128"/>
                </a:rPr>
                <a:t>投資家</a:t>
              </a:r>
              <a:endParaRPr lang="en-US" altLang="ja-JP" sz="2400" b="1" dirty="0">
                <a:latin typeface="Meiryo UI" panose="020B0604030504040204" pitchFamily="50" charset="-128"/>
                <a:ea typeface="Meiryo UI" panose="020B0604030504040204" pitchFamily="50" charset="-128"/>
              </a:endParaRPr>
            </a:p>
          </p:txBody>
        </p:sp>
        <p:pic>
          <p:nvPicPr>
            <p:cNvPr id="8" name="Picture 4" descr="人のシルエットアイコンのフリーイラスト画像素材【商用無料】 | アイキャッチャー">
              <a:extLst>
                <a:ext uri="{FF2B5EF4-FFF2-40B4-BE49-F238E27FC236}">
                  <a16:creationId xmlns:a16="http://schemas.microsoft.com/office/drawing/2014/main" id="{D3F44AEF-723E-4F51-D547-E68D400E6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944" y="3056139"/>
              <a:ext cx="982461" cy="9824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人のシルエットアイコンのフリーイラスト画像素材【商用無料】 | アイキャッチャー">
              <a:extLst>
                <a:ext uri="{FF2B5EF4-FFF2-40B4-BE49-F238E27FC236}">
                  <a16:creationId xmlns:a16="http://schemas.microsoft.com/office/drawing/2014/main" id="{706FA015-4A3C-483D-3436-9F207CA3BE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943" y="4038600"/>
              <a:ext cx="982461" cy="982461"/>
            </a:xfrm>
            <a:prstGeom prst="rect">
              <a:avLst/>
            </a:prstGeom>
            <a:noFill/>
            <a:extLst>
              <a:ext uri="{909E8E84-426E-40DD-AFC4-6F175D3DCCD1}">
                <a14:hiddenFill xmlns:a14="http://schemas.microsoft.com/office/drawing/2010/main">
                  <a:solidFill>
                    <a:srgbClr val="FFFFFF"/>
                  </a:solidFill>
                </a14:hiddenFill>
              </a:ext>
            </a:extLst>
          </p:spPr>
        </p:pic>
        <p:sp>
          <p:nvSpPr>
            <p:cNvPr id="10" name="正方形/長方形 9">
              <a:extLst>
                <a:ext uri="{FF2B5EF4-FFF2-40B4-BE49-F238E27FC236}">
                  <a16:creationId xmlns:a16="http://schemas.microsoft.com/office/drawing/2014/main" id="{304DAC1D-60CA-95CA-FF50-A1A9C1CE0EA9}"/>
                </a:ext>
              </a:extLst>
            </p:cNvPr>
            <p:cNvSpPr/>
            <p:nvPr/>
          </p:nvSpPr>
          <p:spPr>
            <a:xfrm>
              <a:off x="1363173" y="2700671"/>
              <a:ext cx="982461" cy="381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bg1"/>
                  </a:solidFill>
                  <a:latin typeface="Meiryo UI" panose="020B0604030504040204" pitchFamily="50" charset="-128"/>
                  <a:ea typeface="Meiryo UI" panose="020B0604030504040204" pitchFamily="50" charset="-128"/>
                </a:rPr>
                <a:t>Wallet</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11" name="正方形/長方形 10">
              <a:extLst>
                <a:ext uri="{FF2B5EF4-FFF2-40B4-BE49-F238E27FC236}">
                  <a16:creationId xmlns:a16="http://schemas.microsoft.com/office/drawing/2014/main" id="{C0577888-47FC-FD63-03A1-283A01472FED}"/>
                </a:ext>
              </a:extLst>
            </p:cNvPr>
            <p:cNvSpPr/>
            <p:nvPr/>
          </p:nvSpPr>
          <p:spPr>
            <a:xfrm>
              <a:off x="1363172" y="3708664"/>
              <a:ext cx="982461" cy="381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bg1"/>
                  </a:solidFill>
                  <a:latin typeface="Meiryo UI" panose="020B0604030504040204" pitchFamily="50" charset="-128"/>
                  <a:ea typeface="Meiryo UI" panose="020B0604030504040204" pitchFamily="50" charset="-128"/>
                </a:rPr>
                <a:t>Wallet</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9B97A86D-659D-C72B-4749-1097045B0C8B}"/>
                </a:ext>
              </a:extLst>
            </p:cNvPr>
            <p:cNvSpPr/>
            <p:nvPr/>
          </p:nvSpPr>
          <p:spPr>
            <a:xfrm>
              <a:off x="1363172" y="4716657"/>
              <a:ext cx="982461" cy="381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bg1"/>
                  </a:solidFill>
                  <a:latin typeface="Meiryo UI" panose="020B0604030504040204" pitchFamily="50" charset="-128"/>
                  <a:ea typeface="Meiryo UI" panose="020B0604030504040204" pitchFamily="50" charset="-128"/>
                </a:rPr>
                <a:t>Wallet</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9C8C28AA-CCE0-D428-792C-5515CE1FB08B}"/>
                </a:ext>
              </a:extLst>
            </p:cNvPr>
            <p:cNvSpPr/>
            <p:nvPr/>
          </p:nvSpPr>
          <p:spPr>
            <a:xfrm>
              <a:off x="4419598" y="2564908"/>
              <a:ext cx="2876550" cy="235145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a:solidFill>
                    <a:schemeClr val="bg1"/>
                  </a:solidFill>
                  <a:latin typeface="Meiryo UI" panose="020B0604030504040204" pitchFamily="50" charset="-128"/>
                  <a:ea typeface="Meiryo UI" panose="020B0604030504040204" pitchFamily="50" charset="-128"/>
                </a:rPr>
                <a:t>Co-Wallet</a:t>
              </a:r>
            </a:p>
            <a:p>
              <a:pPr lvl="1"/>
              <a:r>
                <a:rPr lang="ja-JP" altLang="en-US" sz="2400" b="1" dirty="0">
                  <a:solidFill>
                    <a:schemeClr val="bg1"/>
                  </a:solidFill>
                  <a:latin typeface="Meiryo UI" panose="020B0604030504040204" pitchFamily="50" charset="-128"/>
                  <a:ea typeface="Meiryo UI" panose="020B0604030504040204" pitchFamily="50" charset="-128"/>
                </a:rPr>
                <a:t>・</a:t>
              </a:r>
              <a:r>
                <a:rPr lang="en-US" altLang="ja-JP" sz="2400" b="1" dirty="0" err="1">
                  <a:solidFill>
                    <a:schemeClr val="bg1"/>
                  </a:solidFill>
                  <a:latin typeface="Meiryo UI" panose="020B0604030504040204" pitchFamily="50" charset="-128"/>
                  <a:ea typeface="Meiryo UI" panose="020B0604030504040204" pitchFamily="50" charset="-128"/>
                </a:rPr>
                <a:t>BitCoin</a:t>
              </a:r>
              <a:endParaRPr lang="en-US" altLang="ja-JP" sz="2400" b="1" dirty="0">
                <a:solidFill>
                  <a:schemeClr val="bg1"/>
                </a:solidFill>
                <a:latin typeface="Meiryo UI" panose="020B0604030504040204" pitchFamily="50" charset="-128"/>
                <a:ea typeface="Meiryo UI" panose="020B0604030504040204" pitchFamily="50" charset="-128"/>
              </a:endParaRPr>
            </a:p>
            <a:p>
              <a:pPr lvl="1"/>
              <a:r>
                <a:rPr kumimoji="1" lang="ja-JP" altLang="en-US" sz="2400" b="1" dirty="0">
                  <a:solidFill>
                    <a:schemeClr val="bg1"/>
                  </a:solidFill>
                  <a:latin typeface="Meiryo UI" panose="020B0604030504040204" pitchFamily="50" charset="-128"/>
                  <a:ea typeface="Meiryo UI" panose="020B0604030504040204" pitchFamily="50" charset="-128"/>
                </a:rPr>
                <a:t>・</a:t>
              </a:r>
              <a:r>
                <a:rPr kumimoji="1" lang="en-US" altLang="ja-JP" sz="2400" b="1" dirty="0">
                  <a:solidFill>
                    <a:schemeClr val="bg1"/>
                  </a:solidFill>
                  <a:latin typeface="Meiryo UI" panose="020B0604030504040204" pitchFamily="50" charset="-128"/>
                  <a:ea typeface="Meiryo UI" panose="020B0604030504040204" pitchFamily="50" charset="-128"/>
                </a:rPr>
                <a:t>Eth</a:t>
              </a:r>
            </a:p>
            <a:p>
              <a:pPr lvl="1"/>
              <a:r>
                <a:rPr lang="ja-JP" altLang="en-US" sz="2400" b="1" dirty="0">
                  <a:solidFill>
                    <a:schemeClr val="bg1"/>
                  </a:solidFill>
                  <a:latin typeface="Meiryo UI" panose="020B0604030504040204" pitchFamily="50" charset="-128"/>
                  <a:ea typeface="Meiryo UI" panose="020B0604030504040204" pitchFamily="50" charset="-128"/>
                </a:rPr>
                <a:t>・</a:t>
              </a:r>
              <a:r>
                <a:rPr lang="en-US" altLang="ja-JP" sz="2400" b="1" dirty="0">
                  <a:solidFill>
                    <a:schemeClr val="bg1"/>
                  </a:solidFill>
                  <a:latin typeface="Meiryo UI" panose="020B0604030504040204" pitchFamily="50" charset="-128"/>
                  <a:ea typeface="Meiryo UI" panose="020B0604030504040204" pitchFamily="50" charset="-128"/>
                </a:rPr>
                <a:t>NFT</a:t>
              </a:r>
            </a:p>
            <a:p>
              <a:pPr lvl="1"/>
              <a:r>
                <a:rPr kumimoji="1" lang="en-US" altLang="ja-JP" sz="2400" b="1" dirty="0">
                  <a:solidFill>
                    <a:schemeClr val="bg1"/>
                  </a:solidFill>
                  <a:latin typeface="Meiryo UI" panose="020B0604030504040204" pitchFamily="50" charset="-128"/>
                  <a:ea typeface="Meiryo UI" panose="020B0604030504040204" pitchFamily="50" charset="-128"/>
                </a:rPr>
                <a:t>…</a:t>
              </a:r>
              <a:r>
                <a:rPr kumimoji="1" lang="en-US" altLang="ja-JP" sz="2400" b="1" dirty="0" err="1">
                  <a:solidFill>
                    <a:schemeClr val="bg1"/>
                  </a:solidFill>
                  <a:latin typeface="Meiryo UI" panose="020B0604030504040204" pitchFamily="50" charset="-128"/>
                  <a:ea typeface="Meiryo UI" panose="020B0604030504040204" pitchFamily="50" charset="-128"/>
                </a:rPr>
                <a:t>etc</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14" name="楕円 13">
              <a:extLst>
                <a:ext uri="{FF2B5EF4-FFF2-40B4-BE49-F238E27FC236}">
                  <a16:creationId xmlns:a16="http://schemas.microsoft.com/office/drawing/2014/main" id="{3661AF29-099F-D9D2-5DB9-2F5E8B94AA97}"/>
                </a:ext>
              </a:extLst>
            </p:cNvPr>
            <p:cNvSpPr/>
            <p:nvPr/>
          </p:nvSpPr>
          <p:spPr>
            <a:xfrm>
              <a:off x="8528694" y="2564908"/>
              <a:ext cx="2235425" cy="2351451"/>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400" b="1" dirty="0">
                  <a:solidFill>
                    <a:schemeClr val="tx1"/>
                  </a:solidFill>
                  <a:latin typeface="Meiryo UI" panose="020B0604030504040204" pitchFamily="50" charset="-128"/>
                  <a:ea typeface="Meiryo UI" panose="020B0604030504040204" pitchFamily="50" charset="-128"/>
                </a:rPr>
                <a:t>Market</a:t>
              </a:r>
            </a:p>
            <a:p>
              <a:r>
                <a:rPr lang="ja-JP" altLang="en-US" b="1" dirty="0">
                  <a:solidFill>
                    <a:schemeClr val="tx1"/>
                  </a:solidFill>
                  <a:latin typeface="Meiryo UI" panose="020B0604030504040204" pitchFamily="50" charset="-128"/>
                  <a:ea typeface="Meiryo UI" panose="020B0604030504040204" pitchFamily="50" charset="-128"/>
                </a:rPr>
                <a:t>・</a:t>
              </a:r>
              <a:r>
                <a:rPr lang="en-US" altLang="ja-JP" b="1" dirty="0">
                  <a:solidFill>
                    <a:schemeClr val="tx1"/>
                  </a:solidFill>
                  <a:latin typeface="Meiryo UI" panose="020B0604030504040204" pitchFamily="50" charset="-128"/>
                  <a:ea typeface="Meiryo UI" panose="020B0604030504040204" pitchFamily="50" charset="-128"/>
                </a:rPr>
                <a:t>Crypt Ccy</a:t>
              </a:r>
            </a:p>
            <a:p>
              <a:r>
                <a:rPr lang="ja-JP" altLang="en-US" b="1" dirty="0">
                  <a:solidFill>
                    <a:schemeClr val="tx1"/>
                  </a:solidFill>
                  <a:latin typeface="Meiryo UI" panose="020B0604030504040204" pitchFamily="50" charset="-128"/>
                  <a:ea typeface="Meiryo UI" panose="020B0604030504040204" pitchFamily="50" charset="-128"/>
                </a:rPr>
                <a:t>・</a:t>
              </a:r>
              <a:r>
                <a:rPr lang="en-US" altLang="ja-JP" b="1" dirty="0">
                  <a:solidFill>
                    <a:schemeClr val="tx1"/>
                  </a:solidFill>
                  <a:latin typeface="Meiryo UI" panose="020B0604030504040204" pitchFamily="50" charset="-128"/>
                  <a:ea typeface="Meiryo UI" panose="020B0604030504040204" pitchFamily="50" charset="-128"/>
                </a:rPr>
                <a:t>NFT</a:t>
              </a:r>
            </a:p>
            <a:p>
              <a:r>
                <a:rPr kumimoji="1" lang="ja-JP" altLang="en-US" b="1" dirty="0">
                  <a:solidFill>
                    <a:schemeClr val="tx1"/>
                  </a:solidFill>
                  <a:latin typeface="Meiryo UI" panose="020B0604030504040204" pitchFamily="50" charset="-128"/>
                  <a:ea typeface="Meiryo UI" panose="020B0604030504040204" pitchFamily="50" charset="-128"/>
                </a:rPr>
                <a:t>・</a:t>
              </a:r>
              <a:r>
                <a:rPr kumimoji="1" lang="en-US" altLang="ja-JP" b="1" dirty="0">
                  <a:solidFill>
                    <a:schemeClr val="tx1"/>
                  </a:solidFill>
                  <a:latin typeface="Meiryo UI" panose="020B0604030504040204" pitchFamily="50" charset="-128"/>
                  <a:ea typeface="Meiryo UI" panose="020B0604030504040204" pitchFamily="50" charset="-128"/>
                </a:rPr>
                <a:t>STO</a:t>
              </a:r>
            </a:p>
            <a:p>
              <a:r>
                <a:rPr lang="en-US" altLang="ja-JP" b="1" dirty="0">
                  <a:solidFill>
                    <a:schemeClr val="tx1"/>
                  </a:solidFill>
                  <a:latin typeface="Meiryo UI" panose="020B0604030504040204" pitchFamily="50" charset="-128"/>
                  <a:ea typeface="Meiryo UI" panose="020B0604030504040204" pitchFamily="50" charset="-128"/>
                </a:rPr>
                <a:t>…</a:t>
              </a:r>
              <a:r>
                <a:rPr lang="en-US" altLang="ja-JP" b="1" dirty="0" err="1">
                  <a:solidFill>
                    <a:schemeClr val="tx1"/>
                  </a:solidFill>
                  <a:latin typeface="Meiryo UI" panose="020B0604030504040204" pitchFamily="50" charset="-128"/>
                  <a:ea typeface="Meiryo UI" panose="020B0604030504040204" pitchFamily="50" charset="-128"/>
                </a:rPr>
                <a:t>etc</a:t>
              </a:r>
              <a:endParaRPr kumimoji="1" lang="en-US" altLang="ja-JP" sz="2400" b="1" dirty="0">
                <a:solidFill>
                  <a:schemeClr val="tx1"/>
                </a:solidFill>
                <a:latin typeface="Meiryo UI" panose="020B0604030504040204" pitchFamily="50" charset="-128"/>
                <a:ea typeface="Meiryo UI" panose="020B0604030504040204" pitchFamily="50" charset="-128"/>
              </a:endParaRPr>
            </a:p>
          </p:txBody>
        </p:sp>
        <p:sp>
          <p:nvSpPr>
            <p:cNvPr id="16" name="正方形/長方形 15">
              <a:extLst>
                <a:ext uri="{FF2B5EF4-FFF2-40B4-BE49-F238E27FC236}">
                  <a16:creationId xmlns:a16="http://schemas.microsoft.com/office/drawing/2014/main" id="{4B6AE985-8CA2-6FC9-6E81-1D42E5C84233}"/>
                </a:ext>
              </a:extLst>
            </p:cNvPr>
            <p:cNvSpPr/>
            <p:nvPr/>
          </p:nvSpPr>
          <p:spPr>
            <a:xfrm>
              <a:off x="4571997" y="1218953"/>
              <a:ext cx="2571750" cy="704850"/>
            </a:xfrm>
            <a:prstGeom prst="rect">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Meiryo UI" panose="020B0604030504040204" pitchFamily="50" charset="-128"/>
                  <a:ea typeface="Meiryo UI" panose="020B0604030504040204" pitchFamily="50" charset="-128"/>
                </a:rPr>
                <a:t>Blockchain</a:t>
              </a:r>
              <a:endParaRPr kumimoji="1" lang="ja-JP" altLang="en-US" sz="2400" b="1" dirty="0">
                <a:solidFill>
                  <a:schemeClr val="tx1"/>
                </a:solidFill>
                <a:latin typeface="Meiryo UI" panose="020B0604030504040204" pitchFamily="50" charset="-128"/>
                <a:ea typeface="Meiryo UI" panose="020B0604030504040204" pitchFamily="50" charset="-128"/>
              </a:endParaRPr>
            </a:p>
          </p:txBody>
        </p:sp>
        <p:sp>
          <p:nvSpPr>
            <p:cNvPr id="18" name="矢印: 左 17">
              <a:extLst>
                <a:ext uri="{FF2B5EF4-FFF2-40B4-BE49-F238E27FC236}">
                  <a16:creationId xmlns:a16="http://schemas.microsoft.com/office/drawing/2014/main" id="{2EE3E334-2A42-C2B1-DDF1-7BF830C31CE9}"/>
                </a:ext>
              </a:extLst>
            </p:cNvPr>
            <p:cNvSpPr/>
            <p:nvPr/>
          </p:nvSpPr>
          <p:spPr>
            <a:xfrm flipH="1">
              <a:off x="2733911" y="2564908"/>
              <a:ext cx="1207959" cy="538985"/>
            </a:xfrm>
            <a:prstGeom prst="leftArrow">
              <a:avLst>
                <a:gd name="adj1" fmla="val 62651"/>
                <a:gd name="adj2" fmla="val 50000"/>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dirty="0">
                  <a:solidFill>
                    <a:schemeClr val="tx1"/>
                  </a:solidFill>
                  <a:latin typeface="Meiryo UI" panose="020B0604030504040204" pitchFamily="50" charset="-128"/>
                  <a:ea typeface="Meiryo UI" panose="020B0604030504040204" pitchFamily="50" charset="-128"/>
                </a:rPr>
                <a:t>資金提供</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9" name="矢印: 左 18">
              <a:extLst>
                <a:ext uri="{FF2B5EF4-FFF2-40B4-BE49-F238E27FC236}">
                  <a16:creationId xmlns:a16="http://schemas.microsoft.com/office/drawing/2014/main" id="{1B525B51-6510-B7E0-0D6E-1B341B07F1C3}"/>
                </a:ext>
              </a:extLst>
            </p:cNvPr>
            <p:cNvSpPr/>
            <p:nvPr/>
          </p:nvSpPr>
          <p:spPr>
            <a:xfrm>
              <a:off x="2733911" y="4325638"/>
              <a:ext cx="1207959" cy="538985"/>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dirty="0">
                  <a:solidFill>
                    <a:schemeClr val="tx1"/>
                  </a:solidFill>
                  <a:latin typeface="Meiryo UI" panose="020B0604030504040204" pitchFamily="50" charset="-128"/>
                  <a:ea typeface="Meiryo UI" panose="020B0604030504040204" pitchFamily="50" charset="-128"/>
                </a:rPr>
                <a:t>分配・償還</a:t>
              </a:r>
            </a:p>
          </p:txBody>
        </p:sp>
        <p:sp>
          <p:nvSpPr>
            <p:cNvPr id="20" name="矢印: 左 19">
              <a:extLst>
                <a:ext uri="{FF2B5EF4-FFF2-40B4-BE49-F238E27FC236}">
                  <a16:creationId xmlns:a16="http://schemas.microsoft.com/office/drawing/2014/main" id="{5BB84E9C-5218-5F09-D9E5-8CED37F6BA30}"/>
                </a:ext>
              </a:extLst>
            </p:cNvPr>
            <p:cNvSpPr/>
            <p:nvPr/>
          </p:nvSpPr>
          <p:spPr>
            <a:xfrm>
              <a:off x="2733911" y="3409479"/>
              <a:ext cx="1207959" cy="538985"/>
            </a:xfrm>
            <a:prstGeom prst="leftArrow">
              <a:avLst>
                <a:gd name="adj1" fmla="val 67672"/>
                <a:gd name="adj2" fmla="val 50000"/>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dirty="0">
                  <a:solidFill>
                    <a:schemeClr val="tx1"/>
                  </a:solidFill>
                  <a:latin typeface="Meiryo UI" panose="020B0604030504040204" pitchFamily="50" charset="-128"/>
                  <a:ea typeface="Meiryo UI" panose="020B0604030504040204" pitchFamily="50" charset="-128"/>
                </a:rPr>
                <a:t>トークン</a:t>
              </a:r>
              <a:endParaRPr kumimoji="1" lang="en-US" altLang="ja-JP" dirty="0">
                <a:solidFill>
                  <a:schemeClr val="tx1"/>
                </a:solidFill>
                <a:latin typeface="Meiryo UI" panose="020B0604030504040204" pitchFamily="50" charset="-128"/>
                <a:ea typeface="Meiryo UI" panose="020B0604030504040204" pitchFamily="50" charset="-128"/>
              </a:endParaRPr>
            </a:p>
          </p:txBody>
        </p:sp>
        <p:sp>
          <p:nvSpPr>
            <p:cNvPr id="21" name="矢印: 左 20">
              <a:extLst>
                <a:ext uri="{FF2B5EF4-FFF2-40B4-BE49-F238E27FC236}">
                  <a16:creationId xmlns:a16="http://schemas.microsoft.com/office/drawing/2014/main" id="{3ABBA001-F3C0-9FE7-0477-53A772DF6332}"/>
                </a:ext>
              </a:extLst>
            </p:cNvPr>
            <p:cNvSpPr/>
            <p:nvPr/>
          </p:nvSpPr>
          <p:spPr>
            <a:xfrm rot="10800000">
              <a:off x="7481485" y="3056138"/>
              <a:ext cx="979374" cy="538985"/>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22" name="矢印: 左 21">
              <a:extLst>
                <a:ext uri="{FF2B5EF4-FFF2-40B4-BE49-F238E27FC236}">
                  <a16:creationId xmlns:a16="http://schemas.microsoft.com/office/drawing/2014/main" id="{2BB6FEF0-4FE2-8242-DCF0-C046C3F5B5B2}"/>
                </a:ext>
              </a:extLst>
            </p:cNvPr>
            <p:cNvSpPr/>
            <p:nvPr/>
          </p:nvSpPr>
          <p:spPr>
            <a:xfrm>
              <a:off x="7434953" y="3860866"/>
              <a:ext cx="979374" cy="538985"/>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23" name="テキスト ボックス 22">
              <a:extLst>
                <a:ext uri="{FF2B5EF4-FFF2-40B4-BE49-F238E27FC236}">
                  <a16:creationId xmlns:a16="http://schemas.microsoft.com/office/drawing/2014/main" id="{C4B0F3B8-DBCC-C2C6-DB57-0712E9313B9D}"/>
                </a:ext>
              </a:extLst>
            </p:cNvPr>
            <p:cNvSpPr txBox="1"/>
            <p:nvPr/>
          </p:nvSpPr>
          <p:spPr>
            <a:xfrm>
              <a:off x="4698298" y="5021061"/>
              <a:ext cx="2319147" cy="1015663"/>
            </a:xfrm>
            <a:prstGeom prst="rect">
              <a:avLst/>
            </a:prstGeom>
            <a:noFill/>
          </p:spPr>
          <p:txBody>
            <a:bodyPr wrap="square" rtlCol="0">
              <a:spAutoFit/>
            </a:bodyPr>
            <a:lstStyle/>
            <a:p>
              <a:pPr algn="ctr"/>
              <a:r>
                <a:rPr lang="ja-JP" altLang="en-US" sz="2400" b="1" dirty="0">
                  <a:latin typeface="Meiryo UI" panose="020B0604030504040204" pitchFamily="50" charset="-128"/>
                  <a:ea typeface="Meiryo UI" panose="020B0604030504040204" pitchFamily="50" charset="-128"/>
                </a:rPr>
                <a:t>共有</a:t>
              </a:r>
              <a:r>
                <a:rPr lang="en-US" altLang="ja-JP" sz="2400" b="1" dirty="0">
                  <a:latin typeface="Meiryo UI" panose="020B0604030504040204" pitchFamily="50" charset="-128"/>
                  <a:ea typeface="Meiryo UI" panose="020B0604030504040204" pitchFamily="50" charset="-128"/>
                </a:rPr>
                <a:t>Wallet</a:t>
              </a:r>
            </a:p>
            <a:p>
              <a:pPr algn="ctr"/>
              <a:r>
                <a:rPr lang="ja-JP" altLang="en-US" dirty="0">
                  <a:latin typeface="Meiryo UI" panose="020B0604030504040204" pitchFamily="50" charset="-128"/>
                  <a:ea typeface="Meiryo UI" panose="020B0604030504040204" pitchFamily="50" charset="-128"/>
                </a:rPr>
                <a:t>・投資家</a:t>
              </a:r>
              <a:r>
                <a:rPr lang="ja-JP" altLang="en-US">
                  <a:latin typeface="Meiryo UI" panose="020B0604030504040204" pitchFamily="50" charset="-128"/>
                  <a:ea typeface="Meiryo UI" panose="020B0604030504040204" pitchFamily="50" charset="-128"/>
                </a:rPr>
                <a:t>の合意で</a:t>
              </a:r>
              <a:r>
                <a:rPr lang="ja-JP" altLang="en-US" dirty="0">
                  <a:latin typeface="Meiryo UI" panose="020B0604030504040204" pitchFamily="50" charset="-128"/>
                  <a:ea typeface="Meiryo UI" panose="020B0604030504040204" pitchFamily="50" charset="-128"/>
                </a:rPr>
                <a:t>のみ資産の移動が可能</a:t>
              </a:r>
              <a:endParaRPr lang="en-US" altLang="ja-JP" sz="1400" dirty="0">
                <a:latin typeface="Meiryo UI" panose="020B0604030504040204" pitchFamily="50" charset="-128"/>
                <a:ea typeface="Meiryo UI" panose="020B0604030504040204" pitchFamily="50" charset="-128"/>
              </a:endParaRPr>
            </a:p>
          </p:txBody>
        </p:sp>
      </p:grpSp>
      <p:sp>
        <p:nvSpPr>
          <p:cNvPr id="4" name="吹き出し: 四角形 3">
            <a:extLst>
              <a:ext uri="{FF2B5EF4-FFF2-40B4-BE49-F238E27FC236}">
                <a16:creationId xmlns:a16="http://schemas.microsoft.com/office/drawing/2014/main" id="{629C3718-617C-BE7B-894C-9E4BE01C955F}"/>
              </a:ext>
            </a:extLst>
          </p:cNvPr>
          <p:cNvSpPr/>
          <p:nvPr/>
        </p:nvSpPr>
        <p:spPr>
          <a:xfrm>
            <a:off x="1015948" y="5738814"/>
            <a:ext cx="4345213" cy="577849"/>
          </a:xfrm>
          <a:prstGeom prst="wedgeRectCallout">
            <a:avLst>
              <a:gd name="adj1" fmla="val 10057"/>
              <a:gd name="adj2" fmla="val -258766"/>
            </a:avLst>
          </a:prstGeom>
          <a:solidFill>
            <a:schemeClr val="accent5">
              <a:lumMod val="20000"/>
              <a:lumOff val="80000"/>
              <a:alpha val="5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err="1">
                <a:solidFill>
                  <a:schemeClr val="tx1"/>
                </a:solidFill>
                <a:latin typeface="Meiryo UI" panose="020B0604030504040204" pitchFamily="50" charset="-128"/>
                <a:ea typeface="Meiryo UI" panose="020B0604030504040204" pitchFamily="50" charset="-128"/>
              </a:rPr>
              <a:t>ThirdWeb</a:t>
            </a:r>
            <a:r>
              <a:rPr kumimoji="1" lang="en-US" altLang="ja-JP" dirty="0">
                <a:solidFill>
                  <a:schemeClr val="tx1"/>
                </a:solidFill>
                <a:latin typeface="Meiryo UI" panose="020B0604030504040204" pitchFamily="50" charset="-128"/>
                <a:ea typeface="Meiryo UI" panose="020B0604030504040204" pitchFamily="50" charset="-128"/>
              </a:rPr>
              <a:t> </a:t>
            </a:r>
            <a:r>
              <a:rPr kumimoji="1" lang="ja-JP" altLang="en-US" dirty="0">
                <a:solidFill>
                  <a:schemeClr val="tx1"/>
                </a:solidFill>
                <a:latin typeface="Meiryo UI" panose="020B0604030504040204" pitchFamily="50" charset="-128"/>
                <a:ea typeface="Meiryo UI" panose="020B0604030504040204" pitchFamily="50" charset="-128"/>
              </a:rPr>
              <a:t>の </a:t>
            </a:r>
            <a:r>
              <a:rPr kumimoji="1" lang="en-US" altLang="ja-JP" dirty="0">
                <a:solidFill>
                  <a:schemeClr val="tx1"/>
                </a:solidFill>
                <a:latin typeface="Meiryo UI" panose="020B0604030504040204" pitchFamily="50" charset="-128"/>
                <a:ea typeface="Meiryo UI" panose="020B0604030504040204" pitchFamily="50" charset="-128"/>
              </a:rPr>
              <a:t>Split </a:t>
            </a:r>
            <a:r>
              <a:rPr kumimoji="1" lang="ja-JP" altLang="en-US" dirty="0">
                <a:solidFill>
                  <a:schemeClr val="tx1"/>
                </a:solidFill>
                <a:latin typeface="Meiryo UI" panose="020B0604030504040204" pitchFamily="50" charset="-128"/>
                <a:ea typeface="Meiryo UI" panose="020B0604030504040204" pitchFamily="50" charset="-128"/>
              </a:rPr>
              <a:t>を使用することを想定</a:t>
            </a:r>
          </a:p>
        </p:txBody>
      </p:sp>
    </p:spTree>
    <p:extLst>
      <p:ext uri="{BB962C8B-B14F-4D97-AF65-F5344CB8AC3E}">
        <p14:creationId xmlns:p14="http://schemas.microsoft.com/office/powerpoint/2010/main" val="3608862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424E83-742A-D800-382C-945D59C1355C}"/>
              </a:ext>
            </a:extLst>
          </p:cNvPr>
          <p:cNvSpPr>
            <a:spLocks noGrp="1"/>
          </p:cNvSpPr>
          <p:nvPr>
            <p:ph type="title"/>
          </p:nvPr>
        </p:nvSpPr>
        <p:spPr>
          <a:xfrm>
            <a:off x="0" y="0"/>
            <a:ext cx="12192000" cy="577849"/>
          </a:xfrm>
        </p:spPr>
        <p:txBody>
          <a:bodyPr>
            <a:normAutofit/>
          </a:bodyPr>
          <a:lstStyle/>
          <a:p>
            <a:r>
              <a:rPr lang="ja-JP" altLang="en-US" sz="2800" dirty="0">
                <a:latin typeface="Meiryo UI" panose="020B0604030504040204" pitchFamily="50" charset="-128"/>
                <a:ea typeface="Meiryo UI" panose="020B0604030504040204" pitchFamily="50" charset="-128"/>
              </a:rPr>
              <a:t>ファンドのスキームを</a:t>
            </a:r>
            <a:r>
              <a:rPr lang="en-US" altLang="ja-JP" sz="2800" dirty="0" err="1">
                <a:latin typeface="Meiryo UI" panose="020B0604030504040204" pitchFamily="50" charset="-128"/>
                <a:ea typeface="Meiryo UI" panose="020B0604030504040204" pitchFamily="50" charset="-128"/>
              </a:rPr>
              <a:t>DeFi</a:t>
            </a:r>
            <a:r>
              <a:rPr lang="ja-JP" altLang="en-US" sz="2800" dirty="0">
                <a:latin typeface="Meiryo UI" panose="020B0604030504040204" pitchFamily="50" charset="-128"/>
                <a:ea typeface="Meiryo UI" panose="020B0604030504040204" pitchFamily="50" charset="-128"/>
              </a:rPr>
              <a:t>の枠組みで再定義</a:t>
            </a:r>
            <a:endParaRPr kumimoji="1" lang="ja-JP" altLang="en-US" sz="2800" dirty="0">
              <a:latin typeface="Meiryo UI" panose="020B0604030504040204" pitchFamily="50" charset="-128"/>
              <a:ea typeface="Meiryo UI" panose="020B0604030504040204" pitchFamily="50" charset="-128"/>
            </a:endParaRPr>
          </a:p>
        </p:txBody>
      </p:sp>
      <p:grpSp>
        <p:nvGrpSpPr>
          <p:cNvPr id="3" name="グループ化 2">
            <a:extLst>
              <a:ext uri="{FF2B5EF4-FFF2-40B4-BE49-F238E27FC236}">
                <a16:creationId xmlns:a16="http://schemas.microsoft.com/office/drawing/2014/main" id="{21EC8DF3-6969-FE9C-BA68-3634480D80E3}"/>
              </a:ext>
            </a:extLst>
          </p:cNvPr>
          <p:cNvGrpSpPr/>
          <p:nvPr/>
        </p:nvGrpSpPr>
        <p:grpSpPr>
          <a:xfrm>
            <a:off x="832559" y="929535"/>
            <a:ext cx="10029214" cy="4998929"/>
            <a:chOff x="734905" y="1218953"/>
            <a:chExt cx="10029214" cy="4998929"/>
          </a:xfrm>
        </p:grpSpPr>
        <p:sp>
          <p:nvSpPr>
            <p:cNvPr id="15" name="楕円 14">
              <a:extLst>
                <a:ext uri="{FF2B5EF4-FFF2-40B4-BE49-F238E27FC236}">
                  <a16:creationId xmlns:a16="http://schemas.microsoft.com/office/drawing/2014/main" id="{381D79BA-E8C3-6FA9-DDEF-07B3CC7306CB}"/>
                </a:ext>
              </a:extLst>
            </p:cNvPr>
            <p:cNvSpPr/>
            <p:nvPr/>
          </p:nvSpPr>
          <p:spPr>
            <a:xfrm flipH="1" flipV="1">
              <a:off x="1704972" y="1503849"/>
              <a:ext cx="8305801" cy="4714033"/>
            </a:xfrm>
            <a:prstGeom prst="ellipse">
              <a:avLst/>
            </a:prstGeom>
            <a:noFill/>
            <a:ln w="381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4" descr="人のシルエットアイコンのフリーイラスト画像素材【商用無料】 | アイキャッチャー">
              <a:extLst>
                <a:ext uri="{FF2B5EF4-FFF2-40B4-BE49-F238E27FC236}">
                  <a16:creationId xmlns:a16="http://schemas.microsoft.com/office/drawing/2014/main" id="{42EAD988-D745-B584-EBE4-416085970C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945" y="2073678"/>
              <a:ext cx="982461" cy="982461"/>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0076ECE9-993D-37E4-C3D5-64547E49832B}"/>
                </a:ext>
              </a:extLst>
            </p:cNvPr>
            <p:cNvSpPr txBox="1"/>
            <p:nvPr/>
          </p:nvSpPr>
          <p:spPr>
            <a:xfrm>
              <a:off x="734905" y="5072125"/>
              <a:ext cx="1256536" cy="461665"/>
            </a:xfrm>
            <a:prstGeom prst="rect">
              <a:avLst/>
            </a:prstGeom>
            <a:noFill/>
          </p:spPr>
          <p:txBody>
            <a:bodyPr wrap="square" rtlCol="0">
              <a:spAutoFit/>
            </a:bodyPr>
            <a:lstStyle/>
            <a:p>
              <a:pPr algn="ctr"/>
              <a:r>
                <a:rPr lang="ja-JP" altLang="en-US" sz="2400" b="1" dirty="0">
                  <a:latin typeface="Meiryo UI" panose="020B0604030504040204" pitchFamily="50" charset="-128"/>
                  <a:ea typeface="Meiryo UI" panose="020B0604030504040204" pitchFamily="50" charset="-128"/>
                </a:rPr>
                <a:t>投資家</a:t>
              </a:r>
              <a:endParaRPr lang="en-US" altLang="ja-JP" sz="2400" b="1" dirty="0">
                <a:latin typeface="Meiryo UI" panose="020B0604030504040204" pitchFamily="50" charset="-128"/>
                <a:ea typeface="Meiryo UI" panose="020B0604030504040204" pitchFamily="50" charset="-128"/>
              </a:endParaRPr>
            </a:p>
          </p:txBody>
        </p:sp>
        <p:pic>
          <p:nvPicPr>
            <p:cNvPr id="8" name="Picture 4" descr="人のシルエットアイコンのフリーイラスト画像素材【商用無料】 | アイキャッチャー">
              <a:extLst>
                <a:ext uri="{FF2B5EF4-FFF2-40B4-BE49-F238E27FC236}">
                  <a16:creationId xmlns:a16="http://schemas.microsoft.com/office/drawing/2014/main" id="{D3F44AEF-723E-4F51-D547-E68D400E6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944" y="3056139"/>
              <a:ext cx="982461" cy="9824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人のシルエットアイコンのフリーイラスト画像素材【商用無料】 | アイキャッチャー">
              <a:extLst>
                <a:ext uri="{FF2B5EF4-FFF2-40B4-BE49-F238E27FC236}">
                  <a16:creationId xmlns:a16="http://schemas.microsoft.com/office/drawing/2014/main" id="{706FA015-4A3C-483D-3436-9F207CA3BE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943" y="4038600"/>
              <a:ext cx="982461" cy="982461"/>
            </a:xfrm>
            <a:prstGeom prst="rect">
              <a:avLst/>
            </a:prstGeom>
            <a:noFill/>
            <a:extLst>
              <a:ext uri="{909E8E84-426E-40DD-AFC4-6F175D3DCCD1}">
                <a14:hiddenFill xmlns:a14="http://schemas.microsoft.com/office/drawing/2010/main">
                  <a:solidFill>
                    <a:srgbClr val="FFFFFF"/>
                  </a:solidFill>
                </a14:hiddenFill>
              </a:ext>
            </a:extLst>
          </p:spPr>
        </p:pic>
        <p:sp>
          <p:nvSpPr>
            <p:cNvPr id="10" name="正方形/長方形 9">
              <a:extLst>
                <a:ext uri="{FF2B5EF4-FFF2-40B4-BE49-F238E27FC236}">
                  <a16:creationId xmlns:a16="http://schemas.microsoft.com/office/drawing/2014/main" id="{304DAC1D-60CA-95CA-FF50-A1A9C1CE0EA9}"/>
                </a:ext>
              </a:extLst>
            </p:cNvPr>
            <p:cNvSpPr/>
            <p:nvPr/>
          </p:nvSpPr>
          <p:spPr>
            <a:xfrm>
              <a:off x="1363173" y="2700671"/>
              <a:ext cx="982461" cy="381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bg1"/>
                  </a:solidFill>
                  <a:latin typeface="Meiryo UI" panose="020B0604030504040204" pitchFamily="50" charset="-128"/>
                  <a:ea typeface="Meiryo UI" panose="020B0604030504040204" pitchFamily="50" charset="-128"/>
                </a:rPr>
                <a:t>Wallet</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11" name="正方形/長方形 10">
              <a:extLst>
                <a:ext uri="{FF2B5EF4-FFF2-40B4-BE49-F238E27FC236}">
                  <a16:creationId xmlns:a16="http://schemas.microsoft.com/office/drawing/2014/main" id="{C0577888-47FC-FD63-03A1-283A01472FED}"/>
                </a:ext>
              </a:extLst>
            </p:cNvPr>
            <p:cNvSpPr/>
            <p:nvPr/>
          </p:nvSpPr>
          <p:spPr>
            <a:xfrm>
              <a:off x="1363172" y="3708664"/>
              <a:ext cx="982461" cy="381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bg1"/>
                  </a:solidFill>
                  <a:latin typeface="Meiryo UI" panose="020B0604030504040204" pitchFamily="50" charset="-128"/>
                  <a:ea typeface="Meiryo UI" panose="020B0604030504040204" pitchFamily="50" charset="-128"/>
                </a:rPr>
                <a:t>Wallet</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9B97A86D-659D-C72B-4749-1097045B0C8B}"/>
                </a:ext>
              </a:extLst>
            </p:cNvPr>
            <p:cNvSpPr/>
            <p:nvPr/>
          </p:nvSpPr>
          <p:spPr>
            <a:xfrm>
              <a:off x="1363172" y="4716657"/>
              <a:ext cx="982461" cy="381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bg1"/>
                  </a:solidFill>
                  <a:latin typeface="Meiryo UI" panose="020B0604030504040204" pitchFamily="50" charset="-128"/>
                  <a:ea typeface="Meiryo UI" panose="020B0604030504040204" pitchFamily="50" charset="-128"/>
                </a:rPr>
                <a:t>Wallet</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9C8C28AA-CCE0-D428-792C-5515CE1FB08B}"/>
                </a:ext>
              </a:extLst>
            </p:cNvPr>
            <p:cNvSpPr/>
            <p:nvPr/>
          </p:nvSpPr>
          <p:spPr>
            <a:xfrm>
              <a:off x="4419598" y="2564908"/>
              <a:ext cx="2876550" cy="235145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a:solidFill>
                    <a:schemeClr val="bg1"/>
                  </a:solidFill>
                  <a:latin typeface="Meiryo UI" panose="020B0604030504040204" pitchFamily="50" charset="-128"/>
                  <a:ea typeface="Meiryo UI" panose="020B0604030504040204" pitchFamily="50" charset="-128"/>
                </a:rPr>
                <a:t>Co-Wallet</a:t>
              </a:r>
            </a:p>
            <a:p>
              <a:pPr lvl="1"/>
              <a:r>
                <a:rPr lang="ja-JP" altLang="en-US" sz="2400" b="1" dirty="0">
                  <a:solidFill>
                    <a:schemeClr val="bg1"/>
                  </a:solidFill>
                  <a:latin typeface="Meiryo UI" panose="020B0604030504040204" pitchFamily="50" charset="-128"/>
                  <a:ea typeface="Meiryo UI" panose="020B0604030504040204" pitchFamily="50" charset="-128"/>
                </a:rPr>
                <a:t>・</a:t>
              </a:r>
              <a:r>
                <a:rPr lang="en-US" altLang="ja-JP" sz="2400" b="1" dirty="0" err="1">
                  <a:solidFill>
                    <a:schemeClr val="bg1"/>
                  </a:solidFill>
                  <a:latin typeface="Meiryo UI" panose="020B0604030504040204" pitchFamily="50" charset="-128"/>
                  <a:ea typeface="Meiryo UI" panose="020B0604030504040204" pitchFamily="50" charset="-128"/>
                </a:rPr>
                <a:t>BitCoin</a:t>
              </a:r>
              <a:endParaRPr lang="en-US" altLang="ja-JP" sz="2400" b="1" dirty="0">
                <a:solidFill>
                  <a:schemeClr val="bg1"/>
                </a:solidFill>
                <a:latin typeface="Meiryo UI" panose="020B0604030504040204" pitchFamily="50" charset="-128"/>
                <a:ea typeface="Meiryo UI" panose="020B0604030504040204" pitchFamily="50" charset="-128"/>
              </a:endParaRPr>
            </a:p>
            <a:p>
              <a:pPr lvl="1"/>
              <a:r>
                <a:rPr kumimoji="1" lang="ja-JP" altLang="en-US" sz="2400" b="1" dirty="0">
                  <a:solidFill>
                    <a:schemeClr val="bg1"/>
                  </a:solidFill>
                  <a:latin typeface="Meiryo UI" panose="020B0604030504040204" pitchFamily="50" charset="-128"/>
                  <a:ea typeface="Meiryo UI" panose="020B0604030504040204" pitchFamily="50" charset="-128"/>
                </a:rPr>
                <a:t>・</a:t>
              </a:r>
              <a:r>
                <a:rPr kumimoji="1" lang="en-US" altLang="ja-JP" sz="2400" b="1" dirty="0">
                  <a:solidFill>
                    <a:schemeClr val="bg1"/>
                  </a:solidFill>
                  <a:latin typeface="Meiryo UI" panose="020B0604030504040204" pitchFamily="50" charset="-128"/>
                  <a:ea typeface="Meiryo UI" panose="020B0604030504040204" pitchFamily="50" charset="-128"/>
                </a:rPr>
                <a:t>Eth</a:t>
              </a:r>
            </a:p>
            <a:p>
              <a:pPr lvl="1"/>
              <a:r>
                <a:rPr lang="ja-JP" altLang="en-US" sz="2400" b="1" dirty="0">
                  <a:solidFill>
                    <a:schemeClr val="bg1"/>
                  </a:solidFill>
                  <a:latin typeface="Meiryo UI" panose="020B0604030504040204" pitchFamily="50" charset="-128"/>
                  <a:ea typeface="Meiryo UI" panose="020B0604030504040204" pitchFamily="50" charset="-128"/>
                </a:rPr>
                <a:t>・</a:t>
              </a:r>
              <a:r>
                <a:rPr lang="en-US" altLang="ja-JP" sz="2400" b="1" dirty="0">
                  <a:solidFill>
                    <a:schemeClr val="bg1"/>
                  </a:solidFill>
                  <a:latin typeface="Meiryo UI" panose="020B0604030504040204" pitchFamily="50" charset="-128"/>
                  <a:ea typeface="Meiryo UI" panose="020B0604030504040204" pitchFamily="50" charset="-128"/>
                </a:rPr>
                <a:t>NFT</a:t>
              </a:r>
            </a:p>
            <a:p>
              <a:pPr lvl="1"/>
              <a:r>
                <a:rPr kumimoji="1" lang="en-US" altLang="ja-JP" sz="2400" b="1" dirty="0">
                  <a:solidFill>
                    <a:schemeClr val="bg1"/>
                  </a:solidFill>
                  <a:latin typeface="Meiryo UI" panose="020B0604030504040204" pitchFamily="50" charset="-128"/>
                  <a:ea typeface="Meiryo UI" panose="020B0604030504040204" pitchFamily="50" charset="-128"/>
                </a:rPr>
                <a:t>…</a:t>
              </a:r>
              <a:r>
                <a:rPr kumimoji="1" lang="en-US" altLang="ja-JP" sz="2400" b="1" dirty="0" err="1">
                  <a:solidFill>
                    <a:schemeClr val="bg1"/>
                  </a:solidFill>
                  <a:latin typeface="Meiryo UI" panose="020B0604030504040204" pitchFamily="50" charset="-128"/>
                  <a:ea typeface="Meiryo UI" panose="020B0604030504040204" pitchFamily="50" charset="-128"/>
                </a:rPr>
                <a:t>etc</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14" name="楕円 13">
              <a:extLst>
                <a:ext uri="{FF2B5EF4-FFF2-40B4-BE49-F238E27FC236}">
                  <a16:creationId xmlns:a16="http://schemas.microsoft.com/office/drawing/2014/main" id="{3661AF29-099F-D9D2-5DB9-2F5E8B94AA97}"/>
                </a:ext>
              </a:extLst>
            </p:cNvPr>
            <p:cNvSpPr/>
            <p:nvPr/>
          </p:nvSpPr>
          <p:spPr>
            <a:xfrm>
              <a:off x="8528694" y="2564908"/>
              <a:ext cx="2235425" cy="2351451"/>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400" b="1" dirty="0">
                  <a:solidFill>
                    <a:schemeClr val="tx1"/>
                  </a:solidFill>
                  <a:latin typeface="Meiryo UI" panose="020B0604030504040204" pitchFamily="50" charset="-128"/>
                  <a:ea typeface="Meiryo UI" panose="020B0604030504040204" pitchFamily="50" charset="-128"/>
                </a:rPr>
                <a:t>Market</a:t>
              </a:r>
            </a:p>
            <a:p>
              <a:r>
                <a:rPr lang="ja-JP" altLang="en-US" b="1" dirty="0">
                  <a:solidFill>
                    <a:schemeClr val="tx1"/>
                  </a:solidFill>
                  <a:latin typeface="Meiryo UI" panose="020B0604030504040204" pitchFamily="50" charset="-128"/>
                  <a:ea typeface="Meiryo UI" panose="020B0604030504040204" pitchFamily="50" charset="-128"/>
                </a:rPr>
                <a:t>・</a:t>
              </a:r>
              <a:r>
                <a:rPr lang="en-US" altLang="ja-JP" b="1" dirty="0">
                  <a:solidFill>
                    <a:schemeClr val="tx1"/>
                  </a:solidFill>
                  <a:latin typeface="Meiryo UI" panose="020B0604030504040204" pitchFamily="50" charset="-128"/>
                  <a:ea typeface="Meiryo UI" panose="020B0604030504040204" pitchFamily="50" charset="-128"/>
                </a:rPr>
                <a:t>Crypt Ccy</a:t>
              </a:r>
            </a:p>
            <a:p>
              <a:r>
                <a:rPr lang="ja-JP" altLang="en-US" b="1" dirty="0">
                  <a:solidFill>
                    <a:schemeClr val="tx1"/>
                  </a:solidFill>
                  <a:latin typeface="Meiryo UI" panose="020B0604030504040204" pitchFamily="50" charset="-128"/>
                  <a:ea typeface="Meiryo UI" panose="020B0604030504040204" pitchFamily="50" charset="-128"/>
                </a:rPr>
                <a:t>・</a:t>
              </a:r>
              <a:r>
                <a:rPr lang="en-US" altLang="ja-JP" b="1" dirty="0">
                  <a:solidFill>
                    <a:schemeClr val="tx1"/>
                  </a:solidFill>
                  <a:latin typeface="Meiryo UI" panose="020B0604030504040204" pitchFamily="50" charset="-128"/>
                  <a:ea typeface="Meiryo UI" panose="020B0604030504040204" pitchFamily="50" charset="-128"/>
                </a:rPr>
                <a:t>NFT</a:t>
              </a:r>
            </a:p>
            <a:p>
              <a:r>
                <a:rPr kumimoji="1" lang="ja-JP" altLang="en-US" b="1" dirty="0">
                  <a:solidFill>
                    <a:schemeClr val="tx1"/>
                  </a:solidFill>
                  <a:latin typeface="Meiryo UI" panose="020B0604030504040204" pitchFamily="50" charset="-128"/>
                  <a:ea typeface="Meiryo UI" panose="020B0604030504040204" pitchFamily="50" charset="-128"/>
                </a:rPr>
                <a:t>・</a:t>
              </a:r>
              <a:r>
                <a:rPr kumimoji="1" lang="en-US" altLang="ja-JP" b="1" dirty="0">
                  <a:solidFill>
                    <a:schemeClr val="tx1"/>
                  </a:solidFill>
                  <a:latin typeface="Meiryo UI" panose="020B0604030504040204" pitchFamily="50" charset="-128"/>
                  <a:ea typeface="Meiryo UI" panose="020B0604030504040204" pitchFamily="50" charset="-128"/>
                </a:rPr>
                <a:t>STO</a:t>
              </a:r>
            </a:p>
            <a:p>
              <a:r>
                <a:rPr lang="en-US" altLang="ja-JP" b="1" dirty="0">
                  <a:solidFill>
                    <a:schemeClr val="tx1"/>
                  </a:solidFill>
                  <a:latin typeface="Meiryo UI" panose="020B0604030504040204" pitchFamily="50" charset="-128"/>
                  <a:ea typeface="Meiryo UI" panose="020B0604030504040204" pitchFamily="50" charset="-128"/>
                </a:rPr>
                <a:t>…</a:t>
              </a:r>
              <a:r>
                <a:rPr lang="en-US" altLang="ja-JP" b="1" dirty="0" err="1">
                  <a:solidFill>
                    <a:schemeClr val="tx1"/>
                  </a:solidFill>
                  <a:latin typeface="Meiryo UI" panose="020B0604030504040204" pitchFamily="50" charset="-128"/>
                  <a:ea typeface="Meiryo UI" panose="020B0604030504040204" pitchFamily="50" charset="-128"/>
                </a:rPr>
                <a:t>etc</a:t>
              </a:r>
              <a:endParaRPr kumimoji="1" lang="en-US" altLang="ja-JP" sz="2400" b="1" dirty="0">
                <a:solidFill>
                  <a:schemeClr val="tx1"/>
                </a:solidFill>
                <a:latin typeface="Meiryo UI" panose="020B0604030504040204" pitchFamily="50" charset="-128"/>
                <a:ea typeface="Meiryo UI" panose="020B0604030504040204" pitchFamily="50" charset="-128"/>
              </a:endParaRPr>
            </a:p>
          </p:txBody>
        </p:sp>
        <p:sp>
          <p:nvSpPr>
            <p:cNvPr id="16" name="正方形/長方形 15">
              <a:extLst>
                <a:ext uri="{FF2B5EF4-FFF2-40B4-BE49-F238E27FC236}">
                  <a16:creationId xmlns:a16="http://schemas.microsoft.com/office/drawing/2014/main" id="{4B6AE985-8CA2-6FC9-6E81-1D42E5C84233}"/>
                </a:ext>
              </a:extLst>
            </p:cNvPr>
            <p:cNvSpPr/>
            <p:nvPr/>
          </p:nvSpPr>
          <p:spPr>
            <a:xfrm>
              <a:off x="4571997" y="1218953"/>
              <a:ext cx="2571750" cy="704850"/>
            </a:xfrm>
            <a:prstGeom prst="rect">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Meiryo UI" panose="020B0604030504040204" pitchFamily="50" charset="-128"/>
                  <a:ea typeface="Meiryo UI" panose="020B0604030504040204" pitchFamily="50" charset="-128"/>
                </a:rPr>
                <a:t>Blockchain</a:t>
              </a:r>
              <a:endParaRPr kumimoji="1" lang="ja-JP" altLang="en-US" sz="2400" b="1" dirty="0">
                <a:solidFill>
                  <a:schemeClr val="tx1"/>
                </a:solidFill>
                <a:latin typeface="Meiryo UI" panose="020B0604030504040204" pitchFamily="50" charset="-128"/>
                <a:ea typeface="Meiryo UI" panose="020B0604030504040204" pitchFamily="50" charset="-128"/>
              </a:endParaRPr>
            </a:p>
          </p:txBody>
        </p:sp>
        <p:sp>
          <p:nvSpPr>
            <p:cNvPr id="18" name="矢印: 左 17">
              <a:extLst>
                <a:ext uri="{FF2B5EF4-FFF2-40B4-BE49-F238E27FC236}">
                  <a16:creationId xmlns:a16="http://schemas.microsoft.com/office/drawing/2014/main" id="{2EE3E334-2A42-C2B1-DDF1-7BF830C31CE9}"/>
                </a:ext>
              </a:extLst>
            </p:cNvPr>
            <p:cNvSpPr/>
            <p:nvPr/>
          </p:nvSpPr>
          <p:spPr>
            <a:xfrm flipH="1">
              <a:off x="2733911" y="2564908"/>
              <a:ext cx="1207959" cy="538985"/>
            </a:xfrm>
            <a:prstGeom prst="leftArrow">
              <a:avLst>
                <a:gd name="adj1" fmla="val 62651"/>
                <a:gd name="adj2" fmla="val 50000"/>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dirty="0">
                  <a:solidFill>
                    <a:schemeClr val="tx1"/>
                  </a:solidFill>
                  <a:latin typeface="Meiryo UI" panose="020B0604030504040204" pitchFamily="50" charset="-128"/>
                  <a:ea typeface="Meiryo UI" panose="020B0604030504040204" pitchFamily="50" charset="-128"/>
                </a:rPr>
                <a:t>資金提供</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9" name="矢印: 左 18">
              <a:extLst>
                <a:ext uri="{FF2B5EF4-FFF2-40B4-BE49-F238E27FC236}">
                  <a16:creationId xmlns:a16="http://schemas.microsoft.com/office/drawing/2014/main" id="{1B525B51-6510-B7E0-0D6E-1B341B07F1C3}"/>
                </a:ext>
              </a:extLst>
            </p:cNvPr>
            <p:cNvSpPr/>
            <p:nvPr/>
          </p:nvSpPr>
          <p:spPr>
            <a:xfrm>
              <a:off x="2733911" y="4325638"/>
              <a:ext cx="1207959" cy="538985"/>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dirty="0">
                  <a:solidFill>
                    <a:schemeClr val="tx1"/>
                  </a:solidFill>
                  <a:latin typeface="Meiryo UI" panose="020B0604030504040204" pitchFamily="50" charset="-128"/>
                  <a:ea typeface="Meiryo UI" panose="020B0604030504040204" pitchFamily="50" charset="-128"/>
                </a:rPr>
                <a:t>分配・償還</a:t>
              </a:r>
            </a:p>
          </p:txBody>
        </p:sp>
        <p:sp>
          <p:nvSpPr>
            <p:cNvPr id="20" name="矢印: 左 19">
              <a:extLst>
                <a:ext uri="{FF2B5EF4-FFF2-40B4-BE49-F238E27FC236}">
                  <a16:creationId xmlns:a16="http://schemas.microsoft.com/office/drawing/2014/main" id="{5BB84E9C-5218-5F09-D9E5-8CED37F6BA30}"/>
                </a:ext>
              </a:extLst>
            </p:cNvPr>
            <p:cNvSpPr/>
            <p:nvPr/>
          </p:nvSpPr>
          <p:spPr>
            <a:xfrm>
              <a:off x="2733911" y="3409479"/>
              <a:ext cx="1207959" cy="538985"/>
            </a:xfrm>
            <a:prstGeom prst="leftArrow">
              <a:avLst>
                <a:gd name="adj1" fmla="val 67672"/>
                <a:gd name="adj2" fmla="val 50000"/>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dirty="0">
                  <a:solidFill>
                    <a:schemeClr val="tx1"/>
                  </a:solidFill>
                  <a:latin typeface="Meiryo UI" panose="020B0604030504040204" pitchFamily="50" charset="-128"/>
                  <a:ea typeface="Meiryo UI" panose="020B0604030504040204" pitchFamily="50" charset="-128"/>
                </a:rPr>
                <a:t>トークン</a:t>
              </a:r>
              <a:endParaRPr kumimoji="1" lang="en-US" altLang="ja-JP" dirty="0">
                <a:solidFill>
                  <a:schemeClr val="tx1"/>
                </a:solidFill>
                <a:latin typeface="Meiryo UI" panose="020B0604030504040204" pitchFamily="50" charset="-128"/>
                <a:ea typeface="Meiryo UI" panose="020B0604030504040204" pitchFamily="50" charset="-128"/>
              </a:endParaRPr>
            </a:p>
          </p:txBody>
        </p:sp>
        <p:sp>
          <p:nvSpPr>
            <p:cNvPr id="21" name="矢印: 左 20">
              <a:extLst>
                <a:ext uri="{FF2B5EF4-FFF2-40B4-BE49-F238E27FC236}">
                  <a16:creationId xmlns:a16="http://schemas.microsoft.com/office/drawing/2014/main" id="{3ABBA001-F3C0-9FE7-0477-53A772DF6332}"/>
                </a:ext>
              </a:extLst>
            </p:cNvPr>
            <p:cNvSpPr/>
            <p:nvPr/>
          </p:nvSpPr>
          <p:spPr>
            <a:xfrm rot="10800000">
              <a:off x="7481485" y="3056138"/>
              <a:ext cx="979374" cy="538985"/>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22" name="矢印: 左 21">
              <a:extLst>
                <a:ext uri="{FF2B5EF4-FFF2-40B4-BE49-F238E27FC236}">
                  <a16:creationId xmlns:a16="http://schemas.microsoft.com/office/drawing/2014/main" id="{2BB6FEF0-4FE2-8242-DCF0-C046C3F5B5B2}"/>
                </a:ext>
              </a:extLst>
            </p:cNvPr>
            <p:cNvSpPr/>
            <p:nvPr/>
          </p:nvSpPr>
          <p:spPr>
            <a:xfrm>
              <a:off x="7434953" y="3860866"/>
              <a:ext cx="979374" cy="538985"/>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23" name="テキスト ボックス 22">
              <a:extLst>
                <a:ext uri="{FF2B5EF4-FFF2-40B4-BE49-F238E27FC236}">
                  <a16:creationId xmlns:a16="http://schemas.microsoft.com/office/drawing/2014/main" id="{C4B0F3B8-DBCC-C2C6-DB57-0712E9313B9D}"/>
                </a:ext>
              </a:extLst>
            </p:cNvPr>
            <p:cNvSpPr txBox="1"/>
            <p:nvPr/>
          </p:nvSpPr>
          <p:spPr>
            <a:xfrm>
              <a:off x="4698298" y="5021061"/>
              <a:ext cx="2319147" cy="1015663"/>
            </a:xfrm>
            <a:prstGeom prst="rect">
              <a:avLst/>
            </a:prstGeom>
            <a:noFill/>
          </p:spPr>
          <p:txBody>
            <a:bodyPr wrap="square" rtlCol="0">
              <a:spAutoFit/>
            </a:bodyPr>
            <a:lstStyle/>
            <a:p>
              <a:pPr algn="ctr"/>
              <a:r>
                <a:rPr lang="ja-JP" altLang="en-US" sz="2400" b="1" dirty="0">
                  <a:latin typeface="Meiryo UI" panose="020B0604030504040204" pitchFamily="50" charset="-128"/>
                  <a:ea typeface="Meiryo UI" panose="020B0604030504040204" pitchFamily="50" charset="-128"/>
                </a:rPr>
                <a:t>共有</a:t>
              </a:r>
              <a:r>
                <a:rPr lang="en-US" altLang="ja-JP" sz="2400" b="1" dirty="0">
                  <a:latin typeface="Meiryo UI" panose="020B0604030504040204" pitchFamily="50" charset="-128"/>
                  <a:ea typeface="Meiryo UI" panose="020B0604030504040204" pitchFamily="50" charset="-128"/>
                </a:rPr>
                <a:t>Wallet</a:t>
              </a:r>
            </a:p>
            <a:p>
              <a:pPr algn="ctr"/>
              <a:r>
                <a:rPr lang="ja-JP" altLang="en-US" dirty="0">
                  <a:latin typeface="Meiryo UI" panose="020B0604030504040204" pitchFamily="50" charset="-128"/>
                  <a:ea typeface="Meiryo UI" panose="020B0604030504040204" pitchFamily="50" charset="-128"/>
                </a:rPr>
                <a:t>・投資家</a:t>
              </a:r>
              <a:r>
                <a:rPr lang="ja-JP" altLang="en-US">
                  <a:latin typeface="Meiryo UI" panose="020B0604030504040204" pitchFamily="50" charset="-128"/>
                  <a:ea typeface="Meiryo UI" panose="020B0604030504040204" pitchFamily="50" charset="-128"/>
                </a:rPr>
                <a:t>の合意で</a:t>
              </a:r>
              <a:r>
                <a:rPr lang="ja-JP" altLang="en-US" dirty="0">
                  <a:latin typeface="Meiryo UI" panose="020B0604030504040204" pitchFamily="50" charset="-128"/>
                  <a:ea typeface="Meiryo UI" panose="020B0604030504040204" pitchFamily="50" charset="-128"/>
                </a:rPr>
                <a:t>のみ資産の移動が可能</a:t>
              </a:r>
              <a:endParaRPr lang="en-US" altLang="ja-JP" sz="1400" dirty="0">
                <a:latin typeface="Meiryo UI" panose="020B0604030504040204" pitchFamily="50" charset="-128"/>
                <a:ea typeface="Meiryo UI" panose="020B0604030504040204" pitchFamily="50" charset="-128"/>
              </a:endParaRPr>
            </a:p>
          </p:txBody>
        </p:sp>
      </p:grpSp>
      <p:sp>
        <p:nvSpPr>
          <p:cNvPr id="4" name="正方形/長方形 3">
            <a:extLst>
              <a:ext uri="{FF2B5EF4-FFF2-40B4-BE49-F238E27FC236}">
                <a16:creationId xmlns:a16="http://schemas.microsoft.com/office/drawing/2014/main" id="{5CEBC008-BEF6-9230-978F-80B835CCD97A}"/>
              </a:ext>
            </a:extLst>
          </p:cNvPr>
          <p:cNvSpPr/>
          <p:nvPr/>
        </p:nvSpPr>
        <p:spPr>
          <a:xfrm>
            <a:off x="1882067" y="2112885"/>
            <a:ext cx="2954516" cy="816746"/>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吹き出し: 四角形 4">
            <a:extLst>
              <a:ext uri="{FF2B5EF4-FFF2-40B4-BE49-F238E27FC236}">
                <a16:creationId xmlns:a16="http://schemas.microsoft.com/office/drawing/2014/main" id="{E73F91FF-3EA7-E89A-788F-16BA8D4F20F5}"/>
              </a:ext>
            </a:extLst>
          </p:cNvPr>
          <p:cNvSpPr/>
          <p:nvPr/>
        </p:nvSpPr>
        <p:spPr>
          <a:xfrm>
            <a:off x="468390" y="5529759"/>
            <a:ext cx="8976946" cy="1119186"/>
          </a:xfrm>
          <a:prstGeom prst="wedgeRectCallout">
            <a:avLst>
              <a:gd name="adj1" fmla="val -15359"/>
              <a:gd name="adj2" fmla="val -293100"/>
            </a:avLst>
          </a:prstGeom>
          <a:solidFill>
            <a:schemeClr val="accent2">
              <a:lumMod val="20000"/>
              <a:lumOff val="80000"/>
              <a:alpha val="5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FF0000"/>
                </a:solidFill>
                <a:latin typeface="Meiryo UI" panose="020B0604030504040204" pitchFamily="50" charset="-128"/>
                <a:ea typeface="Meiryo UI" panose="020B0604030504040204" pitchFamily="50" charset="-128"/>
              </a:rPr>
              <a:t>今回実装したプロトタイプ</a:t>
            </a:r>
            <a:endParaRPr kumimoji="1" lang="en-US" altLang="ja-JP" dirty="0">
              <a:solidFill>
                <a:srgbClr val="FF0000"/>
              </a:solidFill>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l"/>
            </a:pPr>
            <a:r>
              <a:rPr lang="ja-JP" altLang="en-US" dirty="0">
                <a:solidFill>
                  <a:srgbClr val="FF0000"/>
                </a:solidFill>
                <a:latin typeface="Meiryo UI" panose="020B0604030504040204" pitchFamily="50" charset="-128"/>
                <a:ea typeface="Meiryo UI" panose="020B0604030504040204" pitchFamily="50" charset="-128"/>
              </a:rPr>
              <a:t>新規ファンドの組成申請</a:t>
            </a:r>
            <a:endParaRPr kumimoji="1" lang="en-US" altLang="ja-JP" dirty="0">
              <a:solidFill>
                <a:srgbClr val="FF0000"/>
              </a:solidFill>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l"/>
            </a:pPr>
            <a:r>
              <a:rPr lang="ja-JP" altLang="en-US" dirty="0">
                <a:solidFill>
                  <a:srgbClr val="FF0000"/>
                </a:solidFill>
                <a:latin typeface="Meiryo UI" panose="020B0604030504040204" pitchFamily="50" charset="-128"/>
                <a:ea typeface="Meiryo UI" panose="020B0604030504040204" pitchFamily="50" charset="-128"/>
              </a:rPr>
              <a:t>新規ファンドのスマートコントラクトをブロックチェーンにデプロイ</a:t>
            </a:r>
            <a:endParaRPr kumimoji="1" lang="ja-JP" altLang="en-US"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4348622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TotalTime>
  <Words>475</Words>
  <Application>Microsoft Office PowerPoint</Application>
  <PresentationFormat>ワイド画面</PresentationFormat>
  <Paragraphs>128</Paragraphs>
  <Slides>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Meiryo UI</vt:lpstr>
      <vt:lpstr>游ゴシック</vt:lpstr>
      <vt:lpstr>游ゴシック Light</vt:lpstr>
      <vt:lpstr>Arial</vt:lpstr>
      <vt:lpstr>Wingdings</vt:lpstr>
      <vt:lpstr>Office テーマ</vt:lpstr>
      <vt:lpstr>Decentraized Fund  (dFund)  ～Concept～</vt:lpstr>
      <vt:lpstr>PowerPoint プレゼンテーション</vt:lpstr>
      <vt:lpstr>PowerPoint プレゼンテーション</vt:lpstr>
      <vt:lpstr>PowerPoint プレゼンテーション</vt:lpstr>
      <vt:lpstr>ファンドのスキームをDeFiの枠組みで再定義</vt:lpstr>
      <vt:lpstr>ファンドのスキームをDeFiの枠組みで再定義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誠 石田</dc:creator>
  <cp:lastModifiedBy>誠 石田</cp:lastModifiedBy>
  <cp:revision>32</cp:revision>
  <dcterms:created xsi:type="dcterms:W3CDTF">2022-10-23T03:41:24Z</dcterms:created>
  <dcterms:modified xsi:type="dcterms:W3CDTF">2022-11-06T12:27:59Z</dcterms:modified>
</cp:coreProperties>
</file>