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1" r:id="rId4"/>
    <p:sldId id="262" r:id="rId5"/>
    <p:sldId id="257" r:id="rId6"/>
    <p:sldId id="263" r:id="rId7"/>
    <p:sldId id="264"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7" autoAdjust="0"/>
    <p:restoredTop sz="94660"/>
  </p:normalViewPr>
  <p:slideViewPr>
    <p:cSldViewPr snapToGrid="0">
      <p:cViewPr varScale="1">
        <p:scale>
          <a:sx n="110" d="100"/>
          <a:sy n="110" d="100"/>
        </p:scale>
        <p:origin x="58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1E970-F14F-C3B8-AB20-052A929B1E3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9B19B7-BEE1-64B8-D559-B44BE9A74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F113803-CCA0-599E-B4C7-2BBF72406C2D}"/>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8C030805-11D7-5F24-CAC8-25799B9019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E44C9A-E9E7-1B88-C39D-001A5B560419}"/>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352142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5BCA36-29AE-3675-4CE0-6A31AC64498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89FAE2-1C78-9968-1355-BE03FFEA926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9E94C0-8B85-DA91-3869-CF9F8D60202E}"/>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EF32997D-E6CA-B90B-60B3-1CBA5EB8FA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76356A-ED39-E11F-50AE-E3EA7557FF3D}"/>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124668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856D67-AC55-062C-EF1B-C5E0FB1823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DE4A2D-D6D5-E7E0-C890-F95C2D30F9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2ACD1E-A852-DEA5-0ECD-84294C52E051}"/>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2ADFBC45-6C50-C37D-C1EE-1EC31372ED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742733-A527-211F-6F92-EBEEC5635DC1}"/>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126150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D9C966-98D3-81F4-BEC7-95FBE97B69C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09D28E-DE8E-7DB2-598E-02BE297FB36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50DDCD-FEA5-6273-2C65-50103E4A2B40}"/>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BDDF8A70-B71F-528C-A824-4B1AB9A6D3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4EFCED-C6DA-8CA2-8F97-6ECDBEAEAC85}"/>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109804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FA84A0-7070-4D6A-76B4-2095AB92FF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2EE59D-09B2-EAA8-2981-436E36A4D5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6E363E1-B247-684D-F330-B375E74B6700}"/>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3C39047D-23C5-E123-3A56-C3D450C2C0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446EF8-B647-5A7F-D108-D84C94305A88}"/>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251426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20548D-76C5-AABE-492B-83B6E050987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AFA308-E0A4-6E98-11BD-675A0C24506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543E33-9CB8-31EE-D341-F068F7F0232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48ACB90-0CDF-17B4-24FA-6BAC91E37BA4}"/>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6" name="フッター プレースホルダー 5">
            <a:extLst>
              <a:ext uri="{FF2B5EF4-FFF2-40B4-BE49-F238E27FC236}">
                <a16:creationId xmlns:a16="http://schemas.microsoft.com/office/drawing/2014/main" id="{1E4BB129-FBC7-238D-693B-7520198768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E3ECBE-F358-1655-B3EB-5A7F133590DB}"/>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322699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BA2215-AF4A-6904-27B3-F5D575FD4F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613E77-0B43-E900-630A-02E61A649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E819FAC-B3BA-F0CE-6D8F-A7F10167C9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D98E89-1480-BF99-3F5E-F01EAE40D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56FECA1-17BF-EC6D-5DB2-0084C3BF88F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EB52E15-EB9C-A8DA-8C48-B0E56F65B7F6}"/>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8" name="フッター プレースホルダー 7">
            <a:extLst>
              <a:ext uri="{FF2B5EF4-FFF2-40B4-BE49-F238E27FC236}">
                <a16:creationId xmlns:a16="http://schemas.microsoft.com/office/drawing/2014/main" id="{268A4938-C7C2-EED7-6F67-78D335FCC8C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7931582-4F67-21FE-B717-AB3CF48C517D}"/>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344580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E3493-1300-0FE3-CC8A-7030EE89672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75AE61-DB0E-2126-994A-DB0D45980906}"/>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4" name="フッター プレースホルダー 3">
            <a:extLst>
              <a:ext uri="{FF2B5EF4-FFF2-40B4-BE49-F238E27FC236}">
                <a16:creationId xmlns:a16="http://schemas.microsoft.com/office/drawing/2014/main" id="{FB09C6F8-B196-A4C8-EA78-FAB07A65920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4B416E4-2018-A486-F99F-FBB73B9CE0F8}"/>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53079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58CDF48-2894-9759-3532-D54EA67B3E0B}"/>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3" name="フッター プレースホルダー 2">
            <a:extLst>
              <a:ext uri="{FF2B5EF4-FFF2-40B4-BE49-F238E27FC236}">
                <a16:creationId xmlns:a16="http://schemas.microsoft.com/office/drawing/2014/main" id="{B44D9753-B232-705F-1515-20D637F093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8DEE2D9-D5D0-5F45-D454-4A92B46D46B2}"/>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240698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35BFF3-B128-C558-9964-1AA13C57C5A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CACFEE-250D-274E-A405-2F834B686C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DE9F202-2B7F-A3DF-0CB2-DBEFB0519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0810C6-3BA6-8C1E-C14B-2CF5A86A79BB}"/>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6" name="フッター プレースホルダー 5">
            <a:extLst>
              <a:ext uri="{FF2B5EF4-FFF2-40B4-BE49-F238E27FC236}">
                <a16:creationId xmlns:a16="http://schemas.microsoft.com/office/drawing/2014/main" id="{27DF59E4-05E4-21C9-3690-3B65386EF4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6CEC0F-31F8-65C6-02BF-B0A92766DEA2}"/>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403820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D05BB-FC5E-A202-5724-A1D407722B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9489E67-DE58-E576-3780-44A81DE617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51DE6D9-278A-F300-CBDC-83F371230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06FE74-BF31-AA04-AE47-85A554A6CF30}"/>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6" name="フッター プレースホルダー 5">
            <a:extLst>
              <a:ext uri="{FF2B5EF4-FFF2-40B4-BE49-F238E27FC236}">
                <a16:creationId xmlns:a16="http://schemas.microsoft.com/office/drawing/2014/main" id="{876B924A-DB81-08B7-B87D-6E03C63896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1F3C93-95FE-DB4B-B60F-215839EFFF8E}"/>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393627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6E09C85-BDF4-7841-9083-F3A716F10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08C471-C23E-255F-9BC6-B2A1A0E52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B4FC97-E619-B17C-ECFB-DEF0F72C8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025DB-F43A-41CA-8469-3F1008600B58}" type="datetimeFigureOut">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B7B1B4EF-2021-8C85-BAE0-434E78555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B7D737E-C400-DB5C-D4A0-3EEFCDED00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613490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B1D50-4627-F79A-3A8E-DCDD206B5893}"/>
              </a:ext>
            </a:extLst>
          </p:cNvPr>
          <p:cNvSpPr>
            <a:spLocks noGrp="1"/>
          </p:cNvSpPr>
          <p:nvPr>
            <p:ph type="title"/>
          </p:nvPr>
        </p:nvSpPr>
        <p:spPr>
          <a:xfrm>
            <a:off x="831850" y="1709738"/>
            <a:ext cx="10515600" cy="3776662"/>
          </a:xfrm>
        </p:spPr>
        <p:txBody>
          <a:bodyPr anchor="ctr">
            <a:normAutofit/>
          </a:bodyPr>
          <a:lstStyle/>
          <a:p>
            <a:pPr algn="ctr"/>
            <a:r>
              <a:rPr kumimoji="1" lang="en-US" altLang="ja-JP" sz="5400" dirty="0" err="1">
                <a:latin typeface="Meiryo UI" panose="020B0604030504040204" pitchFamily="50" charset="-128"/>
                <a:ea typeface="Meiryo UI" panose="020B0604030504040204" pitchFamily="50" charset="-128"/>
              </a:rPr>
              <a:t>Decentraized</a:t>
            </a:r>
            <a:r>
              <a:rPr kumimoji="1" lang="en-US" altLang="ja-JP" sz="5400" dirty="0">
                <a:latin typeface="Meiryo UI" panose="020B0604030504040204" pitchFamily="50" charset="-128"/>
                <a:ea typeface="Meiryo UI" panose="020B0604030504040204" pitchFamily="50" charset="-128"/>
              </a:rPr>
              <a:t> Fund </a:t>
            </a:r>
            <a:br>
              <a:rPr kumimoji="1" lang="en-US" altLang="ja-JP" sz="5400" dirty="0">
                <a:latin typeface="Meiryo UI" panose="020B0604030504040204" pitchFamily="50" charset="-128"/>
                <a:ea typeface="Meiryo UI" panose="020B0604030504040204" pitchFamily="50" charset="-128"/>
              </a:rPr>
            </a:br>
            <a:r>
              <a:rPr kumimoji="1" lang="en-US" altLang="ja-JP" sz="5400" dirty="0">
                <a:latin typeface="Meiryo UI" panose="020B0604030504040204" pitchFamily="50" charset="-128"/>
                <a:ea typeface="Meiryo UI" panose="020B0604030504040204" pitchFamily="50" charset="-128"/>
              </a:rPr>
              <a:t>(</a:t>
            </a:r>
            <a:r>
              <a:rPr kumimoji="1" lang="en-US" altLang="ja-JP" sz="5400" dirty="0" err="1">
                <a:latin typeface="Meiryo UI" panose="020B0604030504040204" pitchFamily="50" charset="-128"/>
                <a:ea typeface="Meiryo UI" panose="020B0604030504040204" pitchFamily="50" charset="-128"/>
              </a:rPr>
              <a:t>dFund</a:t>
            </a:r>
            <a:r>
              <a:rPr kumimoji="1" lang="en-US" altLang="ja-JP" sz="5400" dirty="0">
                <a:latin typeface="Meiryo UI" panose="020B0604030504040204" pitchFamily="50" charset="-128"/>
                <a:ea typeface="Meiryo UI" panose="020B0604030504040204" pitchFamily="50" charset="-128"/>
              </a:rPr>
              <a:t>)</a:t>
            </a:r>
            <a:br>
              <a:rPr kumimoji="1" lang="en-US" altLang="ja-JP" sz="5400" dirty="0">
                <a:latin typeface="Meiryo UI" panose="020B0604030504040204" pitchFamily="50" charset="-128"/>
                <a:ea typeface="Meiryo UI" panose="020B0604030504040204" pitchFamily="50" charset="-128"/>
              </a:rPr>
            </a:br>
            <a:br>
              <a:rPr kumimoji="1" lang="en-US" altLang="ja-JP" sz="5400" dirty="0">
                <a:latin typeface="Meiryo UI" panose="020B0604030504040204" pitchFamily="50" charset="-128"/>
                <a:ea typeface="Meiryo UI" panose="020B0604030504040204" pitchFamily="50" charset="-128"/>
              </a:rPr>
            </a:br>
            <a:r>
              <a:rPr kumimoji="1" lang="ja-JP" altLang="en-US" sz="5400" dirty="0">
                <a:latin typeface="Meiryo UI" panose="020B0604030504040204" pitchFamily="50" charset="-128"/>
                <a:ea typeface="Meiryo UI" panose="020B0604030504040204" pitchFamily="50" charset="-128"/>
              </a:rPr>
              <a:t>～</a:t>
            </a:r>
            <a:r>
              <a:rPr kumimoji="1" lang="en-US" altLang="ja-JP" sz="5400" dirty="0">
                <a:latin typeface="Meiryo UI" panose="020B0604030504040204" pitchFamily="50" charset="-128"/>
                <a:ea typeface="Meiryo UI" panose="020B0604030504040204" pitchFamily="50" charset="-128"/>
              </a:rPr>
              <a:t>Concept</a:t>
            </a:r>
            <a:r>
              <a:rPr kumimoji="1" lang="ja-JP" altLang="en-US" sz="5400" dirty="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402536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タイトル 1">
            <a:extLst>
              <a:ext uri="{FF2B5EF4-FFF2-40B4-BE49-F238E27FC236}">
                <a16:creationId xmlns:a16="http://schemas.microsoft.com/office/drawing/2014/main" id="{F6C0B9E2-D5B4-DFA3-CD6C-B9A46ACFBBCA}"/>
              </a:ext>
            </a:extLst>
          </p:cNvPr>
          <p:cNvSpPr txBox="1">
            <a:spLocks/>
          </p:cNvSpPr>
          <p:nvPr/>
        </p:nvSpPr>
        <p:spPr>
          <a:xfrm>
            <a:off x="0" y="0"/>
            <a:ext cx="12192000" cy="5778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2800" dirty="0">
                <a:latin typeface="Meiryo UI" panose="020B0604030504040204" pitchFamily="50" charset="-128"/>
                <a:ea typeface="Meiryo UI" panose="020B0604030504040204" pitchFamily="50" charset="-128"/>
              </a:rPr>
              <a:t>投資信託</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投資ファンド</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の課題</a:t>
            </a:r>
          </a:p>
        </p:txBody>
      </p:sp>
      <p:grpSp>
        <p:nvGrpSpPr>
          <p:cNvPr id="11" name="グループ化 10">
            <a:extLst>
              <a:ext uri="{FF2B5EF4-FFF2-40B4-BE49-F238E27FC236}">
                <a16:creationId xmlns:a16="http://schemas.microsoft.com/office/drawing/2014/main" id="{3BC9512D-BA05-8499-302A-ACD7A87F513B}"/>
              </a:ext>
            </a:extLst>
          </p:cNvPr>
          <p:cNvGrpSpPr/>
          <p:nvPr/>
        </p:nvGrpSpPr>
        <p:grpSpPr>
          <a:xfrm>
            <a:off x="154458" y="2367484"/>
            <a:ext cx="11883084" cy="4368800"/>
            <a:chOff x="154458" y="2133601"/>
            <a:chExt cx="11883084" cy="4368800"/>
          </a:xfrm>
        </p:grpSpPr>
        <p:sp>
          <p:nvSpPr>
            <p:cNvPr id="8" name="正方形/長方形 7">
              <a:extLst>
                <a:ext uri="{FF2B5EF4-FFF2-40B4-BE49-F238E27FC236}">
                  <a16:creationId xmlns:a16="http://schemas.microsoft.com/office/drawing/2014/main" id="{04BA58DD-8FBA-3355-CE10-06B8406605AA}"/>
                </a:ext>
              </a:extLst>
            </p:cNvPr>
            <p:cNvSpPr/>
            <p:nvPr/>
          </p:nvSpPr>
          <p:spPr>
            <a:xfrm>
              <a:off x="154458" y="2133601"/>
              <a:ext cx="11883084" cy="4368800"/>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Picture 2" descr="マンションビルシルエットイラストのフリー素材｜イラストイメージ">
              <a:extLst>
                <a:ext uri="{FF2B5EF4-FFF2-40B4-BE49-F238E27FC236}">
                  <a16:creationId xmlns:a16="http://schemas.microsoft.com/office/drawing/2014/main" id="{50DEBA4C-ADBE-61EC-6706-1CAF71E60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1092" y="2597708"/>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マンションビルシルエットイラストのフリー素材｜イラストイメージ">
              <a:extLst>
                <a:ext uri="{FF2B5EF4-FFF2-40B4-BE49-F238E27FC236}">
                  <a16:creationId xmlns:a16="http://schemas.microsoft.com/office/drawing/2014/main" id="{96071231-46FB-7A6D-CF0F-807F89AEE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724" y="2642329"/>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マンションビルシルエットイラストのフリー素材｜イラストイメージ">
              <a:extLst>
                <a:ext uri="{FF2B5EF4-FFF2-40B4-BE49-F238E27FC236}">
                  <a16:creationId xmlns:a16="http://schemas.microsoft.com/office/drawing/2014/main" id="{3497AB1A-A67B-85EE-D41A-35A15D628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103" y="2615384"/>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人のシルエットアイコンのフリーイラスト画像素材【商用無料】 | アイキャッチャー">
              <a:extLst>
                <a:ext uri="{FF2B5EF4-FFF2-40B4-BE49-F238E27FC236}">
                  <a16:creationId xmlns:a16="http://schemas.microsoft.com/office/drawing/2014/main" id="{A91E2CE7-E607-8163-5386-E75705034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98" y="2213173"/>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02EEA23F-B334-A8B0-AAC1-F8B950B2BE42}"/>
                </a:ext>
              </a:extLst>
            </p:cNvPr>
            <p:cNvSpPr txBox="1"/>
            <p:nvPr/>
          </p:nvSpPr>
          <p:spPr>
            <a:xfrm>
              <a:off x="154458" y="5211620"/>
              <a:ext cx="1256536"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投資家</a:t>
              </a:r>
              <a:endParaRPr lang="en-US" altLang="ja-JP" sz="2400" b="1" dirty="0">
                <a:latin typeface="Meiryo UI" panose="020B0604030504040204" pitchFamily="50" charset="-128"/>
                <a:ea typeface="Meiryo UI" panose="020B0604030504040204" pitchFamily="50" charset="-128"/>
              </a:endParaRPr>
            </a:p>
          </p:txBody>
        </p:sp>
        <p:sp>
          <p:nvSpPr>
            <p:cNvPr id="18" name="矢印: 左 17">
              <a:extLst>
                <a:ext uri="{FF2B5EF4-FFF2-40B4-BE49-F238E27FC236}">
                  <a16:creationId xmlns:a16="http://schemas.microsoft.com/office/drawing/2014/main" id="{EA258662-291A-5D79-A39C-ADAC1C4E20BF}"/>
                </a:ext>
              </a:extLst>
            </p:cNvPr>
            <p:cNvSpPr/>
            <p:nvPr/>
          </p:nvSpPr>
          <p:spPr>
            <a:xfrm flipH="1">
              <a:off x="1268976" y="2655754"/>
              <a:ext cx="789856"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申込金</a:t>
              </a:r>
            </a:p>
          </p:txBody>
        </p:sp>
        <p:sp>
          <p:nvSpPr>
            <p:cNvPr id="19" name="テキスト ボックス 18">
              <a:extLst>
                <a:ext uri="{FF2B5EF4-FFF2-40B4-BE49-F238E27FC236}">
                  <a16:creationId xmlns:a16="http://schemas.microsoft.com/office/drawing/2014/main" id="{8F5805BE-CDA2-4841-BE47-93F4E9EB6D3B}"/>
                </a:ext>
              </a:extLst>
            </p:cNvPr>
            <p:cNvSpPr txBox="1"/>
            <p:nvPr/>
          </p:nvSpPr>
          <p:spPr>
            <a:xfrm>
              <a:off x="2217941" y="4758343"/>
              <a:ext cx="1628087"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販売会社</a:t>
              </a:r>
              <a:endParaRPr lang="en-US" altLang="ja-JP" sz="2400" b="1" dirty="0">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715233EA-4C87-69D4-4BA9-0FFAB6AA8C11}"/>
                </a:ext>
              </a:extLst>
            </p:cNvPr>
            <p:cNvSpPr txBox="1"/>
            <p:nvPr/>
          </p:nvSpPr>
          <p:spPr>
            <a:xfrm>
              <a:off x="4706093" y="4758343"/>
              <a:ext cx="2104130" cy="461665"/>
            </a:xfrm>
            <a:prstGeom prst="rect">
              <a:avLst/>
            </a:prstGeom>
            <a:noFill/>
          </p:spPr>
          <p:txBody>
            <a:bodyPr wrap="square" rtlCol="0">
              <a:spAutoFit/>
            </a:bodyPr>
            <a:lstStyle/>
            <a:p>
              <a:pPr algn="ctr"/>
              <a:r>
                <a:rPr kumimoji="1" lang="ja-JP" altLang="en-US" sz="2400" b="1" dirty="0">
                  <a:latin typeface="Meiryo UI" panose="020B0604030504040204" pitchFamily="50" charset="-128"/>
                  <a:ea typeface="Meiryo UI" panose="020B0604030504040204" pitchFamily="50" charset="-128"/>
                </a:rPr>
                <a:t>委託会社</a:t>
              </a:r>
              <a:endParaRPr kumimoji="1" lang="en-US" altLang="ja-JP" sz="2400" b="1"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65EC60D7-F9DC-019F-739D-4641074BFB0F}"/>
                </a:ext>
              </a:extLst>
            </p:cNvPr>
            <p:cNvSpPr txBox="1"/>
            <p:nvPr/>
          </p:nvSpPr>
          <p:spPr>
            <a:xfrm>
              <a:off x="7706472" y="4758344"/>
              <a:ext cx="1628087"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信託会社</a:t>
              </a:r>
              <a:endParaRPr kumimoji="1" lang="ja-JP" altLang="en-US" sz="2400" b="1"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1A6F01D8-3A83-1B21-7007-5DDEBF4924D6}"/>
                </a:ext>
              </a:extLst>
            </p:cNvPr>
            <p:cNvSpPr txBox="1"/>
            <p:nvPr/>
          </p:nvSpPr>
          <p:spPr>
            <a:xfrm>
              <a:off x="2217941" y="5220008"/>
              <a:ext cx="2698273" cy="584775"/>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・受益証券の販売</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・分配金、償還金等の支払</a:t>
              </a:r>
              <a:endParaRPr lang="en-US" altLang="ja-JP" sz="1600"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4FD01FF2-1D7C-E681-A366-0E38C8AEEA61}"/>
                </a:ext>
              </a:extLst>
            </p:cNvPr>
            <p:cNvSpPr txBox="1"/>
            <p:nvPr/>
          </p:nvSpPr>
          <p:spPr>
            <a:xfrm>
              <a:off x="4944506" y="5175606"/>
              <a:ext cx="1954325" cy="584775"/>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・受益証券の発行</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・運用支持</a:t>
              </a:r>
              <a:endParaRPr lang="en-US" altLang="ja-JP" sz="16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904877E2-8014-2B6E-1002-A7987F9661BC}"/>
                </a:ext>
              </a:extLst>
            </p:cNvPr>
            <p:cNvSpPr txBox="1"/>
            <p:nvPr/>
          </p:nvSpPr>
          <p:spPr>
            <a:xfrm>
              <a:off x="7706472" y="5220008"/>
              <a:ext cx="3457579" cy="584775"/>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・信託財産の管理</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・委託会社の指示にしたがって売買</a:t>
              </a:r>
              <a:endParaRPr lang="en-US" altLang="ja-JP" sz="1600" dirty="0">
                <a:latin typeface="Meiryo UI" panose="020B0604030504040204" pitchFamily="50" charset="-128"/>
                <a:ea typeface="Meiryo UI" panose="020B0604030504040204" pitchFamily="50" charset="-128"/>
              </a:endParaRPr>
            </a:p>
          </p:txBody>
        </p:sp>
        <p:pic>
          <p:nvPicPr>
            <p:cNvPr id="29" name="Picture 4" descr="人のシルエットアイコンのフリーイラスト画像素材【商用無料】 | アイキャッチャー">
              <a:extLst>
                <a:ext uri="{FF2B5EF4-FFF2-40B4-BE49-F238E27FC236}">
                  <a16:creationId xmlns:a16="http://schemas.microsoft.com/office/drawing/2014/main" id="{538D3D04-7718-9574-EB7F-F25F90077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97" y="3195634"/>
              <a:ext cx="982461" cy="98246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人のシルエットアイコンのフリーイラスト画像素材【商用無料】 | アイキャッチャー">
              <a:extLst>
                <a:ext uri="{FF2B5EF4-FFF2-40B4-BE49-F238E27FC236}">
                  <a16:creationId xmlns:a16="http://schemas.microsoft.com/office/drawing/2014/main" id="{134AC4F6-6B49-0B0C-9896-B02EC701F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96" y="4178095"/>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37" name="矢印: 左 36">
              <a:extLst>
                <a:ext uri="{FF2B5EF4-FFF2-40B4-BE49-F238E27FC236}">
                  <a16:creationId xmlns:a16="http://schemas.microsoft.com/office/drawing/2014/main" id="{AA8429AD-325B-AFDB-B7D2-48E48A76C9FA}"/>
                </a:ext>
              </a:extLst>
            </p:cNvPr>
            <p:cNvSpPr/>
            <p:nvPr/>
          </p:nvSpPr>
          <p:spPr>
            <a:xfrm>
              <a:off x="1268975" y="4416484"/>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分配・償還金</a:t>
              </a:r>
            </a:p>
          </p:txBody>
        </p:sp>
        <p:sp>
          <p:nvSpPr>
            <p:cNvPr id="38" name="矢印: 左 37">
              <a:extLst>
                <a:ext uri="{FF2B5EF4-FFF2-40B4-BE49-F238E27FC236}">
                  <a16:creationId xmlns:a16="http://schemas.microsoft.com/office/drawing/2014/main" id="{F77EB712-E7D1-1780-C125-AFD976A22B87}"/>
                </a:ext>
              </a:extLst>
            </p:cNvPr>
            <p:cNvSpPr/>
            <p:nvPr/>
          </p:nvSpPr>
          <p:spPr>
            <a:xfrm>
              <a:off x="1268975" y="3500325"/>
              <a:ext cx="789856"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rPr>
                <a:t>受益証券</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39" name="矢印: 左 38">
              <a:extLst>
                <a:ext uri="{FF2B5EF4-FFF2-40B4-BE49-F238E27FC236}">
                  <a16:creationId xmlns:a16="http://schemas.microsoft.com/office/drawing/2014/main" id="{236B1597-1C23-F9B0-2A61-A2F26B38B9DC}"/>
                </a:ext>
              </a:extLst>
            </p:cNvPr>
            <p:cNvSpPr/>
            <p:nvPr/>
          </p:nvSpPr>
          <p:spPr>
            <a:xfrm flipH="1">
              <a:off x="4014837" y="2655754"/>
              <a:ext cx="789856"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申込金</a:t>
              </a:r>
            </a:p>
          </p:txBody>
        </p:sp>
        <p:sp>
          <p:nvSpPr>
            <p:cNvPr id="40" name="矢印: 左 39">
              <a:extLst>
                <a:ext uri="{FF2B5EF4-FFF2-40B4-BE49-F238E27FC236}">
                  <a16:creationId xmlns:a16="http://schemas.microsoft.com/office/drawing/2014/main" id="{3F95CAE4-407E-389E-A842-D22E0F766CF6}"/>
                </a:ext>
              </a:extLst>
            </p:cNvPr>
            <p:cNvSpPr/>
            <p:nvPr/>
          </p:nvSpPr>
          <p:spPr>
            <a:xfrm>
              <a:off x="4014836" y="4416484"/>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分配・償還金</a:t>
              </a:r>
            </a:p>
          </p:txBody>
        </p:sp>
        <p:sp>
          <p:nvSpPr>
            <p:cNvPr id="41" name="矢印: 左 40">
              <a:extLst>
                <a:ext uri="{FF2B5EF4-FFF2-40B4-BE49-F238E27FC236}">
                  <a16:creationId xmlns:a16="http://schemas.microsoft.com/office/drawing/2014/main" id="{716618D5-BD35-39FA-C831-E7DF643942B8}"/>
                </a:ext>
              </a:extLst>
            </p:cNvPr>
            <p:cNvSpPr/>
            <p:nvPr/>
          </p:nvSpPr>
          <p:spPr>
            <a:xfrm>
              <a:off x="4014836" y="3500325"/>
              <a:ext cx="789856"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rPr>
                <a:t>受益証券</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42" name="矢印: 左 41">
              <a:extLst>
                <a:ext uri="{FF2B5EF4-FFF2-40B4-BE49-F238E27FC236}">
                  <a16:creationId xmlns:a16="http://schemas.microsoft.com/office/drawing/2014/main" id="{64A38677-860C-7100-6628-56CB3147B466}"/>
                </a:ext>
              </a:extLst>
            </p:cNvPr>
            <p:cNvSpPr/>
            <p:nvPr/>
          </p:nvSpPr>
          <p:spPr>
            <a:xfrm flipH="1">
              <a:off x="6756294" y="2655754"/>
              <a:ext cx="789856"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申込金</a:t>
              </a:r>
            </a:p>
          </p:txBody>
        </p:sp>
        <p:sp>
          <p:nvSpPr>
            <p:cNvPr id="43" name="矢印: 左 42">
              <a:extLst>
                <a:ext uri="{FF2B5EF4-FFF2-40B4-BE49-F238E27FC236}">
                  <a16:creationId xmlns:a16="http://schemas.microsoft.com/office/drawing/2014/main" id="{31418216-93D3-E931-C268-AE8758D4C320}"/>
                </a:ext>
              </a:extLst>
            </p:cNvPr>
            <p:cNvSpPr/>
            <p:nvPr/>
          </p:nvSpPr>
          <p:spPr>
            <a:xfrm>
              <a:off x="6756293" y="4416484"/>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分配・償還金</a:t>
              </a:r>
            </a:p>
          </p:txBody>
        </p:sp>
        <p:sp>
          <p:nvSpPr>
            <p:cNvPr id="45" name="矢印: 左 44">
              <a:extLst>
                <a:ext uri="{FF2B5EF4-FFF2-40B4-BE49-F238E27FC236}">
                  <a16:creationId xmlns:a16="http://schemas.microsoft.com/office/drawing/2014/main" id="{182B3FBF-B1F4-0821-AFCC-054F356F322B}"/>
                </a:ext>
              </a:extLst>
            </p:cNvPr>
            <p:cNvSpPr/>
            <p:nvPr/>
          </p:nvSpPr>
          <p:spPr>
            <a:xfrm flipH="1">
              <a:off x="6756293" y="3536119"/>
              <a:ext cx="789856" cy="538985"/>
            </a:xfrm>
            <a:prstGeom prst="leftArrow">
              <a:avLst>
                <a:gd name="adj1" fmla="val 62651"/>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400" dirty="0">
                  <a:solidFill>
                    <a:schemeClr val="tx1"/>
                  </a:solidFill>
                  <a:latin typeface="Meiryo UI" panose="020B0604030504040204" pitchFamily="50" charset="-128"/>
                  <a:ea typeface="Meiryo UI" panose="020B0604030504040204" pitchFamily="50" charset="-128"/>
                </a:rPr>
                <a:t>運用支持</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46" name="楕円 45">
              <a:extLst>
                <a:ext uri="{FF2B5EF4-FFF2-40B4-BE49-F238E27FC236}">
                  <a16:creationId xmlns:a16="http://schemas.microsoft.com/office/drawing/2014/main" id="{173F9028-A7F6-8724-F49A-4C1EDBA1C71C}"/>
                </a:ext>
              </a:extLst>
            </p:cNvPr>
            <p:cNvSpPr/>
            <p:nvPr/>
          </p:nvSpPr>
          <p:spPr>
            <a:xfrm>
              <a:off x="10573018" y="2615383"/>
              <a:ext cx="1296183" cy="2142959"/>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Market</a:t>
              </a:r>
            </a:p>
            <a:p>
              <a:r>
                <a:rPr lang="ja-JP" altLang="en-US" sz="1600" dirty="0">
                  <a:solidFill>
                    <a:schemeClr val="tx1"/>
                  </a:solidFill>
                  <a:latin typeface="Meiryo UI" panose="020B0604030504040204" pitchFamily="50" charset="-128"/>
                  <a:ea typeface="Meiryo UI" panose="020B0604030504040204" pitchFamily="50" charset="-128"/>
                </a:rPr>
                <a:t>・株式</a:t>
              </a:r>
              <a:endParaRPr lang="en-US" altLang="ja-JP" sz="1600" dirty="0">
                <a:solidFill>
                  <a:schemeClr val="tx1"/>
                </a:solidFill>
                <a:latin typeface="Meiryo UI" panose="020B0604030504040204" pitchFamily="50" charset="-128"/>
                <a:ea typeface="Meiryo UI" panose="020B0604030504040204" pitchFamily="50" charset="-128"/>
              </a:endParaRPr>
            </a:p>
            <a:p>
              <a:r>
                <a:rPr kumimoji="1" lang="ja-JP" altLang="en-US" sz="1600" dirty="0">
                  <a:solidFill>
                    <a:schemeClr val="tx1"/>
                  </a:solidFill>
                  <a:latin typeface="Meiryo UI" panose="020B0604030504040204" pitchFamily="50" charset="-128"/>
                  <a:ea typeface="Meiryo UI" panose="020B0604030504040204" pitchFamily="50" charset="-128"/>
                </a:rPr>
                <a:t>・債券</a:t>
              </a:r>
              <a:endParaRPr kumimoji="1" lang="en-US" altLang="ja-JP" sz="1600" dirty="0">
                <a:solidFill>
                  <a:schemeClr val="tx1"/>
                </a:solidFill>
                <a:latin typeface="Meiryo UI" panose="020B0604030504040204" pitchFamily="50" charset="-128"/>
                <a:ea typeface="Meiryo UI" panose="020B0604030504040204" pitchFamily="50" charset="-128"/>
              </a:endParaRPr>
            </a:p>
            <a:p>
              <a:r>
                <a:rPr lang="ja-JP" altLang="en-US" sz="1600" dirty="0">
                  <a:solidFill>
                    <a:schemeClr val="tx1"/>
                  </a:solidFill>
                  <a:latin typeface="Meiryo UI" panose="020B0604030504040204" pitchFamily="50" charset="-128"/>
                  <a:ea typeface="Meiryo UI" panose="020B0604030504040204" pitchFamily="50" charset="-128"/>
                </a:rPr>
                <a:t>・不動産</a:t>
              </a:r>
              <a:endParaRPr lang="en-US" altLang="ja-JP" sz="1600" dirty="0">
                <a:solidFill>
                  <a:schemeClr val="tx1"/>
                </a:solidFill>
                <a:latin typeface="Meiryo UI" panose="020B0604030504040204" pitchFamily="50" charset="-128"/>
                <a:ea typeface="Meiryo UI" panose="020B0604030504040204" pitchFamily="50" charset="-128"/>
              </a:endParaRPr>
            </a:p>
            <a:p>
              <a:r>
                <a:rPr kumimoji="1" lang="en-US" altLang="ja-JP" sz="1600" dirty="0">
                  <a:solidFill>
                    <a:schemeClr val="tx1"/>
                  </a:solidFill>
                  <a:latin typeface="Meiryo UI" panose="020B0604030504040204" pitchFamily="50" charset="-128"/>
                  <a:ea typeface="Meiryo UI" panose="020B0604030504040204" pitchFamily="50" charset="-128"/>
                </a:rPr>
                <a:t>…</a:t>
              </a:r>
              <a:r>
                <a:rPr kumimoji="1" lang="en-US" altLang="ja-JP" sz="1600" dirty="0" err="1">
                  <a:solidFill>
                    <a:schemeClr val="tx1"/>
                  </a:solidFill>
                  <a:latin typeface="Meiryo UI" panose="020B0604030504040204" pitchFamily="50" charset="-128"/>
                  <a:ea typeface="Meiryo UI" panose="020B0604030504040204" pitchFamily="50" charset="-128"/>
                </a:rPr>
                <a:t>etc</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4" name="矢印: 左 3">
              <a:extLst>
                <a:ext uri="{FF2B5EF4-FFF2-40B4-BE49-F238E27FC236}">
                  <a16:creationId xmlns:a16="http://schemas.microsoft.com/office/drawing/2014/main" id="{BB4E63C8-0CB7-45B7-038F-8A4533ACFA5B}"/>
                </a:ext>
              </a:extLst>
            </p:cNvPr>
            <p:cNvSpPr/>
            <p:nvPr/>
          </p:nvSpPr>
          <p:spPr>
            <a:xfrm>
              <a:off x="9432730" y="3805611"/>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5" name="矢印: 左 4">
              <a:extLst>
                <a:ext uri="{FF2B5EF4-FFF2-40B4-BE49-F238E27FC236}">
                  <a16:creationId xmlns:a16="http://schemas.microsoft.com/office/drawing/2014/main" id="{57FE9F45-3F0A-5C99-D662-2E4839253D90}"/>
                </a:ext>
              </a:extLst>
            </p:cNvPr>
            <p:cNvSpPr/>
            <p:nvPr/>
          </p:nvSpPr>
          <p:spPr>
            <a:xfrm flipH="1">
              <a:off x="9432730" y="2925246"/>
              <a:ext cx="789856" cy="538985"/>
            </a:xfrm>
            <a:prstGeom prst="leftArrow">
              <a:avLst>
                <a:gd name="adj1" fmla="val 62651"/>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0" name="矢印: 左 9">
              <a:extLst>
                <a:ext uri="{FF2B5EF4-FFF2-40B4-BE49-F238E27FC236}">
                  <a16:creationId xmlns:a16="http://schemas.microsoft.com/office/drawing/2014/main" id="{E8B0CBAC-C48C-4986-B45F-047B972EC11C}"/>
                </a:ext>
              </a:extLst>
            </p:cNvPr>
            <p:cNvSpPr/>
            <p:nvPr/>
          </p:nvSpPr>
          <p:spPr>
            <a:xfrm>
              <a:off x="1268975" y="5903247"/>
              <a:ext cx="8953611" cy="445646"/>
            </a:xfrm>
            <a:prstGeom prst="leftArrow">
              <a:avLst>
                <a:gd name="adj1" fmla="val 100000"/>
                <a:gd name="adj2" fmla="val 65541"/>
              </a:avLst>
            </a:prstGeom>
            <a:solidFill>
              <a:schemeClr val="accent2">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Meiryo UI" panose="020B0604030504040204" pitchFamily="50" charset="-128"/>
                  <a:ea typeface="Meiryo UI" panose="020B0604030504040204" pitchFamily="50" charset="-128"/>
                </a:rPr>
                <a:t>膨大な手数料体系</a:t>
              </a:r>
            </a:p>
          </p:txBody>
        </p:sp>
      </p:grpSp>
      <p:sp>
        <p:nvSpPr>
          <p:cNvPr id="12" name="テキスト ボックス 11">
            <a:extLst>
              <a:ext uri="{FF2B5EF4-FFF2-40B4-BE49-F238E27FC236}">
                <a16:creationId xmlns:a16="http://schemas.microsoft.com/office/drawing/2014/main" id="{5C186A04-89F4-368A-DA59-A262D63FA08D}"/>
              </a:ext>
            </a:extLst>
          </p:cNvPr>
          <p:cNvSpPr txBox="1"/>
          <p:nvPr/>
        </p:nvSpPr>
        <p:spPr>
          <a:xfrm>
            <a:off x="154458" y="629248"/>
            <a:ext cx="9587345" cy="1676869"/>
          </a:xfrm>
          <a:prstGeom prst="rect">
            <a:avLst/>
          </a:prstGeom>
          <a:noFill/>
        </p:spPr>
        <p:txBody>
          <a:bodyPr wrap="square" rtlCol="0">
            <a:spAutoFit/>
          </a:bodyPr>
          <a:lstStyle/>
          <a:p>
            <a:pPr marL="457200" indent="-457200">
              <a:lnSpc>
                <a:spcPct val="150000"/>
              </a:lnSpc>
              <a:buFont typeface="+mj-ea"/>
              <a:buAutoNum type="circleNumDbPlain"/>
            </a:pPr>
            <a:r>
              <a:rPr kumimoji="1" lang="ja-JP" altLang="en-US" sz="2400" dirty="0">
                <a:latin typeface="Meiryo UI" panose="020B0604030504040204" pitchFamily="50" charset="-128"/>
                <a:ea typeface="Meiryo UI" panose="020B0604030504040204" pitchFamily="50" charset="-128"/>
              </a:rPr>
              <a:t>各業務が一つの会社によって集中管理されている</a:t>
            </a:r>
          </a:p>
          <a:p>
            <a:pPr marL="457200" indent="-457200">
              <a:lnSpc>
                <a:spcPct val="150000"/>
              </a:lnSpc>
              <a:buFont typeface="+mj-ea"/>
              <a:buAutoNum type="circleNumDbPlain"/>
            </a:pPr>
            <a:r>
              <a:rPr lang="ja-JP" altLang="en-US" sz="2400" dirty="0">
                <a:latin typeface="Meiryo UI" panose="020B0604030504040204" pitchFamily="50" charset="-128"/>
                <a:ea typeface="Meiryo UI" panose="020B0604030504040204" pitchFamily="50" charset="-128"/>
              </a:rPr>
              <a:t>投資家の意思はほとんど反映されない</a:t>
            </a:r>
            <a:endParaRPr lang="en-US" altLang="ja-JP" sz="2400" dirty="0">
              <a:latin typeface="Meiryo UI" panose="020B0604030504040204" pitchFamily="50" charset="-128"/>
              <a:ea typeface="Meiryo UI" panose="020B0604030504040204" pitchFamily="50" charset="-128"/>
            </a:endParaRPr>
          </a:p>
          <a:p>
            <a:pPr marL="457200" indent="-457200">
              <a:lnSpc>
                <a:spcPct val="150000"/>
              </a:lnSpc>
              <a:buFont typeface="+mj-ea"/>
              <a:buAutoNum type="circleNumDbPlain"/>
            </a:pPr>
            <a:r>
              <a:rPr kumimoji="1" lang="ja-JP" altLang="en-US" sz="2400" dirty="0">
                <a:latin typeface="Meiryo UI" panose="020B0604030504040204" pitchFamily="50" charset="-128"/>
                <a:ea typeface="Meiryo UI" panose="020B0604030504040204" pitchFamily="50" charset="-128"/>
              </a:rPr>
              <a:t>多くの金融機関が介入することで手数料が高額になりがち</a:t>
            </a:r>
            <a:endParaRPr kumimoji="1" lang="en-US" altLang="ja-JP" sz="2400" dirty="0">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BBD74D54-1877-DF82-5BF0-6B8698CB46E5}"/>
              </a:ext>
            </a:extLst>
          </p:cNvPr>
          <p:cNvSpPr/>
          <p:nvPr/>
        </p:nvSpPr>
        <p:spPr>
          <a:xfrm>
            <a:off x="0" y="577849"/>
            <a:ext cx="12192000" cy="98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FE5D269-4851-597A-99B3-C171DB021153}"/>
              </a:ext>
            </a:extLst>
          </p:cNvPr>
          <p:cNvSpPr/>
          <p:nvPr/>
        </p:nvSpPr>
        <p:spPr>
          <a:xfrm>
            <a:off x="908975" y="5074085"/>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latin typeface="Meiryo UI" panose="020B0604030504040204" pitchFamily="50" charset="-128"/>
                <a:ea typeface="Meiryo UI" panose="020B0604030504040204" pitchFamily="50" charset="-128"/>
              </a:rPr>
              <a:t>2</a:t>
            </a:r>
            <a:endParaRPr kumimoji="1" lang="ja-JP" altLang="en-US" b="1" dirty="0">
              <a:latin typeface="Meiryo UI" panose="020B0604030504040204" pitchFamily="50" charset="-128"/>
              <a:ea typeface="Meiryo UI" panose="020B0604030504040204" pitchFamily="50" charset="-128"/>
            </a:endParaRPr>
          </a:p>
        </p:txBody>
      </p:sp>
      <p:sp>
        <p:nvSpPr>
          <p:cNvPr id="16" name="楕円 15">
            <a:extLst>
              <a:ext uri="{FF2B5EF4-FFF2-40B4-BE49-F238E27FC236}">
                <a16:creationId xmlns:a16="http://schemas.microsoft.com/office/drawing/2014/main" id="{B0A4C9ED-E770-1C75-683D-1675ACB3A4ED}"/>
              </a:ext>
            </a:extLst>
          </p:cNvPr>
          <p:cNvSpPr/>
          <p:nvPr/>
        </p:nvSpPr>
        <p:spPr>
          <a:xfrm>
            <a:off x="3369424" y="4502728"/>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Meiryo UI" panose="020B0604030504040204" pitchFamily="50" charset="-128"/>
                <a:ea typeface="Meiryo UI" panose="020B0604030504040204" pitchFamily="50" charset="-128"/>
              </a:rPr>
              <a:t>1</a:t>
            </a:r>
            <a:endParaRPr kumimoji="1" lang="ja-JP" altLang="en-US" b="1" dirty="0">
              <a:latin typeface="Meiryo UI" panose="020B0604030504040204" pitchFamily="50" charset="-128"/>
              <a:ea typeface="Meiryo UI" panose="020B0604030504040204" pitchFamily="50" charset="-128"/>
            </a:endParaRPr>
          </a:p>
        </p:txBody>
      </p:sp>
      <p:sp>
        <p:nvSpPr>
          <p:cNvPr id="20" name="楕円 19">
            <a:extLst>
              <a:ext uri="{FF2B5EF4-FFF2-40B4-BE49-F238E27FC236}">
                <a16:creationId xmlns:a16="http://schemas.microsoft.com/office/drawing/2014/main" id="{A71DAF9E-8463-13F6-9928-3E92F40B9B7F}"/>
              </a:ext>
            </a:extLst>
          </p:cNvPr>
          <p:cNvSpPr/>
          <p:nvPr/>
        </p:nvSpPr>
        <p:spPr>
          <a:xfrm>
            <a:off x="6146700" y="4506021"/>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Meiryo UI" panose="020B0604030504040204" pitchFamily="50" charset="-128"/>
                <a:ea typeface="Meiryo UI" panose="020B0604030504040204" pitchFamily="50" charset="-128"/>
              </a:rPr>
              <a:t>1</a:t>
            </a:r>
            <a:endParaRPr kumimoji="1" lang="ja-JP" altLang="en-US" b="1" dirty="0">
              <a:latin typeface="Meiryo UI" panose="020B0604030504040204" pitchFamily="50" charset="-128"/>
              <a:ea typeface="Meiryo UI" panose="020B0604030504040204" pitchFamily="50" charset="-128"/>
            </a:endParaRPr>
          </a:p>
        </p:txBody>
      </p:sp>
      <p:sp>
        <p:nvSpPr>
          <p:cNvPr id="22" name="楕円 21">
            <a:extLst>
              <a:ext uri="{FF2B5EF4-FFF2-40B4-BE49-F238E27FC236}">
                <a16:creationId xmlns:a16="http://schemas.microsoft.com/office/drawing/2014/main" id="{EA264064-354B-E5A9-BF01-C13BB9B919EA}"/>
              </a:ext>
            </a:extLst>
          </p:cNvPr>
          <p:cNvSpPr/>
          <p:nvPr/>
        </p:nvSpPr>
        <p:spPr>
          <a:xfrm>
            <a:off x="8869592" y="4510703"/>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Meiryo UI" panose="020B0604030504040204" pitchFamily="50" charset="-128"/>
                <a:ea typeface="Meiryo UI" panose="020B0604030504040204" pitchFamily="50" charset="-128"/>
              </a:rPr>
              <a:t>1</a:t>
            </a:r>
            <a:endParaRPr kumimoji="1" lang="ja-JP" altLang="en-US" b="1" dirty="0">
              <a:latin typeface="Meiryo UI" panose="020B0604030504040204" pitchFamily="50" charset="-128"/>
              <a:ea typeface="Meiryo UI" panose="020B0604030504040204" pitchFamily="50" charset="-128"/>
            </a:endParaRPr>
          </a:p>
        </p:txBody>
      </p:sp>
      <p:sp>
        <p:nvSpPr>
          <p:cNvPr id="23" name="楕円 22">
            <a:extLst>
              <a:ext uri="{FF2B5EF4-FFF2-40B4-BE49-F238E27FC236}">
                <a16:creationId xmlns:a16="http://schemas.microsoft.com/office/drawing/2014/main" id="{0E09D021-B260-22FB-90B8-1814839BEA34}"/>
              </a:ext>
            </a:extLst>
          </p:cNvPr>
          <p:cNvSpPr/>
          <p:nvPr/>
        </p:nvSpPr>
        <p:spPr>
          <a:xfrm>
            <a:off x="10042586" y="6271176"/>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Meiryo UI" panose="020B0604030504040204" pitchFamily="50" charset="-128"/>
                <a:ea typeface="Meiryo UI" panose="020B0604030504040204" pitchFamily="50" charset="-128"/>
              </a:rPr>
              <a:t>3</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8835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タイトル 1">
            <a:extLst>
              <a:ext uri="{FF2B5EF4-FFF2-40B4-BE49-F238E27FC236}">
                <a16:creationId xmlns:a16="http://schemas.microsoft.com/office/drawing/2014/main" id="{F6C0B9E2-D5B4-DFA3-CD6C-B9A46ACFBBCA}"/>
              </a:ext>
            </a:extLst>
          </p:cNvPr>
          <p:cNvSpPr txBox="1">
            <a:spLocks/>
          </p:cNvSpPr>
          <p:nvPr/>
        </p:nvSpPr>
        <p:spPr>
          <a:xfrm>
            <a:off x="0" y="0"/>
            <a:ext cx="12192000" cy="5778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kumimoji="1" lang="en-US" altLang="ja-JP" sz="2800" dirty="0">
                <a:latin typeface="Meiryo UI" panose="020B0604030504040204" pitchFamily="50" charset="-128"/>
                <a:ea typeface="Meiryo UI" panose="020B0604030504040204" pitchFamily="50" charset="-128"/>
              </a:rPr>
              <a:t>What is </a:t>
            </a:r>
            <a:r>
              <a:rPr lang="en-US" altLang="ja-JP" sz="2800" dirty="0">
                <a:latin typeface="Meiryo UI" panose="020B0604030504040204" pitchFamily="50" charset="-128"/>
                <a:ea typeface="Meiryo UI" panose="020B0604030504040204" pitchFamily="50" charset="-128"/>
              </a:rPr>
              <a:t>Fund</a:t>
            </a:r>
            <a:r>
              <a:rPr kumimoji="1" lang="ja-JP" altLang="en-US" sz="2800" dirty="0">
                <a:latin typeface="Meiryo UI" panose="020B0604030504040204" pitchFamily="50" charset="-128"/>
                <a:ea typeface="Meiryo UI" panose="020B0604030504040204" pitchFamily="50" charset="-128"/>
              </a:rPr>
              <a:t>？</a:t>
            </a:r>
            <a:endParaRPr lang="ja-JP" altLang="en-US" sz="28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5C186A04-89F4-368A-DA59-A262D63FA08D}"/>
              </a:ext>
            </a:extLst>
          </p:cNvPr>
          <p:cNvSpPr txBox="1"/>
          <p:nvPr/>
        </p:nvSpPr>
        <p:spPr>
          <a:xfrm>
            <a:off x="160356" y="1999437"/>
            <a:ext cx="11871287" cy="1676869"/>
          </a:xfrm>
          <a:prstGeom prst="rect">
            <a:avLst/>
          </a:prstGeom>
          <a:noFill/>
        </p:spPr>
        <p:txBody>
          <a:bodyPr wrap="square" rtlCol="0">
            <a:spAutoFit/>
          </a:bodyPr>
          <a:lstStyle/>
          <a:p>
            <a:pPr>
              <a:lnSpc>
                <a:spcPct val="150000"/>
              </a:lnSpc>
            </a:pPr>
            <a:r>
              <a:rPr kumimoji="1" lang="ja-JP" altLang="en-US" sz="2400" dirty="0">
                <a:latin typeface="Meiryo UI" panose="020B0604030504040204" pitchFamily="50" charset="-128"/>
                <a:ea typeface="Meiryo UI" panose="020B0604030504040204" pitchFamily="50" charset="-128"/>
              </a:rPr>
              <a:t>多数の投資家から集められた資金を一つにまとめ基金にして収益を還元する仕組みのこと。</a:t>
            </a:r>
            <a:endParaRPr kumimoji="1" lang="en-US" altLang="ja-JP" sz="2400" dirty="0">
              <a:latin typeface="Meiryo UI" panose="020B0604030504040204" pitchFamily="50" charset="-128"/>
              <a:ea typeface="Meiryo UI" panose="020B0604030504040204" pitchFamily="50" charset="-128"/>
            </a:endParaRPr>
          </a:p>
          <a:p>
            <a:pPr>
              <a:lnSpc>
                <a:spcPct val="150000"/>
              </a:lnSpc>
            </a:pPr>
            <a:r>
              <a:rPr lang="ja-JP" altLang="en-US" sz="2400" dirty="0">
                <a:latin typeface="Meiryo UI" panose="020B0604030504040204" pitchFamily="50" charset="-128"/>
                <a:ea typeface="Meiryo UI" panose="020B0604030504040204" pitchFamily="50" charset="-128"/>
              </a:rPr>
              <a:t>→つまり</a:t>
            </a:r>
            <a:r>
              <a:rPr lang="en-US" altLang="ja-JP" sz="2400" dirty="0">
                <a:latin typeface="Meiryo UI" panose="020B0604030504040204" pitchFamily="50" charset="-128"/>
                <a:ea typeface="Meiryo UI" panose="020B0604030504040204" pitchFamily="50" charset="-128"/>
              </a:rPr>
              <a:t>…</a:t>
            </a:r>
          </a:p>
          <a:p>
            <a:pPr algn="ctr">
              <a:lnSpc>
                <a:spcPct val="150000"/>
              </a:lnSpc>
            </a:pPr>
            <a:r>
              <a:rPr kumimoji="1" lang="ja-JP" altLang="en-US" sz="2400" dirty="0">
                <a:latin typeface="Meiryo UI" panose="020B0604030504040204" pitchFamily="50" charset="-128"/>
                <a:ea typeface="Meiryo UI" panose="020B0604030504040204" pitchFamily="50" charset="-128"/>
              </a:rPr>
              <a:t>　</a:t>
            </a:r>
            <a:r>
              <a:rPr kumimoji="1" lang="ja-JP" altLang="en-US" sz="2400" u="sng" dirty="0">
                <a:latin typeface="Meiryo UI" panose="020B0604030504040204" pitchFamily="50" charset="-128"/>
                <a:ea typeface="Meiryo UI" panose="020B0604030504040204" pitchFamily="50" charset="-128"/>
              </a:rPr>
              <a:t>個人では購入できない資産を、みんなでお金を出し合って、みんなで利益を享受しよう</a:t>
            </a:r>
            <a:endParaRPr kumimoji="1" lang="en-US" altLang="ja-JP" sz="2400" u="sng" dirty="0">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BBD74D54-1877-DF82-5BF0-6B8698CB46E5}"/>
              </a:ext>
            </a:extLst>
          </p:cNvPr>
          <p:cNvSpPr/>
          <p:nvPr/>
        </p:nvSpPr>
        <p:spPr>
          <a:xfrm>
            <a:off x="0" y="577849"/>
            <a:ext cx="12192000" cy="98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70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タイトル 1">
            <a:extLst>
              <a:ext uri="{FF2B5EF4-FFF2-40B4-BE49-F238E27FC236}">
                <a16:creationId xmlns:a16="http://schemas.microsoft.com/office/drawing/2014/main" id="{F6C0B9E2-D5B4-DFA3-CD6C-B9A46ACFBBCA}"/>
              </a:ext>
            </a:extLst>
          </p:cNvPr>
          <p:cNvSpPr txBox="1">
            <a:spLocks/>
          </p:cNvSpPr>
          <p:nvPr/>
        </p:nvSpPr>
        <p:spPr>
          <a:xfrm>
            <a:off x="0" y="0"/>
            <a:ext cx="12192000" cy="5778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2800" dirty="0" err="1">
                <a:latin typeface="Meiryo UI" panose="020B0604030504040204" pitchFamily="50" charset="-128"/>
                <a:ea typeface="Meiryo UI" panose="020B0604030504040204" pitchFamily="50" charset="-128"/>
              </a:rPr>
              <a:t>DeFi</a:t>
            </a:r>
            <a:r>
              <a:rPr lang="ja-JP" altLang="en-US" sz="2800" dirty="0">
                <a:latin typeface="Meiryo UI" panose="020B0604030504040204" pitchFamily="50" charset="-128"/>
                <a:ea typeface="Meiryo UI" panose="020B0604030504040204" pitchFamily="50" charset="-128"/>
              </a:rPr>
              <a:t>の枠組みで投資ファンドを再定義</a:t>
            </a:r>
          </a:p>
        </p:txBody>
      </p:sp>
      <p:sp>
        <p:nvSpPr>
          <p:cNvPr id="12" name="テキスト ボックス 11">
            <a:extLst>
              <a:ext uri="{FF2B5EF4-FFF2-40B4-BE49-F238E27FC236}">
                <a16:creationId xmlns:a16="http://schemas.microsoft.com/office/drawing/2014/main" id="{5C186A04-89F4-368A-DA59-A262D63FA08D}"/>
              </a:ext>
            </a:extLst>
          </p:cNvPr>
          <p:cNvSpPr txBox="1"/>
          <p:nvPr/>
        </p:nvSpPr>
        <p:spPr>
          <a:xfrm>
            <a:off x="160356" y="685288"/>
            <a:ext cx="11871287" cy="461665"/>
          </a:xfrm>
          <a:prstGeom prst="rect">
            <a:avLst/>
          </a:prstGeom>
          <a:noFill/>
        </p:spPr>
        <p:txBody>
          <a:bodyPr wrap="square" rtlCol="0">
            <a:spAutoFit/>
          </a:bodyPr>
          <a:lstStyle/>
          <a:p>
            <a:r>
              <a:rPr kumimoji="1" lang="ja-JP" altLang="en-US" sz="2400" u="sng" dirty="0">
                <a:latin typeface="Meiryo UI" panose="020B0604030504040204" pitchFamily="50" charset="-128"/>
                <a:ea typeface="Meiryo UI" panose="020B0604030504040204" pitchFamily="50" charset="-128"/>
              </a:rPr>
              <a:t>投資信託の機能</a:t>
            </a:r>
            <a:endParaRPr kumimoji="1" lang="en-US" altLang="ja-JP" sz="2400" u="sng" dirty="0">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BBD74D54-1877-DF82-5BF0-6B8698CB46E5}"/>
              </a:ext>
            </a:extLst>
          </p:cNvPr>
          <p:cNvSpPr/>
          <p:nvPr/>
        </p:nvSpPr>
        <p:spPr>
          <a:xfrm>
            <a:off x="0" y="577849"/>
            <a:ext cx="12192000" cy="98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 name="表 2">
            <a:extLst>
              <a:ext uri="{FF2B5EF4-FFF2-40B4-BE49-F238E27FC236}">
                <a16:creationId xmlns:a16="http://schemas.microsoft.com/office/drawing/2014/main" id="{177F9A06-42F0-3F0A-FA71-04E376EA1AC5}"/>
              </a:ext>
            </a:extLst>
          </p:cNvPr>
          <p:cNvGraphicFramePr>
            <a:graphicFrameLocks noGrp="1"/>
          </p:cNvGraphicFramePr>
          <p:nvPr>
            <p:extLst>
              <p:ext uri="{D42A27DB-BD31-4B8C-83A1-F6EECF244321}">
                <p14:modId xmlns:p14="http://schemas.microsoft.com/office/powerpoint/2010/main" val="2042596244"/>
              </p:ext>
            </p:extLst>
          </p:nvPr>
        </p:nvGraphicFramePr>
        <p:xfrm>
          <a:off x="341743" y="1135242"/>
          <a:ext cx="11508511" cy="2565400"/>
        </p:xfrm>
        <a:graphic>
          <a:graphicData uri="http://schemas.openxmlformats.org/drawingml/2006/table">
            <a:tbl>
              <a:tblPr firstRow="1" bandRow="1">
                <a:tableStyleId>{5940675A-B579-460E-94D1-54222C63F5DA}</a:tableStyleId>
              </a:tblPr>
              <a:tblGrid>
                <a:gridCol w="2641601">
                  <a:extLst>
                    <a:ext uri="{9D8B030D-6E8A-4147-A177-3AD203B41FA5}">
                      <a16:colId xmlns:a16="http://schemas.microsoft.com/office/drawing/2014/main" val="2329564270"/>
                    </a:ext>
                  </a:extLst>
                </a:gridCol>
                <a:gridCol w="4433455">
                  <a:extLst>
                    <a:ext uri="{9D8B030D-6E8A-4147-A177-3AD203B41FA5}">
                      <a16:colId xmlns:a16="http://schemas.microsoft.com/office/drawing/2014/main" val="2507700961"/>
                    </a:ext>
                  </a:extLst>
                </a:gridCol>
                <a:gridCol w="4433455">
                  <a:extLst>
                    <a:ext uri="{9D8B030D-6E8A-4147-A177-3AD203B41FA5}">
                      <a16:colId xmlns:a16="http://schemas.microsoft.com/office/drawing/2014/main" val="3226820912"/>
                    </a:ext>
                  </a:extLst>
                </a:gridCol>
              </a:tblGrid>
              <a:tr h="370840">
                <a:tc>
                  <a:txBody>
                    <a:bodyPr/>
                    <a:lstStyle/>
                    <a:p>
                      <a:pPr algn="ctr"/>
                      <a:r>
                        <a:rPr kumimoji="1" lang="en-US" altLang="ja-JP" dirty="0">
                          <a:solidFill>
                            <a:schemeClr val="bg1"/>
                          </a:solidFill>
                          <a:latin typeface="Meiryo UI" panose="020B0604030504040204" pitchFamily="50" charset="-128"/>
                          <a:ea typeface="Meiryo UI" panose="020B0604030504040204" pitchFamily="50" charset="-128"/>
                        </a:rPr>
                        <a:t>Function</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tx1"/>
                    </a:solidFill>
                  </a:tcPr>
                </a:tc>
                <a:tc>
                  <a:txBody>
                    <a:bodyPr/>
                    <a:lstStyle/>
                    <a:p>
                      <a:pPr algn="ctr"/>
                      <a:r>
                        <a:rPr kumimoji="1" lang="en-US" altLang="ja-JP" dirty="0">
                          <a:solidFill>
                            <a:schemeClr val="bg1"/>
                          </a:solidFill>
                          <a:latin typeface="Meiryo UI" panose="020B0604030504040204" pitchFamily="50" charset="-128"/>
                          <a:ea typeface="Meiryo UI" panose="020B0604030504040204" pitchFamily="50" charset="-128"/>
                        </a:rPr>
                        <a:t>Now</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tx1"/>
                    </a:solidFill>
                  </a:tcPr>
                </a:tc>
                <a:tc>
                  <a:txBody>
                    <a:bodyPr/>
                    <a:lstStyle/>
                    <a:p>
                      <a:pPr algn="ctr"/>
                      <a:r>
                        <a:rPr kumimoji="1" lang="en-US" altLang="ja-JP" dirty="0" err="1">
                          <a:solidFill>
                            <a:schemeClr val="bg1"/>
                          </a:solidFill>
                          <a:latin typeface="Meiryo UI" panose="020B0604030504040204" pitchFamily="50" charset="-128"/>
                          <a:ea typeface="Meiryo UI" panose="020B0604030504040204" pitchFamily="50" charset="-128"/>
                        </a:rPr>
                        <a:t>DeFi</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tx1"/>
                    </a:solidFill>
                  </a:tcPr>
                </a:tc>
                <a:extLst>
                  <a:ext uri="{0D108BD9-81ED-4DB2-BD59-A6C34878D82A}">
                    <a16:rowId xmlns:a16="http://schemas.microsoft.com/office/drawing/2014/main" val="3416051024"/>
                  </a:ext>
                </a:extLst>
              </a:tr>
              <a:tr h="360000">
                <a:tc>
                  <a:txBody>
                    <a:bodyPr/>
                    <a:lstStyle/>
                    <a:p>
                      <a:r>
                        <a:rPr kumimoji="1" lang="ja-JP" altLang="en-US" dirty="0">
                          <a:latin typeface="Meiryo UI" panose="020B0604030504040204" pitchFamily="50" charset="-128"/>
                          <a:ea typeface="Meiryo UI" panose="020B0604030504040204" pitchFamily="50" charset="-128"/>
                        </a:rPr>
                        <a:t>販売</a:t>
                      </a:r>
                    </a:p>
                  </a:txBody>
                  <a:tcPr anchor="ctr"/>
                </a:tc>
                <a:tc>
                  <a:txBody>
                    <a:bodyPr/>
                    <a:lstStyle/>
                    <a:p>
                      <a:r>
                        <a:rPr kumimoji="1" lang="ja-JP" altLang="en-US" dirty="0">
                          <a:latin typeface="Meiryo UI" panose="020B0604030504040204" pitchFamily="50" charset="-128"/>
                          <a:ea typeface="Meiryo UI" panose="020B0604030504040204" pitchFamily="50" charset="-128"/>
                        </a:rPr>
                        <a:t>販売会社による店頭販売</a:t>
                      </a:r>
                    </a:p>
                  </a:txBody>
                  <a:tcPr anchor="ctr"/>
                </a:tc>
                <a:tc>
                  <a:txBody>
                    <a:bodyPr/>
                    <a:lstStyle/>
                    <a:p>
                      <a:r>
                        <a:rPr kumimoji="1" lang="ja-JP" altLang="en-US" dirty="0">
                          <a:latin typeface="Meiryo UI" panose="020B0604030504040204" pitchFamily="50" charset="-128"/>
                          <a:ea typeface="Meiryo UI" panose="020B0604030504040204" pitchFamily="50" charset="-128"/>
                        </a:rPr>
                        <a:t>投資家によって作られるため不要</a:t>
                      </a:r>
                    </a:p>
                  </a:txBody>
                  <a:tcPr anchor="ctr"/>
                </a:tc>
                <a:extLst>
                  <a:ext uri="{0D108BD9-81ED-4DB2-BD59-A6C34878D82A}">
                    <a16:rowId xmlns:a16="http://schemas.microsoft.com/office/drawing/2014/main" val="369140214"/>
                  </a:ext>
                </a:extLst>
              </a:tr>
              <a:tr h="360000">
                <a:tc>
                  <a:txBody>
                    <a:bodyPr/>
                    <a:lstStyle/>
                    <a:p>
                      <a:r>
                        <a:rPr kumimoji="1" lang="ja-JP" altLang="en-US" dirty="0">
                          <a:latin typeface="Meiryo UI" panose="020B0604030504040204" pitchFamily="50" charset="-128"/>
                          <a:ea typeface="Meiryo UI" panose="020B0604030504040204" pitchFamily="50" charset="-128"/>
                        </a:rPr>
                        <a:t>投資家証明</a:t>
                      </a:r>
                    </a:p>
                  </a:txBody>
                  <a:tcPr anchor="ctr"/>
                </a:tc>
                <a:tc>
                  <a:txBody>
                    <a:bodyPr/>
                    <a:lstStyle/>
                    <a:p>
                      <a:r>
                        <a:rPr kumimoji="1" lang="ja-JP" altLang="en-US" dirty="0">
                          <a:latin typeface="Meiryo UI" panose="020B0604030504040204" pitchFamily="50" charset="-128"/>
                          <a:ea typeface="Meiryo UI" panose="020B0604030504040204" pitchFamily="50" charset="-128"/>
                        </a:rPr>
                        <a:t>委託会社による受益証券の発行</a:t>
                      </a:r>
                    </a:p>
                  </a:txBody>
                  <a:tcPr anchor="ctr"/>
                </a:tc>
                <a:tc>
                  <a:txBody>
                    <a:bodyPr/>
                    <a:lstStyle/>
                    <a:p>
                      <a:r>
                        <a:rPr kumimoji="1" lang="ja-JP" altLang="en-US" dirty="0">
                          <a:latin typeface="Meiryo UI" panose="020B0604030504040204" pitchFamily="50" charset="-128"/>
                          <a:ea typeface="Meiryo UI" panose="020B0604030504040204" pitchFamily="50" charset="-128"/>
                        </a:rPr>
                        <a:t>スマートコントラクトによるトークンの発行</a:t>
                      </a:r>
                    </a:p>
                  </a:txBody>
                  <a:tcPr anchor="ctr"/>
                </a:tc>
                <a:extLst>
                  <a:ext uri="{0D108BD9-81ED-4DB2-BD59-A6C34878D82A}">
                    <a16:rowId xmlns:a16="http://schemas.microsoft.com/office/drawing/2014/main" val="2488920015"/>
                  </a:ext>
                </a:extLst>
              </a:tr>
              <a:tr h="360000">
                <a:tc>
                  <a:txBody>
                    <a:bodyPr/>
                    <a:lstStyle/>
                    <a:p>
                      <a:r>
                        <a:rPr kumimoji="1" lang="ja-JP" altLang="en-US" dirty="0">
                          <a:latin typeface="Meiryo UI" panose="020B0604030504040204" pitchFamily="50" charset="-128"/>
                          <a:ea typeface="Meiryo UI" panose="020B0604030504040204" pitchFamily="50" charset="-128"/>
                        </a:rPr>
                        <a:t>運用方針の決定</a:t>
                      </a:r>
                    </a:p>
                  </a:txBody>
                  <a:tcPr anchor="ctr"/>
                </a:tc>
                <a:tc>
                  <a:txBody>
                    <a:bodyPr/>
                    <a:lstStyle/>
                    <a:p>
                      <a:r>
                        <a:rPr kumimoji="1" lang="ja-JP" altLang="en-US" dirty="0">
                          <a:latin typeface="Meiryo UI" panose="020B0604030504040204" pitchFamily="50" charset="-128"/>
                          <a:ea typeface="Meiryo UI" panose="020B0604030504040204" pitchFamily="50" charset="-128"/>
                        </a:rPr>
                        <a:t>委託会社による指示</a:t>
                      </a:r>
                    </a:p>
                  </a:txBody>
                  <a:tcPr anchor="ctr"/>
                </a:tc>
                <a:tc>
                  <a:txBody>
                    <a:bodyPr/>
                    <a:lstStyle/>
                    <a:p>
                      <a:r>
                        <a:rPr kumimoji="1" lang="ja-JP" altLang="en-US" dirty="0">
                          <a:latin typeface="Meiryo UI" panose="020B0604030504040204" pitchFamily="50" charset="-128"/>
                          <a:ea typeface="Meiryo UI" panose="020B0604030504040204" pitchFamily="50" charset="-128"/>
                        </a:rPr>
                        <a:t>投資家による投票による決定</a:t>
                      </a:r>
                    </a:p>
                  </a:txBody>
                  <a:tcPr anchor="ctr"/>
                </a:tc>
                <a:extLst>
                  <a:ext uri="{0D108BD9-81ED-4DB2-BD59-A6C34878D82A}">
                    <a16:rowId xmlns:a16="http://schemas.microsoft.com/office/drawing/2014/main" val="1673822532"/>
                  </a:ext>
                </a:extLst>
              </a:tr>
              <a:tr h="360000">
                <a:tc>
                  <a:txBody>
                    <a:bodyPr/>
                    <a:lstStyle/>
                    <a:p>
                      <a:r>
                        <a:rPr kumimoji="1" lang="ja-JP" altLang="en-US" dirty="0">
                          <a:latin typeface="Meiryo UI" panose="020B0604030504040204" pitchFamily="50" charset="-128"/>
                          <a:ea typeface="Meiryo UI" panose="020B0604030504040204" pitchFamily="50" charset="-128"/>
                        </a:rPr>
                        <a:t>財産の保持</a:t>
                      </a:r>
                    </a:p>
                  </a:txBody>
                  <a:tcPr anchor="ctr"/>
                </a:tc>
                <a:tc>
                  <a:txBody>
                    <a:bodyPr/>
                    <a:lstStyle/>
                    <a:p>
                      <a:r>
                        <a:rPr kumimoji="1" lang="ja-JP" altLang="en-US" dirty="0">
                          <a:latin typeface="Meiryo UI" panose="020B0604030504040204" pitchFamily="50" charset="-128"/>
                          <a:ea typeface="Meiryo UI" panose="020B0604030504040204" pitchFamily="50" charset="-128"/>
                        </a:rPr>
                        <a:t>信託会社による管理</a:t>
                      </a:r>
                    </a:p>
                  </a:txBody>
                  <a:tcPr anchor="ctr"/>
                </a:tc>
                <a:tc>
                  <a:txBody>
                    <a:bodyPr/>
                    <a:lstStyle/>
                    <a:p>
                      <a:r>
                        <a:rPr kumimoji="1" lang="ja-JP" altLang="en-US" dirty="0">
                          <a:latin typeface="Meiryo UI" panose="020B0604030504040204" pitchFamily="50" charset="-128"/>
                          <a:ea typeface="Meiryo UI" panose="020B0604030504040204" pitchFamily="50" charset="-128"/>
                        </a:rPr>
                        <a:t>共有</a:t>
                      </a:r>
                      <a:r>
                        <a:rPr kumimoji="1" lang="en-US" altLang="ja-JP" dirty="0">
                          <a:latin typeface="Meiryo UI" panose="020B0604030504040204" pitchFamily="50" charset="-128"/>
                          <a:ea typeface="Meiryo UI" panose="020B0604030504040204" pitchFamily="50" charset="-128"/>
                        </a:rPr>
                        <a:t>Wallet (</a:t>
                      </a:r>
                      <a:r>
                        <a:rPr kumimoji="1" lang="ja-JP" altLang="en-US" dirty="0">
                          <a:latin typeface="Meiryo UI" panose="020B0604030504040204" pitchFamily="50" charset="-128"/>
                          <a:ea typeface="Meiryo UI" panose="020B0604030504040204" pitchFamily="50" charset="-128"/>
                        </a:rPr>
                        <a:t>後述</a:t>
                      </a:r>
                      <a:r>
                        <a:rPr kumimoji="1" lang="en-US" altLang="ja-JP" dirty="0">
                          <a:latin typeface="Meiryo UI" panose="020B0604030504040204" pitchFamily="50" charset="-128"/>
                          <a:ea typeface="Meiryo UI" panose="020B0604030504040204" pitchFamily="50" charset="-128"/>
                        </a:rPr>
                        <a:t>) </a:t>
                      </a:r>
                      <a:r>
                        <a:rPr kumimoji="1" lang="ja-JP" altLang="en-US" dirty="0">
                          <a:latin typeface="Meiryo UI" panose="020B0604030504040204" pitchFamily="50" charset="-128"/>
                          <a:ea typeface="Meiryo UI" panose="020B0604030504040204" pitchFamily="50" charset="-128"/>
                        </a:rPr>
                        <a:t>による管理</a:t>
                      </a:r>
                      <a:endParaRPr kumimoji="1" lang="en-US" altLang="ja-JP"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000460216"/>
                  </a:ext>
                </a:extLst>
              </a:tr>
              <a:tr h="360000">
                <a:tc>
                  <a:txBody>
                    <a:bodyPr/>
                    <a:lstStyle/>
                    <a:p>
                      <a:r>
                        <a:rPr kumimoji="1" lang="ja-JP" altLang="en-US" dirty="0">
                          <a:latin typeface="Meiryo UI" panose="020B0604030504040204" pitchFamily="50" charset="-128"/>
                          <a:ea typeface="Meiryo UI" panose="020B0604030504040204" pitchFamily="50" charset="-128"/>
                        </a:rPr>
                        <a:t>資産の売買</a:t>
                      </a:r>
                    </a:p>
                  </a:txBody>
                  <a:tcPr anchor="ctr"/>
                </a:tc>
                <a:tc>
                  <a:txBody>
                    <a:bodyPr/>
                    <a:lstStyle/>
                    <a:p>
                      <a:r>
                        <a:rPr kumimoji="1" lang="ja-JP" altLang="en-US" dirty="0">
                          <a:latin typeface="Meiryo UI" panose="020B0604030504040204" pitchFamily="50" charset="-128"/>
                          <a:ea typeface="Meiryo UI" panose="020B0604030504040204" pitchFamily="50" charset="-128"/>
                        </a:rPr>
                        <a:t>信託会社による売買</a:t>
                      </a:r>
                    </a:p>
                  </a:txBody>
                  <a:tcPr anchor="ctr"/>
                </a:tc>
                <a:tc>
                  <a:txBody>
                    <a:bodyPr/>
                    <a:lstStyle/>
                    <a:p>
                      <a:r>
                        <a:rPr kumimoji="1" lang="ja-JP" altLang="en-US" dirty="0">
                          <a:latin typeface="Meiryo UI" panose="020B0604030504040204" pitchFamily="50" charset="-128"/>
                          <a:ea typeface="Meiryo UI" panose="020B0604030504040204" pitchFamily="50" charset="-128"/>
                        </a:rPr>
                        <a:t>スマートコントラクトによる売買</a:t>
                      </a:r>
                    </a:p>
                  </a:txBody>
                  <a:tcPr anchor="ctr"/>
                </a:tc>
                <a:extLst>
                  <a:ext uri="{0D108BD9-81ED-4DB2-BD59-A6C34878D82A}">
                    <a16:rowId xmlns:a16="http://schemas.microsoft.com/office/drawing/2014/main" val="1594441642"/>
                  </a:ext>
                </a:extLst>
              </a:tr>
              <a:tr h="360000">
                <a:tc>
                  <a:txBody>
                    <a:bodyPr/>
                    <a:lstStyle/>
                    <a:p>
                      <a:r>
                        <a:rPr kumimoji="1" lang="ja-JP" altLang="en-US" dirty="0">
                          <a:latin typeface="Meiryo UI" panose="020B0604030504040204" pitchFamily="50" charset="-128"/>
                          <a:ea typeface="Meiryo UI" panose="020B0604030504040204" pitchFamily="50" charset="-128"/>
                        </a:rPr>
                        <a:t>分配金・償還金の支払</a:t>
                      </a:r>
                    </a:p>
                  </a:txBody>
                  <a:tcPr anchor="ctr"/>
                </a:tc>
                <a:tc>
                  <a:txBody>
                    <a:bodyPr/>
                    <a:lstStyle/>
                    <a:p>
                      <a:r>
                        <a:rPr kumimoji="1" lang="ja-JP" altLang="en-US" dirty="0">
                          <a:latin typeface="Meiryo UI" panose="020B0604030504040204" pitchFamily="50" charset="-128"/>
                          <a:ea typeface="Meiryo UI" panose="020B0604030504040204" pitchFamily="50" charset="-128"/>
                        </a:rPr>
                        <a:t>販売会社、委託会社、信託会社による支払</a:t>
                      </a:r>
                    </a:p>
                  </a:txBody>
                  <a:tcPr anchor="ctr"/>
                </a:tc>
                <a:tc>
                  <a:txBody>
                    <a:bodyPr/>
                    <a:lstStyle/>
                    <a:p>
                      <a:r>
                        <a:rPr kumimoji="1" lang="ja-JP" altLang="en-US" dirty="0">
                          <a:latin typeface="Meiryo UI" panose="020B0604030504040204" pitchFamily="50" charset="-128"/>
                          <a:ea typeface="Meiryo UI" panose="020B0604030504040204" pitchFamily="50" charset="-128"/>
                        </a:rPr>
                        <a:t>スマートコントラクトによる支払</a:t>
                      </a:r>
                    </a:p>
                  </a:txBody>
                  <a:tcPr anchor="ctr"/>
                </a:tc>
                <a:extLst>
                  <a:ext uri="{0D108BD9-81ED-4DB2-BD59-A6C34878D82A}">
                    <a16:rowId xmlns:a16="http://schemas.microsoft.com/office/drawing/2014/main" val="1353704319"/>
                  </a:ext>
                </a:extLst>
              </a:tr>
            </a:tbl>
          </a:graphicData>
        </a:graphic>
      </p:graphicFrame>
      <p:grpSp>
        <p:nvGrpSpPr>
          <p:cNvPr id="3" name="グループ化 2">
            <a:extLst>
              <a:ext uri="{FF2B5EF4-FFF2-40B4-BE49-F238E27FC236}">
                <a16:creationId xmlns:a16="http://schemas.microsoft.com/office/drawing/2014/main" id="{5F605F2C-9E9A-E69E-AAC3-93FB3489A932}"/>
              </a:ext>
            </a:extLst>
          </p:cNvPr>
          <p:cNvGrpSpPr/>
          <p:nvPr/>
        </p:nvGrpSpPr>
        <p:grpSpPr>
          <a:xfrm>
            <a:off x="148559" y="3842328"/>
            <a:ext cx="11883084" cy="2900218"/>
            <a:chOff x="154458" y="2500082"/>
            <a:chExt cx="11883084" cy="2900218"/>
          </a:xfrm>
        </p:grpSpPr>
        <p:sp>
          <p:nvSpPr>
            <p:cNvPr id="4" name="正方形/長方形 3">
              <a:extLst>
                <a:ext uri="{FF2B5EF4-FFF2-40B4-BE49-F238E27FC236}">
                  <a16:creationId xmlns:a16="http://schemas.microsoft.com/office/drawing/2014/main" id="{CA0910E8-3B33-A9C1-2A09-977CF6F16D7B}"/>
                </a:ext>
              </a:extLst>
            </p:cNvPr>
            <p:cNvSpPr/>
            <p:nvPr/>
          </p:nvSpPr>
          <p:spPr>
            <a:xfrm>
              <a:off x="154458" y="2500082"/>
              <a:ext cx="11883084" cy="2900218"/>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descr="マンションビルシルエットイラストのフリー素材｜イラストイメージ">
              <a:extLst>
                <a:ext uri="{FF2B5EF4-FFF2-40B4-BE49-F238E27FC236}">
                  <a16:creationId xmlns:a16="http://schemas.microsoft.com/office/drawing/2014/main" id="{D9D689EA-1D93-E06A-81CE-444D44E68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1092" y="2597708"/>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マンションビルシルエットイラストのフリー素材｜イラストイメージ">
              <a:extLst>
                <a:ext uri="{FF2B5EF4-FFF2-40B4-BE49-F238E27FC236}">
                  <a16:creationId xmlns:a16="http://schemas.microsoft.com/office/drawing/2014/main" id="{9E6B7BE2-D2E4-8E9F-8F51-9F795090F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724" y="2642329"/>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マンションビルシルエットイラストのフリー素材｜イラストイメージ">
              <a:extLst>
                <a:ext uri="{FF2B5EF4-FFF2-40B4-BE49-F238E27FC236}">
                  <a16:creationId xmlns:a16="http://schemas.microsoft.com/office/drawing/2014/main" id="{B220532F-2C55-A74F-1582-550999880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103" y="2615384"/>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人のシルエットアイコンのフリーイラスト画像素材【商用無料】 | アイキャッチャー">
              <a:extLst>
                <a:ext uri="{FF2B5EF4-FFF2-40B4-BE49-F238E27FC236}">
                  <a16:creationId xmlns:a16="http://schemas.microsoft.com/office/drawing/2014/main" id="{86E97A98-C061-2AF9-AB1B-B64396232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89" y="2593229"/>
              <a:ext cx="673517" cy="67351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21B4D5D6-E1F9-9CFC-F9A9-FC40B35BAF4F}"/>
                </a:ext>
              </a:extLst>
            </p:cNvPr>
            <p:cNvSpPr txBox="1"/>
            <p:nvPr/>
          </p:nvSpPr>
          <p:spPr>
            <a:xfrm>
              <a:off x="166079" y="4796935"/>
              <a:ext cx="1256536"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投資家</a:t>
              </a:r>
              <a:endParaRPr lang="en-US" altLang="ja-JP" sz="2400" b="1" dirty="0">
                <a:latin typeface="Meiryo UI" panose="020B0604030504040204" pitchFamily="50" charset="-128"/>
                <a:ea typeface="Meiryo UI" panose="020B0604030504040204" pitchFamily="50" charset="-128"/>
              </a:endParaRPr>
            </a:p>
          </p:txBody>
        </p:sp>
        <p:sp>
          <p:nvSpPr>
            <p:cNvPr id="10" name="矢印: 左 9">
              <a:extLst>
                <a:ext uri="{FF2B5EF4-FFF2-40B4-BE49-F238E27FC236}">
                  <a16:creationId xmlns:a16="http://schemas.microsoft.com/office/drawing/2014/main" id="{4D126A34-9B60-935A-0C3B-E34BA5885AD0}"/>
                </a:ext>
              </a:extLst>
            </p:cNvPr>
            <p:cNvSpPr/>
            <p:nvPr/>
          </p:nvSpPr>
          <p:spPr>
            <a:xfrm flipH="1">
              <a:off x="1268976" y="2655754"/>
              <a:ext cx="789856"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申込金</a:t>
              </a:r>
            </a:p>
          </p:txBody>
        </p:sp>
        <p:sp>
          <p:nvSpPr>
            <p:cNvPr id="11" name="テキスト ボックス 10">
              <a:extLst>
                <a:ext uri="{FF2B5EF4-FFF2-40B4-BE49-F238E27FC236}">
                  <a16:creationId xmlns:a16="http://schemas.microsoft.com/office/drawing/2014/main" id="{A9B8348A-5E36-3004-9994-1C0965A375FB}"/>
                </a:ext>
              </a:extLst>
            </p:cNvPr>
            <p:cNvSpPr txBox="1"/>
            <p:nvPr/>
          </p:nvSpPr>
          <p:spPr>
            <a:xfrm>
              <a:off x="2217941" y="4758343"/>
              <a:ext cx="1628087"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販売会社</a:t>
              </a:r>
              <a:endParaRPr lang="en-US" altLang="ja-JP" sz="2400" b="1"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63E52F25-1864-8358-090A-53A6CE55FA02}"/>
                </a:ext>
              </a:extLst>
            </p:cNvPr>
            <p:cNvSpPr txBox="1"/>
            <p:nvPr/>
          </p:nvSpPr>
          <p:spPr>
            <a:xfrm>
              <a:off x="4706093" y="4758343"/>
              <a:ext cx="2104130" cy="461665"/>
            </a:xfrm>
            <a:prstGeom prst="rect">
              <a:avLst/>
            </a:prstGeom>
            <a:noFill/>
          </p:spPr>
          <p:txBody>
            <a:bodyPr wrap="square" rtlCol="0">
              <a:spAutoFit/>
            </a:bodyPr>
            <a:lstStyle/>
            <a:p>
              <a:pPr algn="ctr"/>
              <a:r>
                <a:rPr kumimoji="1" lang="ja-JP" altLang="en-US" sz="2400" b="1" dirty="0">
                  <a:latin typeface="Meiryo UI" panose="020B0604030504040204" pitchFamily="50" charset="-128"/>
                  <a:ea typeface="Meiryo UI" panose="020B0604030504040204" pitchFamily="50" charset="-128"/>
                </a:rPr>
                <a:t>委託会社</a:t>
              </a:r>
              <a:endParaRPr kumimoji="1" lang="en-US" altLang="ja-JP" sz="2400" b="1"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5C4D65D7-E369-5DCC-A719-3F64B9DCF692}"/>
                </a:ext>
              </a:extLst>
            </p:cNvPr>
            <p:cNvSpPr txBox="1"/>
            <p:nvPr/>
          </p:nvSpPr>
          <p:spPr>
            <a:xfrm>
              <a:off x="7706472" y="4758344"/>
              <a:ext cx="1628087"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信託会社</a:t>
              </a:r>
              <a:endParaRPr kumimoji="1" lang="ja-JP" altLang="en-US" sz="2400" b="1" dirty="0">
                <a:latin typeface="Meiryo UI" panose="020B0604030504040204" pitchFamily="50" charset="-128"/>
                <a:ea typeface="Meiryo UI" panose="020B0604030504040204" pitchFamily="50" charset="-128"/>
              </a:endParaRPr>
            </a:p>
          </p:txBody>
        </p:sp>
        <p:pic>
          <p:nvPicPr>
            <p:cNvPr id="19" name="Picture 4" descr="人のシルエットアイコンのフリーイラスト画像素材【商用無料】 | アイキャッチャー">
              <a:extLst>
                <a:ext uri="{FF2B5EF4-FFF2-40B4-BE49-F238E27FC236}">
                  <a16:creationId xmlns:a16="http://schemas.microsoft.com/office/drawing/2014/main" id="{777D8346-AE02-594D-D4C9-5F0A8F39D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56" y="3380564"/>
              <a:ext cx="673517" cy="6735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人のシルエットアイコンのフリーイラスト画像素材【商用無料】 | アイキャッチャー">
              <a:extLst>
                <a:ext uri="{FF2B5EF4-FFF2-40B4-BE49-F238E27FC236}">
                  <a16:creationId xmlns:a16="http://schemas.microsoft.com/office/drawing/2014/main" id="{4BB9890B-B4E0-AF25-428E-919936906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57" y="4172736"/>
              <a:ext cx="673517" cy="673517"/>
            </a:xfrm>
            <a:prstGeom prst="rect">
              <a:avLst/>
            </a:prstGeom>
            <a:noFill/>
            <a:extLst>
              <a:ext uri="{909E8E84-426E-40DD-AFC4-6F175D3DCCD1}">
                <a14:hiddenFill xmlns:a14="http://schemas.microsoft.com/office/drawing/2010/main">
                  <a:solidFill>
                    <a:srgbClr val="FFFFFF"/>
                  </a:solidFill>
                </a14:hiddenFill>
              </a:ext>
            </a:extLst>
          </p:spPr>
        </p:pic>
        <p:sp>
          <p:nvSpPr>
            <p:cNvPr id="21" name="矢印: 左 20">
              <a:extLst>
                <a:ext uri="{FF2B5EF4-FFF2-40B4-BE49-F238E27FC236}">
                  <a16:creationId xmlns:a16="http://schemas.microsoft.com/office/drawing/2014/main" id="{3139238C-D1D8-47B9-561F-F46E38244098}"/>
                </a:ext>
              </a:extLst>
            </p:cNvPr>
            <p:cNvSpPr/>
            <p:nvPr/>
          </p:nvSpPr>
          <p:spPr>
            <a:xfrm>
              <a:off x="1268975" y="4416484"/>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分配・償還金</a:t>
              </a:r>
            </a:p>
          </p:txBody>
        </p:sp>
        <p:sp>
          <p:nvSpPr>
            <p:cNvPr id="22" name="矢印: 左 21">
              <a:extLst>
                <a:ext uri="{FF2B5EF4-FFF2-40B4-BE49-F238E27FC236}">
                  <a16:creationId xmlns:a16="http://schemas.microsoft.com/office/drawing/2014/main" id="{947A33EB-EADB-15D5-B7BB-887869296F60}"/>
                </a:ext>
              </a:extLst>
            </p:cNvPr>
            <p:cNvSpPr/>
            <p:nvPr/>
          </p:nvSpPr>
          <p:spPr>
            <a:xfrm>
              <a:off x="1268975" y="3500325"/>
              <a:ext cx="789856"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rPr>
                <a:t>受益証券</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3" name="矢印: 左 22">
              <a:extLst>
                <a:ext uri="{FF2B5EF4-FFF2-40B4-BE49-F238E27FC236}">
                  <a16:creationId xmlns:a16="http://schemas.microsoft.com/office/drawing/2014/main" id="{87882DF3-1E42-0D79-A1F4-B6C0A85693D1}"/>
                </a:ext>
              </a:extLst>
            </p:cNvPr>
            <p:cNvSpPr/>
            <p:nvPr/>
          </p:nvSpPr>
          <p:spPr>
            <a:xfrm flipH="1">
              <a:off x="4014837" y="2655754"/>
              <a:ext cx="789856"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申込金</a:t>
              </a:r>
            </a:p>
          </p:txBody>
        </p:sp>
        <p:sp>
          <p:nvSpPr>
            <p:cNvPr id="24" name="矢印: 左 23">
              <a:extLst>
                <a:ext uri="{FF2B5EF4-FFF2-40B4-BE49-F238E27FC236}">
                  <a16:creationId xmlns:a16="http://schemas.microsoft.com/office/drawing/2014/main" id="{CB22CF59-0890-AC19-CF44-9CC81A8F6906}"/>
                </a:ext>
              </a:extLst>
            </p:cNvPr>
            <p:cNvSpPr/>
            <p:nvPr/>
          </p:nvSpPr>
          <p:spPr>
            <a:xfrm>
              <a:off x="4014836" y="4416484"/>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分配・償還金</a:t>
              </a:r>
            </a:p>
          </p:txBody>
        </p:sp>
        <p:sp>
          <p:nvSpPr>
            <p:cNvPr id="25" name="矢印: 左 24">
              <a:extLst>
                <a:ext uri="{FF2B5EF4-FFF2-40B4-BE49-F238E27FC236}">
                  <a16:creationId xmlns:a16="http://schemas.microsoft.com/office/drawing/2014/main" id="{CDC8834A-DAEF-6905-F9AA-60542A2B1AEA}"/>
                </a:ext>
              </a:extLst>
            </p:cNvPr>
            <p:cNvSpPr/>
            <p:nvPr/>
          </p:nvSpPr>
          <p:spPr>
            <a:xfrm>
              <a:off x="4014836" y="3500325"/>
              <a:ext cx="789856"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rPr>
                <a:t>受益証券</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6" name="矢印: 左 25">
              <a:extLst>
                <a:ext uri="{FF2B5EF4-FFF2-40B4-BE49-F238E27FC236}">
                  <a16:creationId xmlns:a16="http://schemas.microsoft.com/office/drawing/2014/main" id="{3B125E6C-F417-E58B-464F-E5414DE0E663}"/>
                </a:ext>
              </a:extLst>
            </p:cNvPr>
            <p:cNvSpPr/>
            <p:nvPr/>
          </p:nvSpPr>
          <p:spPr>
            <a:xfrm flipH="1">
              <a:off x="6756294" y="2655754"/>
              <a:ext cx="789856"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申込金</a:t>
              </a:r>
            </a:p>
          </p:txBody>
        </p:sp>
        <p:sp>
          <p:nvSpPr>
            <p:cNvPr id="27" name="矢印: 左 26">
              <a:extLst>
                <a:ext uri="{FF2B5EF4-FFF2-40B4-BE49-F238E27FC236}">
                  <a16:creationId xmlns:a16="http://schemas.microsoft.com/office/drawing/2014/main" id="{D79D4595-A3C5-C3B4-7879-551018F793C8}"/>
                </a:ext>
              </a:extLst>
            </p:cNvPr>
            <p:cNvSpPr/>
            <p:nvPr/>
          </p:nvSpPr>
          <p:spPr>
            <a:xfrm>
              <a:off x="6756293" y="4416484"/>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分配・償還金</a:t>
              </a:r>
            </a:p>
          </p:txBody>
        </p:sp>
        <p:sp>
          <p:nvSpPr>
            <p:cNvPr id="28" name="矢印: 左 27">
              <a:extLst>
                <a:ext uri="{FF2B5EF4-FFF2-40B4-BE49-F238E27FC236}">
                  <a16:creationId xmlns:a16="http://schemas.microsoft.com/office/drawing/2014/main" id="{C2567254-AC52-460B-6795-B1846439B167}"/>
                </a:ext>
              </a:extLst>
            </p:cNvPr>
            <p:cNvSpPr/>
            <p:nvPr/>
          </p:nvSpPr>
          <p:spPr>
            <a:xfrm flipH="1">
              <a:off x="6756293" y="3536119"/>
              <a:ext cx="789856" cy="538985"/>
            </a:xfrm>
            <a:prstGeom prst="leftArrow">
              <a:avLst>
                <a:gd name="adj1" fmla="val 62651"/>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400" dirty="0">
                  <a:solidFill>
                    <a:schemeClr val="tx1"/>
                  </a:solidFill>
                  <a:latin typeface="Meiryo UI" panose="020B0604030504040204" pitchFamily="50" charset="-128"/>
                  <a:ea typeface="Meiryo UI" panose="020B0604030504040204" pitchFamily="50" charset="-128"/>
                </a:rPr>
                <a:t>運用支持</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9" name="楕円 28">
              <a:extLst>
                <a:ext uri="{FF2B5EF4-FFF2-40B4-BE49-F238E27FC236}">
                  <a16:creationId xmlns:a16="http://schemas.microsoft.com/office/drawing/2014/main" id="{42E4B362-C42C-D33A-E256-2681F9B33083}"/>
                </a:ext>
              </a:extLst>
            </p:cNvPr>
            <p:cNvSpPr/>
            <p:nvPr/>
          </p:nvSpPr>
          <p:spPr>
            <a:xfrm>
              <a:off x="10573018" y="2615383"/>
              <a:ext cx="1296183" cy="2142959"/>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Market</a:t>
              </a:r>
            </a:p>
            <a:p>
              <a:r>
                <a:rPr lang="ja-JP" altLang="en-US" sz="1600" dirty="0">
                  <a:solidFill>
                    <a:schemeClr val="tx1"/>
                  </a:solidFill>
                  <a:latin typeface="Meiryo UI" panose="020B0604030504040204" pitchFamily="50" charset="-128"/>
                  <a:ea typeface="Meiryo UI" panose="020B0604030504040204" pitchFamily="50" charset="-128"/>
                </a:rPr>
                <a:t>・株式</a:t>
              </a:r>
              <a:endParaRPr lang="en-US" altLang="ja-JP" sz="1600" dirty="0">
                <a:solidFill>
                  <a:schemeClr val="tx1"/>
                </a:solidFill>
                <a:latin typeface="Meiryo UI" panose="020B0604030504040204" pitchFamily="50" charset="-128"/>
                <a:ea typeface="Meiryo UI" panose="020B0604030504040204" pitchFamily="50" charset="-128"/>
              </a:endParaRPr>
            </a:p>
            <a:p>
              <a:r>
                <a:rPr kumimoji="1" lang="ja-JP" altLang="en-US" sz="1600" dirty="0">
                  <a:solidFill>
                    <a:schemeClr val="tx1"/>
                  </a:solidFill>
                  <a:latin typeface="Meiryo UI" panose="020B0604030504040204" pitchFamily="50" charset="-128"/>
                  <a:ea typeface="Meiryo UI" panose="020B0604030504040204" pitchFamily="50" charset="-128"/>
                </a:rPr>
                <a:t>・債券</a:t>
              </a:r>
              <a:endParaRPr kumimoji="1" lang="en-US" altLang="ja-JP" sz="1600" dirty="0">
                <a:solidFill>
                  <a:schemeClr val="tx1"/>
                </a:solidFill>
                <a:latin typeface="Meiryo UI" panose="020B0604030504040204" pitchFamily="50" charset="-128"/>
                <a:ea typeface="Meiryo UI" panose="020B0604030504040204" pitchFamily="50" charset="-128"/>
              </a:endParaRPr>
            </a:p>
            <a:p>
              <a:r>
                <a:rPr lang="ja-JP" altLang="en-US" sz="1600" dirty="0">
                  <a:solidFill>
                    <a:schemeClr val="tx1"/>
                  </a:solidFill>
                  <a:latin typeface="Meiryo UI" panose="020B0604030504040204" pitchFamily="50" charset="-128"/>
                  <a:ea typeface="Meiryo UI" panose="020B0604030504040204" pitchFamily="50" charset="-128"/>
                </a:rPr>
                <a:t>・不動産</a:t>
              </a:r>
              <a:endParaRPr lang="en-US" altLang="ja-JP" sz="1600" dirty="0">
                <a:solidFill>
                  <a:schemeClr val="tx1"/>
                </a:solidFill>
                <a:latin typeface="Meiryo UI" panose="020B0604030504040204" pitchFamily="50" charset="-128"/>
                <a:ea typeface="Meiryo UI" panose="020B0604030504040204" pitchFamily="50" charset="-128"/>
              </a:endParaRPr>
            </a:p>
            <a:p>
              <a:r>
                <a:rPr kumimoji="1" lang="en-US" altLang="ja-JP" sz="1600" dirty="0">
                  <a:solidFill>
                    <a:schemeClr val="tx1"/>
                  </a:solidFill>
                  <a:latin typeface="Meiryo UI" panose="020B0604030504040204" pitchFamily="50" charset="-128"/>
                  <a:ea typeface="Meiryo UI" panose="020B0604030504040204" pitchFamily="50" charset="-128"/>
                </a:rPr>
                <a:t>…</a:t>
              </a:r>
              <a:r>
                <a:rPr kumimoji="1" lang="en-US" altLang="ja-JP" sz="1600" dirty="0" err="1">
                  <a:solidFill>
                    <a:schemeClr val="tx1"/>
                  </a:solidFill>
                  <a:latin typeface="Meiryo UI" panose="020B0604030504040204" pitchFamily="50" charset="-128"/>
                  <a:ea typeface="Meiryo UI" panose="020B0604030504040204" pitchFamily="50" charset="-128"/>
                </a:rPr>
                <a:t>etc</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30" name="矢印: 左 29">
              <a:extLst>
                <a:ext uri="{FF2B5EF4-FFF2-40B4-BE49-F238E27FC236}">
                  <a16:creationId xmlns:a16="http://schemas.microsoft.com/office/drawing/2014/main" id="{D36A1AE0-DE42-B1C5-B363-E55EF2ED0EB0}"/>
                </a:ext>
              </a:extLst>
            </p:cNvPr>
            <p:cNvSpPr/>
            <p:nvPr/>
          </p:nvSpPr>
          <p:spPr>
            <a:xfrm>
              <a:off x="9432730" y="3805611"/>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31" name="矢印: 左 30">
              <a:extLst>
                <a:ext uri="{FF2B5EF4-FFF2-40B4-BE49-F238E27FC236}">
                  <a16:creationId xmlns:a16="http://schemas.microsoft.com/office/drawing/2014/main" id="{8F0DF343-89DD-1523-B34E-E0EE35F6AA9C}"/>
                </a:ext>
              </a:extLst>
            </p:cNvPr>
            <p:cNvSpPr/>
            <p:nvPr/>
          </p:nvSpPr>
          <p:spPr>
            <a:xfrm flipH="1">
              <a:off x="9432730" y="2925246"/>
              <a:ext cx="789856" cy="538985"/>
            </a:xfrm>
            <a:prstGeom prst="leftArrow">
              <a:avLst>
                <a:gd name="adj1" fmla="val 62651"/>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sp>
        <p:nvSpPr>
          <p:cNvPr id="33" name="乗算記号 32">
            <a:extLst>
              <a:ext uri="{FF2B5EF4-FFF2-40B4-BE49-F238E27FC236}">
                <a16:creationId xmlns:a16="http://schemas.microsoft.com/office/drawing/2014/main" id="{575CBAE4-619B-D5C1-BC95-6F3869A95A2F}"/>
              </a:ext>
            </a:extLst>
          </p:cNvPr>
          <p:cNvSpPr/>
          <p:nvPr/>
        </p:nvSpPr>
        <p:spPr>
          <a:xfrm>
            <a:off x="2038220" y="3015672"/>
            <a:ext cx="1964139" cy="4548910"/>
          </a:xfrm>
          <a:prstGeom prst="mathMultiply">
            <a:avLst>
              <a:gd name="adj1" fmla="val 9457"/>
            </a:avLst>
          </a:prstGeom>
          <a:solidFill>
            <a:srgbClr val="FF0000">
              <a:alpha val="3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F63DE215-DBDD-E193-CE68-3F4A92CF840E}"/>
              </a:ext>
            </a:extLst>
          </p:cNvPr>
          <p:cNvSpPr/>
          <p:nvPr/>
        </p:nvSpPr>
        <p:spPr>
          <a:xfrm>
            <a:off x="7700572" y="3957629"/>
            <a:ext cx="1557917" cy="2616271"/>
          </a:xfrm>
          <a:prstGeom prst="roundRect">
            <a:avLst/>
          </a:prstGeom>
          <a:solidFill>
            <a:srgbClr val="FF0000">
              <a:alpha val="3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Meiryo UI" panose="020B0604030504040204" pitchFamily="50" charset="-128"/>
                <a:ea typeface="Meiryo UI" panose="020B0604030504040204" pitchFamily="50" charset="-128"/>
              </a:rPr>
              <a:t>信託会社の機能は共有</a:t>
            </a:r>
            <a:r>
              <a:rPr lang="en-US" altLang="ja-JP" b="1" dirty="0">
                <a:latin typeface="Meiryo UI" panose="020B0604030504040204" pitchFamily="50" charset="-128"/>
                <a:ea typeface="Meiryo UI" panose="020B0604030504040204" pitchFamily="50" charset="-128"/>
              </a:rPr>
              <a:t>Wallet</a:t>
            </a:r>
            <a:r>
              <a:rPr lang="ja-JP" altLang="en-US" b="1" dirty="0">
                <a:latin typeface="Meiryo UI" panose="020B0604030504040204" pitchFamily="50" charset="-128"/>
                <a:ea typeface="Meiryo UI" panose="020B0604030504040204" pitchFamily="50" charset="-128"/>
              </a:rPr>
              <a:t>が担う</a:t>
            </a:r>
            <a:endParaRPr lang="en-US" altLang="ja-JP" b="1" dirty="0">
              <a:latin typeface="Meiryo UI" panose="020B0604030504040204" pitchFamily="50" charset="-128"/>
              <a:ea typeface="Meiryo UI" panose="020B0604030504040204" pitchFamily="50" charset="-128"/>
            </a:endParaRPr>
          </a:p>
        </p:txBody>
      </p:sp>
      <p:sp>
        <p:nvSpPr>
          <p:cNvPr id="36" name="四角形: 角を丸くする 35">
            <a:extLst>
              <a:ext uri="{FF2B5EF4-FFF2-40B4-BE49-F238E27FC236}">
                <a16:creationId xmlns:a16="http://schemas.microsoft.com/office/drawing/2014/main" id="{B7BB8B42-CFBD-35D8-9027-2FFFB01DC5B5}"/>
              </a:ext>
            </a:extLst>
          </p:cNvPr>
          <p:cNvSpPr/>
          <p:nvPr/>
        </p:nvSpPr>
        <p:spPr>
          <a:xfrm>
            <a:off x="5015173" y="3956181"/>
            <a:ext cx="1557917" cy="2616271"/>
          </a:xfrm>
          <a:prstGeom prst="roundRect">
            <a:avLst/>
          </a:prstGeom>
          <a:solidFill>
            <a:srgbClr val="FF0000">
              <a:alpha val="3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Meiryo UI" panose="020B0604030504040204" pitchFamily="50" charset="-128"/>
                <a:ea typeface="Meiryo UI" panose="020B0604030504040204" pitchFamily="50" charset="-128"/>
              </a:rPr>
              <a:t>委託会社の機能は投資家が担う</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8836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24E83-742A-D800-382C-945D59C1355C}"/>
              </a:ext>
            </a:extLst>
          </p:cNvPr>
          <p:cNvSpPr>
            <a:spLocks noGrp="1"/>
          </p:cNvSpPr>
          <p:nvPr>
            <p:ph type="title"/>
          </p:nvPr>
        </p:nvSpPr>
        <p:spPr>
          <a:xfrm>
            <a:off x="0" y="0"/>
            <a:ext cx="12192000" cy="577849"/>
          </a:xfrm>
        </p:spPr>
        <p:txBody>
          <a:bodyPr>
            <a:normAutofit/>
          </a:bodyPr>
          <a:lstStyle/>
          <a:p>
            <a:r>
              <a:rPr lang="ja-JP" altLang="en-US" sz="2800" dirty="0">
                <a:latin typeface="Meiryo UI" panose="020B0604030504040204" pitchFamily="50" charset="-128"/>
                <a:ea typeface="Meiryo UI" panose="020B0604030504040204" pitchFamily="50" charset="-128"/>
              </a:rPr>
              <a:t>ファンドのスキームを</a:t>
            </a:r>
            <a:r>
              <a:rPr lang="en-US" altLang="ja-JP" sz="2800" dirty="0" err="1">
                <a:latin typeface="Meiryo UI" panose="020B0604030504040204" pitchFamily="50" charset="-128"/>
                <a:ea typeface="Meiryo UI" panose="020B0604030504040204" pitchFamily="50" charset="-128"/>
              </a:rPr>
              <a:t>DeFi</a:t>
            </a:r>
            <a:r>
              <a:rPr lang="ja-JP" altLang="en-US" sz="2800" dirty="0">
                <a:latin typeface="Meiryo UI" panose="020B0604030504040204" pitchFamily="50" charset="-128"/>
                <a:ea typeface="Meiryo UI" panose="020B0604030504040204" pitchFamily="50" charset="-128"/>
              </a:rPr>
              <a:t>の枠組みで再定義</a:t>
            </a:r>
            <a:endParaRPr kumimoji="1" lang="ja-JP" altLang="en-US" sz="2800" dirty="0">
              <a:latin typeface="Meiryo UI" panose="020B0604030504040204" pitchFamily="50" charset="-128"/>
              <a:ea typeface="Meiryo UI" panose="020B0604030504040204" pitchFamily="50" charset="-128"/>
            </a:endParaRPr>
          </a:p>
        </p:txBody>
      </p:sp>
      <p:grpSp>
        <p:nvGrpSpPr>
          <p:cNvPr id="3" name="グループ化 2">
            <a:extLst>
              <a:ext uri="{FF2B5EF4-FFF2-40B4-BE49-F238E27FC236}">
                <a16:creationId xmlns:a16="http://schemas.microsoft.com/office/drawing/2014/main" id="{21EC8DF3-6969-FE9C-BA68-3634480D80E3}"/>
              </a:ext>
            </a:extLst>
          </p:cNvPr>
          <p:cNvGrpSpPr/>
          <p:nvPr/>
        </p:nvGrpSpPr>
        <p:grpSpPr>
          <a:xfrm>
            <a:off x="1081393" y="929535"/>
            <a:ext cx="10029214" cy="4998929"/>
            <a:chOff x="734905" y="1218953"/>
            <a:chExt cx="10029214" cy="4998929"/>
          </a:xfrm>
        </p:grpSpPr>
        <p:sp>
          <p:nvSpPr>
            <p:cNvPr id="15" name="楕円 14">
              <a:extLst>
                <a:ext uri="{FF2B5EF4-FFF2-40B4-BE49-F238E27FC236}">
                  <a16:creationId xmlns:a16="http://schemas.microsoft.com/office/drawing/2014/main" id="{381D79BA-E8C3-6FA9-DDEF-07B3CC7306CB}"/>
                </a:ext>
              </a:extLst>
            </p:cNvPr>
            <p:cNvSpPr/>
            <p:nvPr/>
          </p:nvSpPr>
          <p:spPr>
            <a:xfrm flipH="1" flipV="1">
              <a:off x="1704972" y="1503849"/>
              <a:ext cx="8305801" cy="4714033"/>
            </a:xfrm>
            <a:prstGeom prst="ellipse">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4" descr="人のシルエットアイコンのフリーイラスト画像素材【商用無料】 | アイキャッチャー">
              <a:extLst>
                <a:ext uri="{FF2B5EF4-FFF2-40B4-BE49-F238E27FC236}">
                  <a16:creationId xmlns:a16="http://schemas.microsoft.com/office/drawing/2014/main" id="{42EAD988-D745-B584-EBE4-416085970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5" y="2073678"/>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0076ECE9-993D-37E4-C3D5-64547E49832B}"/>
                </a:ext>
              </a:extLst>
            </p:cNvPr>
            <p:cNvSpPr txBox="1"/>
            <p:nvPr/>
          </p:nvSpPr>
          <p:spPr>
            <a:xfrm>
              <a:off x="734905" y="5072125"/>
              <a:ext cx="1256536"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投資家</a:t>
              </a:r>
              <a:endParaRPr lang="en-US" altLang="ja-JP" sz="2400" b="1" dirty="0">
                <a:latin typeface="Meiryo UI" panose="020B0604030504040204" pitchFamily="50" charset="-128"/>
                <a:ea typeface="Meiryo UI" panose="020B0604030504040204" pitchFamily="50" charset="-128"/>
              </a:endParaRPr>
            </a:p>
          </p:txBody>
        </p:sp>
        <p:pic>
          <p:nvPicPr>
            <p:cNvPr id="8" name="Picture 4" descr="人のシルエットアイコンのフリーイラスト画像素材【商用無料】 | アイキャッチャー">
              <a:extLst>
                <a:ext uri="{FF2B5EF4-FFF2-40B4-BE49-F238E27FC236}">
                  <a16:creationId xmlns:a16="http://schemas.microsoft.com/office/drawing/2014/main" id="{D3F44AEF-723E-4F51-D547-E68D400E6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4" y="3056139"/>
              <a:ext cx="982461" cy="9824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人のシルエットアイコンのフリーイラスト画像素材【商用無料】 | アイキャッチャー">
              <a:extLst>
                <a:ext uri="{FF2B5EF4-FFF2-40B4-BE49-F238E27FC236}">
                  <a16:creationId xmlns:a16="http://schemas.microsoft.com/office/drawing/2014/main" id="{706FA015-4A3C-483D-3436-9F207CA3B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3" y="4038600"/>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a:extLst>
                <a:ext uri="{FF2B5EF4-FFF2-40B4-BE49-F238E27FC236}">
                  <a16:creationId xmlns:a16="http://schemas.microsoft.com/office/drawing/2014/main" id="{304DAC1D-60CA-95CA-FF50-A1A9C1CE0EA9}"/>
                </a:ext>
              </a:extLst>
            </p:cNvPr>
            <p:cNvSpPr/>
            <p:nvPr/>
          </p:nvSpPr>
          <p:spPr>
            <a:xfrm>
              <a:off x="1363173" y="2700671"/>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C0577888-47FC-FD63-03A1-283A01472FED}"/>
                </a:ext>
              </a:extLst>
            </p:cNvPr>
            <p:cNvSpPr/>
            <p:nvPr/>
          </p:nvSpPr>
          <p:spPr>
            <a:xfrm>
              <a:off x="1363172" y="3708664"/>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9B97A86D-659D-C72B-4749-1097045B0C8B}"/>
                </a:ext>
              </a:extLst>
            </p:cNvPr>
            <p:cNvSpPr/>
            <p:nvPr/>
          </p:nvSpPr>
          <p:spPr>
            <a:xfrm>
              <a:off x="1363172" y="4716657"/>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9C8C28AA-CCE0-D428-792C-5515CE1FB08B}"/>
                </a:ext>
              </a:extLst>
            </p:cNvPr>
            <p:cNvSpPr/>
            <p:nvPr/>
          </p:nvSpPr>
          <p:spPr>
            <a:xfrm>
              <a:off x="4419598" y="2564908"/>
              <a:ext cx="2876550" cy="235145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a:solidFill>
                    <a:schemeClr val="bg1"/>
                  </a:solidFill>
                  <a:latin typeface="Meiryo UI" panose="020B0604030504040204" pitchFamily="50" charset="-128"/>
                  <a:ea typeface="Meiryo UI" panose="020B0604030504040204" pitchFamily="50" charset="-128"/>
                </a:rPr>
                <a:t>Co-Wallet</a:t>
              </a:r>
            </a:p>
            <a:p>
              <a:pPr lvl="1"/>
              <a:r>
                <a:rPr lang="ja-JP" altLang="en-US" sz="2400" b="1" dirty="0">
                  <a:solidFill>
                    <a:schemeClr val="bg1"/>
                  </a:solidFill>
                  <a:latin typeface="Meiryo UI" panose="020B0604030504040204" pitchFamily="50" charset="-128"/>
                  <a:ea typeface="Meiryo UI" panose="020B0604030504040204" pitchFamily="50" charset="-128"/>
                </a:rPr>
                <a:t>・</a:t>
              </a:r>
              <a:r>
                <a:rPr lang="en-US" altLang="ja-JP" sz="2400" b="1" dirty="0" err="1">
                  <a:solidFill>
                    <a:schemeClr val="bg1"/>
                  </a:solidFill>
                  <a:latin typeface="Meiryo UI" panose="020B0604030504040204" pitchFamily="50" charset="-128"/>
                  <a:ea typeface="Meiryo UI" panose="020B0604030504040204" pitchFamily="50" charset="-128"/>
                </a:rPr>
                <a:t>BitCoin</a:t>
              </a:r>
              <a:endParaRPr lang="en-US" altLang="ja-JP" sz="2400" b="1" dirty="0">
                <a:solidFill>
                  <a:schemeClr val="bg1"/>
                </a:solidFill>
                <a:latin typeface="Meiryo UI" panose="020B0604030504040204" pitchFamily="50" charset="-128"/>
                <a:ea typeface="Meiryo UI" panose="020B0604030504040204" pitchFamily="50" charset="-128"/>
              </a:endParaRPr>
            </a:p>
            <a:p>
              <a:pPr lvl="1"/>
              <a:r>
                <a:rPr kumimoji="1" lang="ja-JP" altLang="en-US" sz="2400" b="1" dirty="0">
                  <a:solidFill>
                    <a:schemeClr val="bg1"/>
                  </a:solidFill>
                  <a:latin typeface="Meiryo UI" panose="020B0604030504040204" pitchFamily="50" charset="-128"/>
                  <a:ea typeface="Meiryo UI" panose="020B0604030504040204" pitchFamily="50" charset="-128"/>
                </a:rPr>
                <a:t>・</a:t>
              </a:r>
              <a:r>
                <a:rPr kumimoji="1" lang="en-US" altLang="ja-JP" sz="2400" b="1" dirty="0">
                  <a:solidFill>
                    <a:schemeClr val="bg1"/>
                  </a:solidFill>
                  <a:latin typeface="Meiryo UI" panose="020B0604030504040204" pitchFamily="50" charset="-128"/>
                  <a:ea typeface="Meiryo UI" panose="020B0604030504040204" pitchFamily="50" charset="-128"/>
                </a:rPr>
                <a:t>Eth</a:t>
              </a:r>
            </a:p>
            <a:p>
              <a:pPr lvl="1"/>
              <a:r>
                <a:rPr lang="ja-JP" altLang="en-US" sz="2400" b="1" dirty="0">
                  <a:solidFill>
                    <a:schemeClr val="bg1"/>
                  </a:solidFill>
                  <a:latin typeface="Meiryo UI" panose="020B0604030504040204" pitchFamily="50" charset="-128"/>
                  <a:ea typeface="Meiryo UI" panose="020B0604030504040204" pitchFamily="50" charset="-128"/>
                </a:rPr>
                <a:t>・</a:t>
              </a:r>
              <a:r>
                <a:rPr lang="en-US" altLang="ja-JP" sz="2400" b="1" dirty="0">
                  <a:solidFill>
                    <a:schemeClr val="bg1"/>
                  </a:solidFill>
                  <a:latin typeface="Meiryo UI" panose="020B0604030504040204" pitchFamily="50" charset="-128"/>
                  <a:ea typeface="Meiryo UI" panose="020B0604030504040204" pitchFamily="50" charset="-128"/>
                </a:rPr>
                <a:t>NFT</a:t>
              </a:r>
            </a:p>
            <a:p>
              <a:pPr lvl="1"/>
              <a:r>
                <a:rPr kumimoji="1" lang="en-US" altLang="ja-JP" sz="2400" b="1" dirty="0">
                  <a:solidFill>
                    <a:schemeClr val="bg1"/>
                  </a:solidFill>
                  <a:latin typeface="Meiryo UI" panose="020B0604030504040204" pitchFamily="50" charset="-128"/>
                  <a:ea typeface="Meiryo UI" panose="020B0604030504040204" pitchFamily="50" charset="-128"/>
                </a:rPr>
                <a:t>…</a:t>
              </a:r>
              <a:r>
                <a:rPr kumimoji="1" lang="en-US" altLang="ja-JP" sz="2400" b="1" dirty="0" err="1">
                  <a:solidFill>
                    <a:schemeClr val="bg1"/>
                  </a:solidFill>
                  <a:latin typeface="Meiryo UI" panose="020B0604030504040204" pitchFamily="50" charset="-128"/>
                  <a:ea typeface="Meiryo UI" panose="020B0604030504040204" pitchFamily="50" charset="-128"/>
                </a:rPr>
                <a:t>etc</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4" name="楕円 13">
              <a:extLst>
                <a:ext uri="{FF2B5EF4-FFF2-40B4-BE49-F238E27FC236}">
                  <a16:creationId xmlns:a16="http://schemas.microsoft.com/office/drawing/2014/main" id="{3661AF29-099F-D9D2-5DB9-2F5E8B94AA97}"/>
                </a:ext>
              </a:extLst>
            </p:cNvPr>
            <p:cNvSpPr/>
            <p:nvPr/>
          </p:nvSpPr>
          <p:spPr>
            <a:xfrm>
              <a:off x="8528694" y="2564908"/>
              <a:ext cx="2235425" cy="2351451"/>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Market</a:t>
              </a:r>
            </a:p>
            <a:p>
              <a:r>
                <a:rPr lang="ja-JP" altLang="en-US" b="1" dirty="0">
                  <a:solidFill>
                    <a:schemeClr val="tx1"/>
                  </a:solidFill>
                  <a:latin typeface="Meiryo UI" panose="020B0604030504040204" pitchFamily="50" charset="-128"/>
                  <a:ea typeface="Meiryo UI" panose="020B0604030504040204" pitchFamily="50" charset="-128"/>
                </a:rPr>
                <a:t>・</a:t>
              </a:r>
              <a:r>
                <a:rPr lang="en-US" altLang="ja-JP" b="1" dirty="0">
                  <a:solidFill>
                    <a:schemeClr val="tx1"/>
                  </a:solidFill>
                  <a:latin typeface="Meiryo UI" panose="020B0604030504040204" pitchFamily="50" charset="-128"/>
                  <a:ea typeface="Meiryo UI" panose="020B0604030504040204" pitchFamily="50" charset="-128"/>
                </a:rPr>
                <a:t>Crypt Ccy</a:t>
              </a:r>
            </a:p>
            <a:p>
              <a:r>
                <a:rPr lang="ja-JP" altLang="en-US" b="1" dirty="0">
                  <a:solidFill>
                    <a:schemeClr val="tx1"/>
                  </a:solidFill>
                  <a:latin typeface="Meiryo UI" panose="020B0604030504040204" pitchFamily="50" charset="-128"/>
                  <a:ea typeface="Meiryo UI" panose="020B0604030504040204" pitchFamily="50" charset="-128"/>
                </a:rPr>
                <a:t>・</a:t>
              </a:r>
              <a:r>
                <a:rPr lang="en-US" altLang="ja-JP" b="1" dirty="0">
                  <a:solidFill>
                    <a:schemeClr val="tx1"/>
                  </a:solidFill>
                  <a:latin typeface="Meiryo UI" panose="020B0604030504040204" pitchFamily="50" charset="-128"/>
                  <a:ea typeface="Meiryo UI" panose="020B0604030504040204" pitchFamily="50" charset="-128"/>
                </a:rPr>
                <a:t>NFT</a:t>
              </a:r>
            </a:p>
            <a:p>
              <a:r>
                <a:rPr kumimoji="1" lang="ja-JP" altLang="en-US" b="1" dirty="0">
                  <a:solidFill>
                    <a:schemeClr val="tx1"/>
                  </a:solidFill>
                  <a:latin typeface="Meiryo UI" panose="020B0604030504040204" pitchFamily="50" charset="-128"/>
                  <a:ea typeface="Meiryo UI" panose="020B0604030504040204" pitchFamily="50" charset="-128"/>
                </a:rPr>
                <a:t>・</a:t>
              </a:r>
              <a:r>
                <a:rPr kumimoji="1" lang="en-US" altLang="ja-JP" b="1" dirty="0">
                  <a:solidFill>
                    <a:schemeClr val="tx1"/>
                  </a:solidFill>
                  <a:latin typeface="Meiryo UI" panose="020B0604030504040204" pitchFamily="50" charset="-128"/>
                  <a:ea typeface="Meiryo UI" panose="020B0604030504040204" pitchFamily="50" charset="-128"/>
                </a:rPr>
                <a:t>STO</a:t>
              </a:r>
            </a:p>
            <a:p>
              <a:r>
                <a:rPr lang="en-US" altLang="ja-JP" b="1" dirty="0">
                  <a:solidFill>
                    <a:schemeClr val="tx1"/>
                  </a:solidFill>
                  <a:latin typeface="Meiryo UI" panose="020B0604030504040204" pitchFamily="50" charset="-128"/>
                  <a:ea typeface="Meiryo UI" panose="020B0604030504040204" pitchFamily="50" charset="-128"/>
                </a:rPr>
                <a:t>…</a:t>
              </a:r>
              <a:r>
                <a:rPr lang="en-US" altLang="ja-JP" b="1" dirty="0" err="1">
                  <a:solidFill>
                    <a:schemeClr val="tx1"/>
                  </a:solidFill>
                  <a:latin typeface="Meiryo UI" panose="020B0604030504040204" pitchFamily="50" charset="-128"/>
                  <a:ea typeface="Meiryo UI" panose="020B0604030504040204" pitchFamily="50" charset="-128"/>
                </a:rPr>
                <a:t>etc</a:t>
              </a:r>
              <a:endParaRPr kumimoji="1" lang="en-US" altLang="ja-JP" sz="2400" b="1" dirty="0">
                <a:solidFill>
                  <a:schemeClr val="tx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4B6AE985-8CA2-6FC9-6E81-1D42E5C84233}"/>
                </a:ext>
              </a:extLst>
            </p:cNvPr>
            <p:cNvSpPr/>
            <p:nvPr/>
          </p:nvSpPr>
          <p:spPr>
            <a:xfrm>
              <a:off x="4571997" y="1218953"/>
              <a:ext cx="2571750" cy="704850"/>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Blockchain</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18" name="矢印: 左 17">
              <a:extLst>
                <a:ext uri="{FF2B5EF4-FFF2-40B4-BE49-F238E27FC236}">
                  <a16:creationId xmlns:a16="http://schemas.microsoft.com/office/drawing/2014/main" id="{2EE3E334-2A42-C2B1-DDF1-7BF830C31CE9}"/>
                </a:ext>
              </a:extLst>
            </p:cNvPr>
            <p:cNvSpPr/>
            <p:nvPr/>
          </p:nvSpPr>
          <p:spPr>
            <a:xfrm flipH="1">
              <a:off x="2733911" y="2564908"/>
              <a:ext cx="1207959"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dirty="0">
                  <a:solidFill>
                    <a:schemeClr val="tx1"/>
                  </a:solidFill>
                  <a:latin typeface="Meiryo UI" panose="020B0604030504040204" pitchFamily="50" charset="-128"/>
                  <a:ea typeface="Meiryo UI" panose="020B0604030504040204" pitchFamily="50" charset="-128"/>
                </a:rPr>
                <a:t>資金提供</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9" name="矢印: 左 18">
              <a:extLst>
                <a:ext uri="{FF2B5EF4-FFF2-40B4-BE49-F238E27FC236}">
                  <a16:creationId xmlns:a16="http://schemas.microsoft.com/office/drawing/2014/main" id="{1B525B51-6510-B7E0-0D6E-1B341B07F1C3}"/>
                </a:ext>
              </a:extLst>
            </p:cNvPr>
            <p:cNvSpPr/>
            <p:nvPr/>
          </p:nvSpPr>
          <p:spPr>
            <a:xfrm>
              <a:off x="2733911" y="4325638"/>
              <a:ext cx="1207959"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分配・償還</a:t>
              </a:r>
            </a:p>
          </p:txBody>
        </p:sp>
        <p:sp>
          <p:nvSpPr>
            <p:cNvPr id="20" name="矢印: 左 19">
              <a:extLst>
                <a:ext uri="{FF2B5EF4-FFF2-40B4-BE49-F238E27FC236}">
                  <a16:creationId xmlns:a16="http://schemas.microsoft.com/office/drawing/2014/main" id="{5BB84E9C-5218-5F09-D9E5-8CED37F6BA30}"/>
                </a:ext>
              </a:extLst>
            </p:cNvPr>
            <p:cNvSpPr/>
            <p:nvPr/>
          </p:nvSpPr>
          <p:spPr>
            <a:xfrm>
              <a:off x="2733911" y="3409479"/>
              <a:ext cx="1207959"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トークン</a:t>
              </a: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21" name="矢印: 左 20">
              <a:extLst>
                <a:ext uri="{FF2B5EF4-FFF2-40B4-BE49-F238E27FC236}">
                  <a16:creationId xmlns:a16="http://schemas.microsoft.com/office/drawing/2014/main" id="{3ABBA001-F3C0-9FE7-0477-53A772DF6332}"/>
                </a:ext>
              </a:extLst>
            </p:cNvPr>
            <p:cNvSpPr/>
            <p:nvPr/>
          </p:nvSpPr>
          <p:spPr>
            <a:xfrm rot="10800000">
              <a:off x="7481485" y="3056138"/>
              <a:ext cx="979374"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2" name="矢印: 左 21">
              <a:extLst>
                <a:ext uri="{FF2B5EF4-FFF2-40B4-BE49-F238E27FC236}">
                  <a16:creationId xmlns:a16="http://schemas.microsoft.com/office/drawing/2014/main" id="{2BB6FEF0-4FE2-8242-DCF0-C046C3F5B5B2}"/>
                </a:ext>
              </a:extLst>
            </p:cNvPr>
            <p:cNvSpPr/>
            <p:nvPr/>
          </p:nvSpPr>
          <p:spPr>
            <a:xfrm>
              <a:off x="7434953" y="3860866"/>
              <a:ext cx="979374"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C4B0F3B8-DBCC-C2C6-DB57-0712E9313B9D}"/>
                </a:ext>
              </a:extLst>
            </p:cNvPr>
            <p:cNvSpPr txBox="1"/>
            <p:nvPr/>
          </p:nvSpPr>
          <p:spPr>
            <a:xfrm>
              <a:off x="4698298" y="5021061"/>
              <a:ext cx="2319147" cy="1015663"/>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共有</a:t>
              </a:r>
              <a:r>
                <a:rPr lang="en-US" altLang="ja-JP" sz="2400" b="1" dirty="0">
                  <a:latin typeface="Meiryo UI" panose="020B0604030504040204" pitchFamily="50" charset="-128"/>
                  <a:ea typeface="Meiryo UI" panose="020B0604030504040204" pitchFamily="50" charset="-128"/>
                </a:rPr>
                <a:t>Wallet</a:t>
              </a:r>
            </a:p>
            <a:p>
              <a:pPr algn="ctr"/>
              <a:r>
                <a:rPr lang="ja-JP" altLang="en-US" dirty="0">
                  <a:latin typeface="Meiryo UI" panose="020B0604030504040204" pitchFamily="50" charset="-128"/>
                  <a:ea typeface="Meiryo UI" panose="020B0604030504040204" pitchFamily="50" charset="-128"/>
                </a:rPr>
                <a:t>・投資家</a:t>
              </a:r>
              <a:r>
                <a:rPr lang="ja-JP" altLang="en-US">
                  <a:latin typeface="Meiryo UI" panose="020B0604030504040204" pitchFamily="50" charset="-128"/>
                  <a:ea typeface="Meiryo UI" panose="020B0604030504040204" pitchFamily="50" charset="-128"/>
                </a:rPr>
                <a:t>の合意で</a:t>
              </a:r>
              <a:r>
                <a:rPr lang="ja-JP" altLang="en-US" dirty="0">
                  <a:latin typeface="Meiryo UI" panose="020B0604030504040204" pitchFamily="50" charset="-128"/>
                  <a:ea typeface="Meiryo UI" panose="020B0604030504040204" pitchFamily="50" charset="-128"/>
                </a:rPr>
                <a:t>のみ資産の移動が可能</a:t>
              </a:r>
              <a:endParaRPr lang="en-US" altLang="ja-JP" sz="1400" dirty="0">
                <a:latin typeface="Meiryo UI" panose="020B0604030504040204" pitchFamily="50" charset="-128"/>
                <a:ea typeface="Meiryo UI" panose="020B0604030504040204" pitchFamily="50" charset="-128"/>
              </a:endParaRPr>
            </a:p>
          </p:txBody>
        </p:sp>
      </p:grpSp>
      <p:sp>
        <p:nvSpPr>
          <p:cNvPr id="4" name="吹き出し: 四角形 3">
            <a:extLst>
              <a:ext uri="{FF2B5EF4-FFF2-40B4-BE49-F238E27FC236}">
                <a16:creationId xmlns:a16="http://schemas.microsoft.com/office/drawing/2014/main" id="{629C3718-617C-BE7B-894C-9E4BE01C955F}"/>
              </a:ext>
            </a:extLst>
          </p:cNvPr>
          <p:cNvSpPr/>
          <p:nvPr/>
        </p:nvSpPr>
        <p:spPr>
          <a:xfrm>
            <a:off x="1015948" y="5738814"/>
            <a:ext cx="4345213" cy="577849"/>
          </a:xfrm>
          <a:prstGeom prst="wedgeRectCallout">
            <a:avLst>
              <a:gd name="adj1" fmla="val 10057"/>
              <a:gd name="adj2" fmla="val -258766"/>
            </a:avLst>
          </a:prstGeom>
          <a:solidFill>
            <a:schemeClr val="accent5">
              <a:lumMod val="20000"/>
              <a:lumOff val="80000"/>
              <a:alpha val="5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Meiryo UI" panose="020B0604030504040204" pitchFamily="50" charset="-128"/>
                <a:ea typeface="Meiryo UI" panose="020B0604030504040204" pitchFamily="50" charset="-128"/>
              </a:rPr>
              <a:t>ThirdWeb</a:t>
            </a:r>
            <a:r>
              <a:rPr kumimoji="1" lang="en-US" altLang="ja-JP" dirty="0">
                <a:solidFill>
                  <a:schemeClr val="tx1"/>
                </a:solidFill>
                <a:latin typeface="Meiryo UI" panose="020B0604030504040204" pitchFamily="50" charset="-128"/>
                <a:ea typeface="Meiryo UI" panose="020B0604030504040204" pitchFamily="50" charset="-128"/>
              </a:rPr>
              <a:t> </a:t>
            </a:r>
            <a:r>
              <a:rPr kumimoji="1" lang="ja-JP" altLang="en-US" dirty="0">
                <a:solidFill>
                  <a:schemeClr val="tx1"/>
                </a:solidFill>
                <a:latin typeface="Meiryo UI" panose="020B0604030504040204" pitchFamily="50" charset="-128"/>
                <a:ea typeface="Meiryo UI" panose="020B0604030504040204" pitchFamily="50" charset="-128"/>
              </a:rPr>
              <a:t>の </a:t>
            </a:r>
            <a:r>
              <a:rPr kumimoji="1" lang="en-US" altLang="ja-JP" dirty="0">
                <a:solidFill>
                  <a:schemeClr val="tx1"/>
                </a:solidFill>
                <a:latin typeface="Meiryo UI" panose="020B0604030504040204" pitchFamily="50" charset="-128"/>
                <a:ea typeface="Meiryo UI" panose="020B0604030504040204" pitchFamily="50" charset="-128"/>
              </a:rPr>
              <a:t>Split </a:t>
            </a:r>
            <a:r>
              <a:rPr kumimoji="1" lang="ja-JP" altLang="en-US" dirty="0">
                <a:solidFill>
                  <a:schemeClr val="tx1"/>
                </a:solidFill>
                <a:latin typeface="Meiryo UI" panose="020B0604030504040204" pitchFamily="50" charset="-128"/>
                <a:ea typeface="Meiryo UI" panose="020B0604030504040204" pitchFamily="50" charset="-128"/>
              </a:rPr>
              <a:t>を使用することを想定</a:t>
            </a:r>
          </a:p>
        </p:txBody>
      </p:sp>
    </p:spTree>
    <p:extLst>
      <p:ext uri="{BB962C8B-B14F-4D97-AF65-F5344CB8AC3E}">
        <p14:creationId xmlns:p14="http://schemas.microsoft.com/office/powerpoint/2010/main" val="360886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24E83-742A-D800-382C-945D59C1355C}"/>
              </a:ext>
            </a:extLst>
          </p:cNvPr>
          <p:cNvSpPr>
            <a:spLocks noGrp="1"/>
          </p:cNvSpPr>
          <p:nvPr>
            <p:ph type="title"/>
          </p:nvPr>
        </p:nvSpPr>
        <p:spPr>
          <a:xfrm>
            <a:off x="0" y="0"/>
            <a:ext cx="12192000" cy="577849"/>
          </a:xfrm>
        </p:spPr>
        <p:txBody>
          <a:bodyPr>
            <a:normAutofit/>
          </a:bodyPr>
          <a:lstStyle/>
          <a:p>
            <a:r>
              <a:rPr lang="ja-JP" altLang="en-US" sz="2800" dirty="0">
                <a:latin typeface="Meiryo UI" panose="020B0604030504040204" pitchFamily="50" charset="-128"/>
                <a:ea typeface="Meiryo UI" panose="020B0604030504040204" pitchFamily="50" charset="-128"/>
              </a:rPr>
              <a:t>ファンドのスキームを</a:t>
            </a:r>
            <a:r>
              <a:rPr lang="en-US" altLang="ja-JP" sz="2800" dirty="0" err="1">
                <a:latin typeface="Meiryo UI" panose="020B0604030504040204" pitchFamily="50" charset="-128"/>
                <a:ea typeface="Meiryo UI" panose="020B0604030504040204" pitchFamily="50" charset="-128"/>
              </a:rPr>
              <a:t>DeFi</a:t>
            </a:r>
            <a:r>
              <a:rPr lang="ja-JP" altLang="en-US" sz="2800" dirty="0">
                <a:latin typeface="Meiryo UI" panose="020B0604030504040204" pitchFamily="50" charset="-128"/>
                <a:ea typeface="Meiryo UI" panose="020B0604030504040204" pitchFamily="50" charset="-128"/>
              </a:rPr>
              <a:t>の枠組みで再定義</a:t>
            </a:r>
            <a:endParaRPr kumimoji="1" lang="ja-JP" altLang="en-US" sz="2800" dirty="0">
              <a:latin typeface="Meiryo UI" panose="020B0604030504040204" pitchFamily="50" charset="-128"/>
              <a:ea typeface="Meiryo UI" panose="020B0604030504040204" pitchFamily="50" charset="-128"/>
            </a:endParaRPr>
          </a:p>
        </p:txBody>
      </p:sp>
      <p:grpSp>
        <p:nvGrpSpPr>
          <p:cNvPr id="3" name="グループ化 2">
            <a:extLst>
              <a:ext uri="{FF2B5EF4-FFF2-40B4-BE49-F238E27FC236}">
                <a16:creationId xmlns:a16="http://schemas.microsoft.com/office/drawing/2014/main" id="{21EC8DF3-6969-FE9C-BA68-3634480D80E3}"/>
              </a:ext>
            </a:extLst>
          </p:cNvPr>
          <p:cNvGrpSpPr/>
          <p:nvPr/>
        </p:nvGrpSpPr>
        <p:grpSpPr>
          <a:xfrm>
            <a:off x="832559" y="929535"/>
            <a:ext cx="10029214" cy="4998929"/>
            <a:chOff x="734905" y="1218953"/>
            <a:chExt cx="10029214" cy="4998929"/>
          </a:xfrm>
        </p:grpSpPr>
        <p:sp>
          <p:nvSpPr>
            <p:cNvPr id="15" name="楕円 14">
              <a:extLst>
                <a:ext uri="{FF2B5EF4-FFF2-40B4-BE49-F238E27FC236}">
                  <a16:creationId xmlns:a16="http://schemas.microsoft.com/office/drawing/2014/main" id="{381D79BA-E8C3-6FA9-DDEF-07B3CC7306CB}"/>
                </a:ext>
              </a:extLst>
            </p:cNvPr>
            <p:cNvSpPr/>
            <p:nvPr/>
          </p:nvSpPr>
          <p:spPr>
            <a:xfrm flipH="1" flipV="1">
              <a:off x="1704972" y="1503849"/>
              <a:ext cx="8305801" cy="4714033"/>
            </a:xfrm>
            <a:prstGeom prst="ellipse">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4" descr="人のシルエットアイコンのフリーイラスト画像素材【商用無料】 | アイキャッチャー">
              <a:extLst>
                <a:ext uri="{FF2B5EF4-FFF2-40B4-BE49-F238E27FC236}">
                  <a16:creationId xmlns:a16="http://schemas.microsoft.com/office/drawing/2014/main" id="{42EAD988-D745-B584-EBE4-416085970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5" y="2073678"/>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0076ECE9-993D-37E4-C3D5-64547E49832B}"/>
                </a:ext>
              </a:extLst>
            </p:cNvPr>
            <p:cNvSpPr txBox="1"/>
            <p:nvPr/>
          </p:nvSpPr>
          <p:spPr>
            <a:xfrm>
              <a:off x="734905" y="5072125"/>
              <a:ext cx="1256536"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投資家</a:t>
              </a:r>
              <a:endParaRPr lang="en-US" altLang="ja-JP" sz="2400" b="1" dirty="0">
                <a:latin typeface="Meiryo UI" panose="020B0604030504040204" pitchFamily="50" charset="-128"/>
                <a:ea typeface="Meiryo UI" panose="020B0604030504040204" pitchFamily="50" charset="-128"/>
              </a:endParaRPr>
            </a:p>
          </p:txBody>
        </p:sp>
        <p:pic>
          <p:nvPicPr>
            <p:cNvPr id="8" name="Picture 4" descr="人のシルエットアイコンのフリーイラスト画像素材【商用無料】 | アイキャッチャー">
              <a:extLst>
                <a:ext uri="{FF2B5EF4-FFF2-40B4-BE49-F238E27FC236}">
                  <a16:creationId xmlns:a16="http://schemas.microsoft.com/office/drawing/2014/main" id="{D3F44AEF-723E-4F51-D547-E68D400E6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4" y="3056139"/>
              <a:ext cx="982461" cy="9824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人のシルエットアイコンのフリーイラスト画像素材【商用無料】 | アイキャッチャー">
              <a:extLst>
                <a:ext uri="{FF2B5EF4-FFF2-40B4-BE49-F238E27FC236}">
                  <a16:creationId xmlns:a16="http://schemas.microsoft.com/office/drawing/2014/main" id="{706FA015-4A3C-483D-3436-9F207CA3B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3" y="4038600"/>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a:extLst>
                <a:ext uri="{FF2B5EF4-FFF2-40B4-BE49-F238E27FC236}">
                  <a16:creationId xmlns:a16="http://schemas.microsoft.com/office/drawing/2014/main" id="{304DAC1D-60CA-95CA-FF50-A1A9C1CE0EA9}"/>
                </a:ext>
              </a:extLst>
            </p:cNvPr>
            <p:cNvSpPr/>
            <p:nvPr/>
          </p:nvSpPr>
          <p:spPr>
            <a:xfrm>
              <a:off x="1363173" y="2700671"/>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C0577888-47FC-FD63-03A1-283A01472FED}"/>
                </a:ext>
              </a:extLst>
            </p:cNvPr>
            <p:cNvSpPr/>
            <p:nvPr/>
          </p:nvSpPr>
          <p:spPr>
            <a:xfrm>
              <a:off x="1363172" y="3708664"/>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9B97A86D-659D-C72B-4749-1097045B0C8B}"/>
                </a:ext>
              </a:extLst>
            </p:cNvPr>
            <p:cNvSpPr/>
            <p:nvPr/>
          </p:nvSpPr>
          <p:spPr>
            <a:xfrm>
              <a:off x="1363172" y="4716657"/>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9C8C28AA-CCE0-D428-792C-5515CE1FB08B}"/>
                </a:ext>
              </a:extLst>
            </p:cNvPr>
            <p:cNvSpPr/>
            <p:nvPr/>
          </p:nvSpPr>
          <p:spPr>
            <a:xfrm>
              <a:off x="4419598" y="2564908"/>
              <a:ext cx="2876550" cy="235145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a:solidFill>
                    <a:schemeClr val="bg1"/>
                  </a:solidFill>
                  <a:latin typeface="Meiryo UI" panose="020B0604030504040204" pitchFamily="50" charset="-128"/>
                  <a:ea typeface="Meiryo UI" panose="020B0604030504040204" pitchFamily="50" charset="-128"/>
                </a:rPr>
                <a:t>Co-Wallet</a:t>
              </a:r>
            </a:p>
            <a:p>
              <a:pPr lvl="1"/>
              <a:r>
                <a:rPr lang="ja-JP" altLang="en-US" sz="2400" b="1" dirty="0">
                  <a:solidFill>
                    <a:schemeClr val="bg1"/>
                  </a:solidFill>
                  <a:latin typeface="Meiryo UI" panose="020B0604030504040204" pitchFamily="50" charset="-128"/>
                  <a:ea typeface="Meiryo UI" panose="020B0604030504040204" pitchFamily="50" charset="-128"/>
                </a:rPr>
                <a:t>・</a:t>
              </a:r>
              <a:r>
                <a:rPr lang="en-US" altLang="ja-JP" sz="2400" b="1" dirty="0" err="1">
                  <a:solidFill>
                    <a:schemeClr val="bg1"/>
                  </a:solidFill>
                  <a:latin typeface="Meiryo UI" panose="020B0604030504040204" pitchFamily="50" charset="-128"/>
                  <a:ea typeface="Meiryo UI" panose="020B0604030504040204" pitchFamily="50" charset="-128"/>
                </a:rPr>
                <a:t>BitCoin</a:t>
              </a:r>
              <a:endParaRPr lang="en-US" altLang="ja-JP" sz="2400" b="1" dirty="0">
                <a:solidFill>
                  <a:schemeClr val="bg1"/>
                </a:solidFill>
                <a:latin typeface="Meiryo UI" panose="020B0604030504040204" pitchFamily="50" charset="-128"/>
                <a:ea typeface="Meiryo UI" panose="020B0604030504040204" pitchFamily="50" charset="-128"/>
              </a:endParaRPr>
            </a:p>
            <a:p>
              <a:pPr lvl="1"/>
              <a:r>
                <a:rPr kumimoji="1" lang="ja-JP" altLang="en-US" sz="2400" b="1" dirty="0">
                  <a:solidFill>
                    <a:schemeClr val="bg1"/>
                  </a:solidFill>
                  <a:latin typeface="Meiryo UI" panose="020B0604030504040204" pitchFamily="50" charset="-128"/>
                  <a:ea typeface="Meiryo UI" panose="020B0604030504040204" pitchFamily="50" charset="-128"/>
                </a:rPr>
                <a:t>・</a:t>
              </a:r>
              <a:r>
                <a:rPr kumimoji="1" lang="en-US" altLang="ja-JP" sz="2400" b="1" dirty="0">
                  <a:solidFill>
                    <a:schemeClr val="bg1"/>
                  </a:solidFill>
                  <a:latin typeface="Meiryo UI" panose="020B0604030504040204" pitchFamily="50" charset="-128"/>
                  <a:ea typeface="Meiryo UI" panose="020B0604030504040204" pitchFamily="50" charset="-128"/>
                </a:rPr>
                <a:t>Eth</a:t>
              </a:r>
            </a:p>
            <a:p>
              <a:pPr lvl="1"/>
              <a:r>
                <a:rPr lang="ja-JP" altLang="en-US" sz="2400" b="1" dirty="0">
                  <a:solidFill>
                    <a:schemeClr val="bg1"/>
                  </a:solidFill>
                  <a:latin typeface="Meiryo UI" panose="020B0604030504040204" pitchFamily="50" charset="-128"/>
                  <a:ea typeface="Meiryo UI" panose="020B0604030504040204" pitchFamily="50" charset="-128"/>
                </a:rPr>
                <a:t>・</a:t>
              </a:r>
              <a:r>
                <a:rPr lang="en-US" altLang="ja-JP" sz="2400" b="1" dirty="0">
                  <a:solidFill>
                    <a:schemeClr val="bg1"/>
                  </a:solidFill>
                  <a:latin typeface="Meiryo UI" panose="020B0604030504040204" pitchFamily="50" charset="-128"/>
                  <a:ea typeface="Meiryo UI" panose="020B0604030504040204" pitchFamily="50" charset="-128"/>
                </a:rPr>
                <a:t>NFT</a:t>
              </a:r>
            </a:p>
            <a:p>
              <a:pPr lvl="1"/>
              <a:r>
                <a:rPr kumimoji="1" lang="en-US" altLang="ja-JP" sz="2400" b="1" dirty="0">
                  <a:solidFill>
                    <a:schemeClr val="bg1"/>
                  </a:solidFill>
                  <a:latin typeface="Meiryo UI" panose="020B0604030504040204" pitchFamily="50" charset="-128"/>
                  <a:ea typeface="Meiryo UI" panose="020B0604030504040204" pitchFamily="50" charset="-128"/>
                </a:rPr>
                <a:t>…</a:t>
              </a:r>
              <a:r>
                <a:rPr kumimoji="1" lang="en-US" altLang="ja-JP" sz="2400" b="1" dirty="0" err="1">
                  <a:solidFill>
                    <a:schemeClr val="bg1"/>
                  </a:solidFill>
                  <a:latin typeface="Meiryo UI" panose="020B0604030504040204" pitchFamily="50" charset="-128"/>
                  <a:ea typeface="Meiryo UI" panose="020B0604030504040204" pitchFamily="50" charset="-128"/>
                </a:rPr>
                <a:t>etc</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4" name="楕円 13">
              <a:extLst>
                <a:ext uri="{FF2B5EF4-FFF2-40B4-BE49-F238E27FC236}">
                  <a16:creationId xmlns:a16="http://schemas.microsoft.com/office/drawing/2014/main" id="{3661AF29-099F-D9D2-5DB9-2F5E8B94AA97}"/>
                </a:ext>
              </a:extLst>
            </p:cNvPr>
            <p:cNvSpPr/>
            <p:nvPr/>
          </p:nvSpPr>
          <p:spPr>
            <a:xfrm>
              <a:off x="8528694" y="2564908"/>
              <a:ext cx="2235425" cy="2351451"/>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Market</a:t>
              </a:r>
            </a:p>
            <a:p>
              <a:r>
                <a:rPr lang="ja-JP" altLang="en-US" b="1" dirty="0">
                  <a:solidFill>
                    <a:schemeClr val="tx1"/>
                  </a:solidFill>
                  <a:latin typeface="Meiryo UI" panose="020B0604030504040204" pitchFamily="50" charset="-128"/>
                  <a:ea typeface="Meiryo UI" panose="020B0604030504040204" pitchFamily="50" charset="-128"/>
                </a:rPr>
                <a:t>・</a:t>
              </a:r>
              <a:r>
                <a:rPr lang="en-US" altLang="ja-JP" b="1" dirty="0">
                  <a:solidFill>
                    <a:schemeClr val="tx1"/>
                  </a:solidFill>
                  <a:latin typeface="Meiryo UI" panose="020B0604030504040204" pitchFamily="50" charset="-128"/>
                  <a:ea typeface="Meiryo UI" panose="020B0604030504040204" pitchFamily="50" charset="-128"/>
                </a:rPr>
                <a:t>Crypt Ccy</a:t>
              </a:r>
            </a:p>
            <a:p>
              <a:r>
                <a:rPr lang="ja-JP" altLang="en-US" b="1" dirty="0">
                  <a:solidFill>
                    <a:schemeClr val="tx1"/>
                  </a:solidFill>
                  <a:latin typeface="Meiryo UI" panose="020B0604030504040204" pitchFamily="50" charset="-128"/>
                  <a:ea typeface="Meiryo UI" panose="020B0604030504040204" pitchFamily="50" charset="-128"/>
                </a:rPr>
                <a:t>・</a:t>
              </a:r>
              <a:r>
                <a:rPr lang="en-US" altLang="ja-JP" b="1" dirty="0">
                  <a:solidFill>
                    <a:schemeClr val="tx1"/>
                  </a:solidFill>
                  <a:latin typeface="Meiryo UI" panose="020B0604030504040204" pitchFamily="50" charset="-128"/>
                  <a:ea typeface="Meiryo UI" panose="020B0604030504040204" pitchFamily="50" charset="-128"/>
                </a:rPr>
                <a:t>NFT</a:t>
              </a:r>
            </a:p>
            <a:p>
              <a:r>
                <a:rPr kumimoji="1" lang="ja-JP" altLang="en-US" b="1" dirty="0">
                  <a:solidFill>
                    <a:schemeClr val="tx1"/>
                  </a:solidFill>
                  <a:latin typeface="Meiryo UI" panose="020B0604030504040204" pitchFamily="50" charset="-128"/>
                  <a:ea typeface="Meiryo UI" panose="020B0604030504040204" pitchFamily="50" charset="-128"/>
                </a:rPr>
                <a:t>・</a:t>
              </a:r>
              <a:r>
                <a:rPr kumimoji="1" lang="en-US" altLang="ja-JP" b="1" dirty="0">
                  <a:solidFill>
                    <a:schemeClr val="tx1"/>
                  </a:solidFill>
                  <a:latin typeface="Meiryo UI" panose="020B0604030504040204" pitchFamily="50" charset="-128"/>
                  <a:ea typeface="Meiryo UI" panose="020B0604030504040204" pitchFamily="50" charset="-128"/>
                </a:rPr>
                <a:t>STO</a:t>
              </a:r>
            </a:p>
            <a:p>
              <a:r>
                <a:rPr lang="en-US" altLang="ja-JP" b="1" dirty="0">
                  <a:solidFill>
                    <a:schemeClr val="tx1"/>
                  </a:solidFill>
                  <a:latin typeface="Meiryo UI" panose="020B0604030504040204" pitchFamily="50" charset="-128"/>
                  <a:ea typeface="Meiryo UI" panose="020B0604030504040204" pitchFamily="50" charset="-128"/>
                </a:rPr>
                <a:t>…</a:t>
              </a:r>
              <a:r>
                <a:rPr lang="en-US" altLang="ja-JP" b="1" dirty="0" err="1">
                  <a:solidFill>
                    <a:schemeClr val="tx1"/>
                  </a:solidFill>
                  <a:latin typeface="Meiryo UI" panose="020B0604030504040204" pitchFamily="50" charset="-128"/>
                  <a:ea typeface="Meiryo UI" panose="020B0604030504040204" pitchFamily="50" charset="-128"/>
                </a:rPr>
                <a:t>etc</a:t>
              </a:r>
              <a:endParaRPr kumimoji="1" lang="en-US" altLang="ja-JP" sz="2400" b="1" dirty="0">
                <a:solidFill>
                  <a:schemeClr val="tx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4B6AE985-8CA2-6FC9-6E81-1D42E5C84233}"/>
                </a:ext>
              </a:extLst>
            </p:cNvPr>
            <p:cNvSpPr/>
            <p:nvPr/>
          </p:nvSpPr>
          <p:spPr>
            <a:xfrm>
              <a:off x="4571997" y="1218953"/>
              <a:ext cx="2571750" cy="704850"/>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Blockchain</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18" name="矢印: 左 17">
              <a:extLst>
                <a:ext uri="{FF2B5EF4-FFF2-40B4-BE49-F238E27FC236}">
                  <a16:creationId xmlns:a16="http://schemas.microsoft.com/office/drawing/2014/main" id="{2EE3E334-2A42-C2B1-DDF1-7BF830C31CE9}"/>
                </a:ext>
              </a:extLst>
            </p:cNvPr>
            <p:cNvSpPr/>
            <p:nvPr/>
          </p:nvSpPr>
          <p:spPr>
            <a:xfrm flipH="1">
              <a:off x="2733911" y="2564908"/>
              <a:ext cx="1207959"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dirty="0">
                  <a:solidFill>
                    <a:schemeClr val="tx1"/>
                  </a:solidFill>
                  <a:latin typeface="Meiryo UI" panose="020B0604030504040204" pitchFamily="50" charset="-128"/>
                  <a:ea typeface="Meiryo UI" panose="020B0604030504040204" pitchFamily="50" charset="-128"/>
                </a:rPr>
                <a:t>資金提供</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9" name="矢印: 左 18">
              <a:extLst>
                <a:ext uri="{FF2B5EF4-FFF2-40B4-BE49-F238E27FC236}">
                  <a16:creationId xmlns:a16="http://schemas.microsoft.com/office/drawing/2014/main" id="{1B525B51-6510-B7E0-0D6E-1B341B07F1C3}"/>
                </a:ext>
              </a:extLst>
            </p:cNvPr>
            <p:cNvSpPr/>
            <p:nvPr/>
          </p:nvSpPr>
          <p:spPr>
            <a:xfrm>
              <a:off x="2733911" y="4325638"/>
              <a:ext cx="1207959"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分配・償還</a:t>
              </a:r>
            </a:p>
          </p:txBody>
        </p:sp>
        <p:sp>
          <p:nvSpPr>
            <p:cNvPr id="20" name="矢印: 左 19">
              <a:extLst>
                <a:ext uri="{FF2B5EF4-FFF2-40B4-BE49-F238E27FC236}">
                  <a16:creationId xmlns:a16="http://schemas.microsoft.com/office/drawing/2014/main" id="{5BB84E9C-5218-5F09-D9E5-8CED37F6BA30}"/>
                </a:ext>
              </a:extLst>
            </p:cNvPr>
            <p:cNvSpPr/>
            <p:nvPr/>
          </p:nvSpPr>
          <p:spPr>
            <a:xfrm>
              <a:off x="2733911" y="3409479"/>
              <a:ext cx="1207959"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トークン</a:t>
              </a: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21" name="矢印: 左 20">
              <a:extLst>
                <a:ext uri="{FF2B5EF4-FFF2-40B4-BE49-F238E27FC236}">
                  <a16:creationId xmlns:a16="http://schemas.microsoft.com/office/drawing/2014/main" id="{3ABBA001-F3C0-9FE7-0477-53A772DF6332}"/>
                </a:ext>
              </a:extLst>
            </p:cNvPr>
            <p:cNvSpPr/>
            <p:nvPr/>
          </p:nvSpPr>
          <p:spPr>
            <a:xfrm rot="10800000">
              <a:off x="7481485" y="3056138"/>
              <a:ext cx="979374"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2" name="矢印: 左 21">
              <a:extLst>
                <a:ext uri="{FF2B5EF4-FFF2-40B4-BE49-F238E27FC236}">
                  <a16:creationId xmlns:a16="http://schemas.microsoft.com/office/drawing/2014/main" id="{2BB6FEF0-4FE2-8242-DCF0-C046C3F5B5B2}"/>
                </a:ext>
              </a:extLst>
            </p:cNvPr>
            <p:cNvSpPr/>
            <p:nvPr/>
          </p:nvSpPr>
          <p:spPr>
            <a:xfrm>
              <a:off x="7434953" y="3860866"/>
              <a:ext cx="979374"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C4B0F3B8-DBCC-C2C6-DB57-0712E9313B9D}"/>
                </a:ext>
              </a:extLst>
            </p:cNvPr>
            <p:cNvSpPr txBox="1"/>
            <p:nvPr/>
          </p:nvSpPr>
          <p:spPr>
            <a:xfrm>
              <a:off x="4698298" y="5021061"/>
              <a:ext cx="2319147" cy="1015663"/>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共有</a:t>
              </a:r>
              <a:r>
                <a:rPr lang="en-US" altLang="ja-JP" sz="2400" b="1" dirty="0">
                  <a:latin typeface="Meiryo UI" panose="020B0604030504040204" pitchFamily="50" charset="-128"/>
                  <a:ea typeface="Meiryo UI" panose="020B0604030504040204" pitchFamily="50" charset="-128"/>
                </a:rPr>
                <a:t>Wallet</a:t>
              </a:r>
            </a:p>
            <a:p>
              <a:pPr algn="ctr"/>
              <a:r>
                <a:rPr lang="ja-JP" altLang="en-US" dirty="0">
                  <a:latin typeface="Meiryo UI" panose="020B0604030504040204" pitchFamily="50" charset="-128"/>
                  <a:ea typeface="Meiryo UI" panose="020B0604030504040204" pitchFamily="50" charset="-128"/>
                </a:rPr>
                <a:t>・投資家</a:t>
              </a:r>
              <a:r>
                <a:rPr lang="ja-JP" altLang="en-US">
                  <a:latin typeface="Meiryo UI" panose="020B0604030504040204" pitchFamily="50" charset="-128"/>
                  <a:ea typeface="Meiryo UI" panose="020B0604030504040204" pitchFamily="50" charset="-128"/>
                </a:rPr>
                <a:t>の合意で</a:t>
              </a:r>
              <a:r>
                <a:rPr lang="ja-JP" altLang="en-US" dirty="0">
                  <a:latin typeface="Meiryo UI" panose="020B0604030504040204" pitchFamily="50" charset="-128"/>
                  <a:ea typeface="Meiryo UI" panose="020B0604030504040204" pitchFamily="50" charset="-128"/>
                </a:rPr>
                <a:t>のみ資産の移動が可能</a:t>
              </a:r>
              <a:endParaRPr lang="en-US" altLang="ja-JP" sz="1400" dirty="0">
                <a:latin typeface="Meiryo UI" panose="020B0604030504040204" pitchFamily="50" charset="-128"/>
                <a:ea typeface="Meiryo UI" panose="020B0604030504040204" pitchFamily="50" charset="-128"/>
              </a:endParaRPr>
            </a:p>
          </p:txBody>
        </p:sp>
      </p:grpSp>
      <p:sp>
        <p:nvSpPr>
          <p:cNvPr id="4" name="正方形/長方形 3">
            <a:extLst>
              <a:ext uri="{FF2B5EF4-FFF2-40B4-BE49-F238E27FC236}">
                <a16:creationId xmlns:a16="http://schemas.microsoft.com/office/drawing/2014/main" id="{5CEBC008-BEF6-9230-978F-80B835CCD97A}"/>
              </a:ext>
            </a:extLst>
          </p:cNvPr>
          <p:cNvSpPr/>
          <p:nvPr/>
        </p:nvSpPr>
        <p:spPr>
          <a:xfrm>
            <a:off x="1882067" y="2112885"/>
            <a:ext cx="2954516" cy="816746"/>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吹き出し: 四角形 4">
            <a:extLst>
              <a:ext uri="{FF2B5EF4-FFF2-40B4-BE49-F238E27FC236}">
                <a16:creationId xmlns:a16="http://schemas.microsoft.com/office/drawing/2014/main" id="{E73F91FF-3EA7-E89A-788F-16BA8D4F20F5}"/>
              </a:ext>
            </a:extLst>
          </p:cNvPr>
          <p:cNvSpPr/>
          <p:nvPr/>
        </p:nvSpPr>
        <p:spPr>
          <a:xfrm>
            <a:off x="468390" y="5529759"/>
            <a:ext cx="8976946" cy="1119186"/>
          </a:xfrm>
          <a:prstGeom prst="wedgeRectCallout">
            <a:avLst>
              <a:gd name="adj1" fmla="val -15359"/>
              <a:gd name="adj2" fmla="val -293100"/>
            </a:avLst>
          </a:prstGeom>
          <a:solidFill>
            <a:schemeClr val="accent2">
              <a:lumMod val="20000"/>
              <a:lumOff val="8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FF0000"/>
                </a:solidFill>
                <a:latin typeface="Meiryo UI" panose="020B0604030504040204" pitchFamily="50" charset="-128"/>
                <a:ea typeface="Meiryo UI" panose="020B0604030504040204" pitchFamily="50" charset="-128"/>
              </a:rPr>
              <a:t>今回実装したプロトタイプ</a:t>
            </a:r>
            <a:endParaRPr kumimoji="1" lang="en-US" altLang="ja-JP" dirty="0">
              <a:solidFill>
                <a:srgbClr val="FF0000"/>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l"/>
            </a:pPr>
            <a:r>
              <a:rPr lang="ja-JP" altLang="en-US" dirty="0">
                <a:solidFill>
                  <a:srgbClr val="FF0000"/>
                </a:solidFill>
                <a:latin typeface="Meiryo UI" panose="020B0604030504040204" pitchFamily="50" charset="-128"/>
                <a:ea typeface="Meiryo UI" panose="020B0604030504040204" pitchFamily="50" charset="-128"/>
              </a:rPr>
              <a:t>新規ファンドの組成申請</a:t>
            </a:r>
            <a:endParaRPr kumimoji="1" lang="en-US" altLang="ja-JP" dirty="0">
              <a:solidFill>
                <a:srgbClr val="FF0000"/>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l"/>
            </a:pPr>
            <a:r>
              <a:rPr lang="ja-JP" altLang="en-US" dirty="0">
                <a:solidFill>
                  <a:srgbClr val="FF0000"/>
                </a:solidFill>
                <a:latin typeface="Meiryo UI" panose="020B0604030504040204" pitchFamily="50" charset="-128"/>
                <a:ea typeface="Meiryo UI" panose="020B0604030504040204" pitchFamily="50" charset="-128"/>
              </a:rPr>
              <a:t>新規ファンドのスマートコントラクトをブロックチェーンにデプロイ</a:t>
            </a:r>
            <a:endParaRPr kumimoji="1" lang="ja-JP" altLang="en-US"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4348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24E83-742A-D800-382C-945D59C1355C}"/>
              </a:ext>
            </a:extLst>
          </p:cNvPr>
          <p:cNvSpPr>
            <a:spLocks noGrp="1"/>
          </p:cNvSpPr>
          <p:nvPr>
            <p:ph type="title"/>
          </p:nvPr>
        </p:nvSpPr>
        <p:spPr>
          <a:xfrm>
            <a:off x="0" y="0"/>
            <a:ext cx="12192000" cy="577849"/>
          </a:xfrm>
        </p:spPr>
        <p:txBody>
          <a:bodyPr>
            <a:normAutofit/>
          </a:bodyPr>
          <a:lstStyle/>
          <a:p>
            <a:r>
              <a:rPr lang="ja-JP" altLang="en-US" sz="2800" dirty="0">
                <a:latin typeface="Meiryo UI" panose="020B0604030504040204" pitchFamily="50" charset="-128"/>
                <a:ea typeface="Meiryo UI" panose="020B0604030504040204" pitchFamily="50" charset="-128"/>
              </a:rPr>
              <a:t>ファンドのスキームを</a:t>
            </a:r>
            <a:r>
              <a:rPr lang="en-US" altLang="ja-JP" sz="2800" dirty="0" err="1">
                <a:latin typeface="Meiryo UI" panose="020B0604030504040204" pitchFamily="50" charset="-128"/>
                <a:ea typeface="Meiryo UI" panose="020B0604030504040204" pitchFamily="50" charset="-128"/>
              </a:rPr>
              <a:t>DeFi</a:t>
            </a:r>
            <a:r>
              <a:rPr lang="ja-JP" altLang="en-US" sz="2800" dirty="0">
                <a:latin typeface="Meiryo UI" panose="020B0604030504040204" pitchFamily="50" charset="-128"/>
                <a:ea typeface="Meiryo UI" panose="020B0604030504040204" pitchFamily="50" charset="-128"/>
              </a:rPr>
              <a:t>の枠組みで再定義</a:t>
            </a:r>
            <a:endParaRPr kumimoji="1" lang="ja-JP" altLang="en-US" sz="2800" dirty="0">
              <a:latin typeface="Meiryo UI" panose="020B0604030504040204" pitchFamily="50" charset="-128"/>
              <a:ea typeface="Meiryo UI" panose="020B0604030504040204" pitchFamily="50" charset="-128"/>
            </a:endParaRPr>
          </a:p>
        </p:txBody>
      </p:sp>
      <p:grpSp>
        <p:nvGrpSpPr>
          <p:cNvPr id="3" name="グループ化 2">
            <a:extLst>
              <a:ext uri="{FF2B5EF4-FFF2-40B4-BE49-F238E27FC236}">
                <a16:creationId xmlns:a16="http://schemas.microsoft.com/office/drawing/2014/main" id="{21EC8DF3-6969-FE9C-BA68-3634480D80E3}"/>
              </a:ext>
            </a:extLst>
          </p:cNvPr>
          <p:cNvGrpSpPr/>
          <p:nvPr/>
        </p:nvGrpSpPr>
        <p:grpSpPr>
          <a:xfrm>
            <a:off x="832559" y="929535"/>
            <a:ext cx="10029214" cy="4998929"/>
            <a:chOff x="734905" y="1218953"/>
            <a:chExt cx="10029214" cy="4998929"/>
          </a:xfrm>
        </p:grpSpPr>
        <p:sp>
          <p:nvSpPr>
            <p:cNvPr id="15" name="楕円 14">
              <a:extLst>
                <a:ext uri="{FF2B5EF4-FFF2-40B4-BE49-F238E27FC236}">
                  <a16:creationId xmlns:a16="http://schemas.microsoft.com/office/drawing/2014/main" id="{381D79BA-E8C3-6FA9-DDEF-07B3CC7306CB}"/>
                </a:ext>
              </a:extLst>
            </p:cNvPr>
            <p:cNvSpPr/>
            <p:nvPr/>
          </p:nvSpPr>
          <p:spPr>
            <a:xfrm flipH="1" flipV="1">
              <a:off x="1704972" y="1503849"/>
              <a:ext cx="8305801" cy="4714033"/>
            </a:xfrm>
            <a:prstGeom prst="ellipse">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4" descr="人のシルエットアイコンのフリーイラスト画像素材【商用無料】 | アイキャッチャー">
              <a:extLst>
                <a:ext uri="{FF2B5EF4-FFF2-40B4-BE49-F238E27FC236}">
                  <a16:creationId xmlns:a16="http://schemas.microsoft.com/office/drawing/2014/main" id="{42EAD988-D745-B584-EBE4-416085970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5" y="2073678"/>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0076ECE9-993D-37E4-C3D5-64547E49832B}"/>
                </a:ext>
              </a:extLst>
            </p:cNvPr>
            <p:cNvSpPr txBox="1"/>
            <p:nvPr/>
          </p:nvSpPr>
          <p:spPr>
            <a:xfrm>
              <a:off x="734905" y="5072125"/>
              <a:ext cx="1256536"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投資家</a:t>
              </a:r>
              <a:endParaRPr lang="en-US" altLang="ja-JP" sz="2400" b="1" dirty="0">
                <a:latin typeface="Meiryo UI" panose="020B0604030504040204" pitchFamily="50" charset="-128"/>
                <a:ea typeface="Meiryo UI" panose="020B0604030504040204" pitchFamily="50" charset="-128"/>
              </a:endParaRPr>
            </a:p>
          </p:txBody>
        </p:sp>
        <p:pic>
          <p:nvPicPr>
            <p:cNvPr id="8" name="Picture 4" descr="人のシルエットアイコンのフリーイラスト画像素材【商用無料】 | アイキャッチャー">
              <a:extLst>
                <a:ext uri="{FF2B5EF4-FFF2-40B4-BE49-F238E27FC236}">
                  <a16:creationId xmlns:a16="http://schemas.microsoft.com/office/drawing/2014/main" id="{D3F44AEF-723E-4F51-D547-E68D400E6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4" y="3056139"/>
              <a:ext cx="982461" cy="9824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人のシルエットアイコンのフリーイラスト画像素材【商用無料】 | アイキャッチャー">
              <a:extLst>
                <a:ext uri="{FF2B5EF4-FFF2-40B4-BE49-F238E27FC236}">
                  <a16:creationId xmlns:a16="http://schemas.microsoft.com/office/drawing/2014/main" id="{706FA015-4A3C-483D-3436-9F207CA3B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3" y="4038600"/>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a:extLst>
                <a:ext uri="{FF2B5EF4-FFF2-40B4-BE49-F238E27FC236}">
                  <a16:creationId xmlns:a16="http://schemas.microsoft.com/office/drawing/2014/main" id="{304DAC1D-60CA-95CA-FF50-A1A9C1CE0EA9}"/>
                </a:ext>
              </a:extLst>
            </p:cNvPr>
            <p:cNvSpPr/>
            <p:nvPr/>
          </p:nvSpPr>
          <p:spPr>
            <a:xfrm>
              <a:off x="1363173" y="2700671"/>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C0577888-47FC-FD63-03A1-283A01472FED}"/>
                </a:ext>
              </a:extLst>
            </p:cNvPr>
            <p:cNvSpPr/>
            <p:nvPr/>
          </p:nvSpPr>
          <p:spPr>
            <a:xfrm>
              <a:off x="1363172" y="3708664"/>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9B97A86D-659D-C72B-4749-1097045B0C8B}"/>
                </a:ext>
              </a:extLst>
            </p:cNvPr>
            <p:cNvSpPr/>
            <p:nvPr/>
          </p:nvSpPr>
          <p:spPr>
            <a:xfrm>
              <a:off x="1363172" y="4716657"/>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9C8C28AA-CCE0-D428-792C-5515CE1FB08B}"/>
                </a:ext>
              </a:extLst>
            </p:cNvPr>
            <p:cNvSpPr/>
            <p:nvPr/>
          </p:nvSpPr>
          <p:spPr>
            <a:xfrm>
              <a:off x="4419598" y="2564908"/>
              <a:ext cx="2876550" cy="235145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a:solidFill>
                    <a:schemeClr val="bg1"/>
                  </a:solidFill>
                  <a:latin typeface="Meiryo UI" panose="020B0604030504040204" pitchFamily="50" charset="-128"/>
                  <a:ea typeface="Meiryo UI" panose="020B0604030504040204" pitchFamily="50" charset="-128"/>
                </a:rPr>
                <a:t>Co-Wallet</a:t>
              </a:r>
            </a:p>
            <a:p>
              <a:pPr lvl="1"/>
              <a:r>
                <a:rPr lang="ja-JP" altLang="en-US" sz="2400" b="1" dirty="0">
                  <a:solidFill>
                    <a:schemeClr val="bg1"/>
                  </a:solidFill>
                  <a:latin typeface="Meiryo UI" panose="020B0604030504040204" pitchFamily="50" charset="-128"/>
                  <a:ea typeface="Meiryo UI" panose="020B0604030504040204" pitchFamily="50" charset="-128"/>
                </a:rPr>
                <a:t>・</a:t>
              </a:r>
              <a:r>
                <a:rPr lang="en-US" altLang="ja-JP" sz="2400" b="1" dirty="0" err="1">
                  <a:solidFill>
                    <a:schemeClr val="bg1"/>
                  </a:solidFill>
                  <a:latin typeface="Meiryo UI" panose="020B0604030504040204" pitchFamily="50" charset="-128"/>
                  <a:ea typeface="Meiryo UI" panose="020B0604030504040204" pitchFamily="50" charset="-128"/>
                </a:rPr>
                <a:t>BitCoin</a:t>
              </a:r>
              <a:endParaRPr lang="en-US" altLang="ja-JP" sz="2400" b="1" dirty="0">
                <a:solidFill>
                  <a:schemeClr val="bg1"/>
                </a:solidFill>
                <a:latin typeface="Meiryo UI" panose="020B0604030504040204" pitchFamily="50" charset="-128"/>
                <a:ea typeface="Meiryo UI" panose="020B0604030504040204" pitchFamily="50" charset="-128"/>
              </a:endParaRPr>
            </a:p>
            <a:p>
              <a:pPr lvl="1"/>
              <a:r>
                <a:rPr kumimoji="1" lang="ja-JP" altLang="en-US" sz="2400" b="1" dirty="0">
                  <a:solidFill>
                    <a:schemeClr val="bg1"/>
                  </a:solidFill>
                  <a:latin typeface="Meiryo UI" panose="020B0604030504040204" pitchFamily="50" charset="-128"/>
                  <a:ea typeface="Meiryo UI" panose="020B0604030504040204" pitchFamily="50" charset="-128"/>
                </a:rPr>
                <a:t>・</a:t>
              </a:r>
              <a:r>
                <a:rPr kumimoji="1" lang="en-US" altLang="ja-JP" sz="2400" b="1" dirty="0">
                  <a:solidFill>
                    <a:schemeClr val="bg1"/>
                  </a:solidFill>
                  <a:latin typeface="Meiryo UI" panose="020B0604030504040204" pitchFamily="50" charset="-128"/>
                  <a:ea typeface="Meiryo UI" panose="020B0604030504040204" pitchFamily="50" charset="-128"/>
                </a:rPr>
                <a:t>Eth</a:t>
              </a:r>
            </a:p>
            <a:p>
              <a:pPr lvl="1"/>
              <a:r>
                <a:rPr lang="ja-JP" altLang="en-US" sz="2400" b="1" dirty="0">
                  <a:solidFill>
                    <a:schemeClr val="bg1"/>
                  </a:solidFill>
                  <a:latin typeface="Meiryo UI" panose="020B0604030504040204" pitchFamily="50" charset="-128"/>
                  <a:ea typeface="Meiryo UI" panose="020B0604030504040204" pitchFamily="50" charset="-128"/>
                </a:rPr>
                <a:t>・</a:t>
              </a:r>
              <a:r>
                <a:rPr lang="en-US" altLang="ja-JP" sz="2400" b="1" dirty="0">
                  <a:solidFill>
                    <a:schemeClr val="bg1"/>
                  </a:solidFill>
                  <a:latin typeface="Meiryo UI" panose="020B0604030504040204" pitchFamily="50" charset="-128"/>
                  <a:ea typeface="Meiryo UI" panose="020B0604030504040204" pitchFamily="50" charset="-128"/>
                </a:rPr>
                <a:t>NFT</a:t>
              </a:r>
            </a:p>
            <a:p>
              <a:pPr lvl="1"/>
              <a:r>
                <a:rPr kumimoji="1" lang="en-US" altLang="ja-JP" sz="2400" b="1" dirty="0">
                  <a:solidFill>
                    <a:schemeClr val="bg1"/>
                  </a:solidFill>
                  <a:latin typeface="Meiryo UI" panose="020B0604030504040204" pitchFamily="50" charset="-128"/>
                  <a:ea typeface="Meiryo UI" panose="020B0604030504040204" pitchFamily="50" charset="-128"/>
                </a:rPr>
                <a:t>…</a:t>
              </a:r>
              <a:r>
                <a:rPr kumimoji="1" lang="en-US" altLang="ja-JP" sz="2400" b="1" dirty="0" err="1">
                  <a:solidFill>
                    <a:schemeClr val="bg1"/>
                  </a:solidFill>
                  <a:latin typeface="Meiryo UI" panose="020B0604030504040204" pitchFamily="50" charset="-128"/>
                  <a:ea typeface="Meiryo UI" panose="020B0604030504040204" pitchFamily="50" charset="-128"/>
                </a:rPr>
                <a:t>etc</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4" name="楕円 13">
              <a:extLst>
                <a:ext uri="{FF2B5EF4-FFF2-40B4-BE49-F238E27FC236}">
                  <a16:creationId xmlns:a16="http://schemas.microsoft.com/office/drawing/2014/main" id="{3661AF29-099F-D9D2-5DB9-2F5E8B94AA97}"/>
                </a:ext>
              </a:extLst>
            </p:cNvPr>
            <p:cNvSpPr/>
            <p:nvPr/>
          </p:nvSpPr>
          <p:spPr>
            <a:xfrm>
              <a:off x="8528694" y="2564908"/>
              <a:ext cx="2235425" cy="2351451"/>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Market</a:t>
              </a:r>
            </a:p>
            <a:p>
              <a:r>
                <a:rPr lang="ja-JP" altLang="en-US" b="1" dirty="0">
                  <a:solidFill>
                    <a:schemeClr val="tx1"/>
                  </a:solidFill>
                  <a:latin typeface="Meiryo UI" panose="020B0604030504040204" pitchFamily="50" charset="-128"/>
                  <a:ea typeface="Meiryo UI" panose="020B0604030504040204" pitchFamily="50" charset="-128"/>
                </a:rPr>
                <a:t>・</a:t>
              </a:r>
              <a:r>
                <a:rPr lang="en-US" altLang="ja-JP" b="1" dirty="0">
                  <a:solidFill>
                    <a:schemeClr val="tx1"/>
                  </a:solidFill>
                  <a:latin typeface="Meiryo UI" panose="020B0604030504040204" pitchFamily="50" charset="-128"/>
                  <a:ea typeface="Meiryo UI" panose="020B0604030504040204" pitchFamily="50" charset="-128"/>
                </a:rPr>
                <a:t>Crypt Ccy</a:t>
              </a:r>
            </a:p>
            <a:p>
              <a:r>
                <a:rPr lang="ja-JP" altLang="en-US" b="1" dirty="0">
                  <a:solidFill>
                    <a:schemeClr val="tx1"/>
                  </a:solidFill>
                  <a:latin typeface="Meiryo UI" panose="020B0604030504040204" pitchFamily="50" charset="-128"/>
                  <a:ea typeface="Meiryo UI" panose="020B0604030504040204" pitchFamily="50" charset="-128"/>
                </a:rPr>
                <a:t>・</a:t>
              </a:r>
              <a:r>
                <a:rPr lang="en-US" altLang="ja-JP" b="1" dirty="0">
                  <a:solidFill>
                    <a:schemeClr val="tx1"/>
                  </a:solidFill>
                  <a:latin typeface="Meiryo UI" panose="020B0604030504040204" pitchFamily="50" charset="-128"/>
                  <a:ea typeface="Meiryo UI" panose="020B0604030504040204" pitchFamily="50" charset="-128"/>
                </a:rPr>
                <a:t>NFT</a:t>
              </a:r>
            </a:p>
            <a:p>
              <a:r>
                <a:rPr kumimoji="1" lang="ja-JP" altLang="en-US" b="1" dirty="0">
                  <a:solidFill>
                    <a:schemeClr val="tx1"/>
                  </a:solidFill>
                  <a:latin typeface="Meiryo UI" panose="020B0604030504040204" pitchFamily="50" charset="-128"/>
                  <a:ea typeface="Meiryo UI" panose="020B0604030504040204" pitchFamily="50" charset="-128"/>
                </a:rPr>
                <a:t>・</a:t>
              </a:r>
              <a:r>
                <a:rPr kumimoji="1" lang="en-US" altLang="ja-JP" b="1" dirty="0">
                  <a:solidFill>
                    <a:schemeClr val="tx1"/>
                  </a:solidFill>
                  <a:latin typeface="Meiryo UI" panose="020B0604030504040204" pitchFamily="50" charset="-128"/>
                  <a:ea typeface="Meiryo UI" panose="020B0604030504040204" pitchFamily="50" charset="-128"/>
                </a:rPr>
                <a:t>STO</a:t>
              </a:r>
            </a:p>
            <a:p>
              <a:r>
                <a:rPr lang="en-US" altLang="ja-JP" b="1" dirty="0">
                  <a:solidFill>
                    <a:schemeClr val="tx1"/>
                  </a:solidFill>
                  <a:latin typeface="Meiryo UI" panose="020B0604030504040204" pitchFamily="50" charset="-128"/>
                  <a:ea typeface="Meiryo UI" panose="020B0604030504040204" pitchFamily="50" charset="-128"/>
                </a:rPr>
                <a:t>…</a:t>
              </a:r>
              <a:r>
                <a:rPr lang="en-US" altLang="ja-JP" b="1" dirty="0" err="1">
                  <a:solidFill>
                    <a:schemeClr val="tx1"/>
                  </a:solidFill>
                  <a:latin typeface="Meiryo UI" panose="020B0604030504040204" pitchFamily="50" charset="-128"/>
                  <a:ea typeface="Meiryo UI" panose="020B0604030504040204" pitchFamily="50" charset="-128"/>
                </a:rPr>
                <a:t>etc</a:t>
              </a:r>
              <a:endParaRPr kumimoji="1" lang="en-US" altLang="ja-JP" sz="2400" b="1" dirty="0">
                <a:solidFill>
                  <a:schemeClr val="tx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4B6AE985-8CA2-6FC9-6E81-1D42E5C84233}"/>
                </a:ext>
              </a:extLst>
            </p:cNvPr>
            <p:cNvSpPr/>
            <p:nvPr/>
          </p:nvSpPr>
          <p:spPr>
            <a:xfrm>
              <a:off x="4571997" y="1218953"/>
              <a:ext cx="2571750" cy="704850"/>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Blockchain</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18" name="矢印: 左 17">
              <a:extLst>
                <a:ext uri="{FF2B5EF4-FFF2-40B4-BE49-F238E27FC236}">
                  <a16:creationId xmlns:a16="http://schemas.microsoft.com/office/drawing/2014/main" id="{2EE3E334-2A42-C2B1-DDF1-7BF830C31CE9}"/>
                </a:ext>
              </a:extLst>
            </p:cNvPr>
            <p:cNvSpPr/>
            <p:nvPr/>
          </p:nvSpPr>
          <p:spPr>
            <a:xfrm flipH="1">
              <a:off x="2733911" y="2564908"/>
              <a:ext cx="1207959"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dirty="0">
                  <a:solidFill>
                    <a:schemeClr val="tx1"/>
                  </a:solidFill>
                  <a:latin typeface="Meiryo UI" panose="020B0604030504040204" pitchFamily="50" charset="-128"/>
                  <a:ea typeface="Meiryo UI" panose="020B0604030504040204" pitchFamily="50" charset="-128"/>
                </a:rPr>
                <a:t>資金提供</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9" name="矢印: 左 18">
              <a:extLst>
                <a:ext uri="{FF2B5EF4-FFF2-40B4-BE49-F238E27FC236}">
                  <a16:creationId xmlns:a16="http://schemas.microsoft.com/office/drawing/2014/main" id="{1B525B51-6510-B7E0-0D6E-1B341B07F1C3}"/>
                </a:ext>
              </a:extLst>
            </p:cNvPr>
            <p:cNvSpPr/>
            <p:nvPr/>
          </p:nvSpPr>
          <p:spPr>
            <a:xfrm>
              <a:off x="2733911" y="4325638"/>
              <a:ext cx="1207959"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分配・償還</a:t>
              </a:r>
            </a:p>
          </p:txBody>
        </p:sp>
        <p:sp>
          <p:nvSpPr>
            <p:cNvPr id="20" name="矢印: 左 19">
              <a:extLst>
                <a:ext uri="{FF2B5EF4-FFF2-40B4-BE49-F238E27FC236}">
                  <a16:creationId xmlns:a16="http://schemas.microsoft.com/office/drawing/2014/main" id="{5BB84E9C-5218-5F09-D9E5-8CED37F6BA30}"/>
                </a:ext>
              </a:extLst>
            </p:cNvPr>
            <p:cNvSpPr/>
            <p:nvPr/>
          </p:nvSpPr>
          <p:spPr>
            <a:xfrm>
              <a:off x="2733911" y="3409479"/>
              <a:ext cx="1207959"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トークン</a:t>
              </a: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21" name="矢印: 左 20">
              <a:extLst>
                <a:ext uri="{FF2B5EF4-FFF2-40B4-BE49-F238E27FC236}">
                  <a16:creationId xmlns:a16="http://schemas.microsoft.com/office/drawing/2014/main" id="{3ABBA001-F3C0-9FE7-0477-53A772DF6332}"/>
                </a:ext>
              </a:extLst>
            </p:cNvPr>
            <p:cNvSpPr/>
            <p:nvPr/>
          </p:nvSpPr>
          <p:spPr>
            <a:xfrm rot="10800000">
              <a:off x="7481485" y="3056138"/>
              <a:ext cx="979374"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2" name="矢印: 左 21">
              <a:extLst>
                <a:ext uri="{FF2B5EF4-FFF2-40B4-BE49-F238E27FC236}">
                  <a16:creationId xmlns:a16="http://schemas.microsoft.com/office/drawing/2014/main" id="{2BB6FEF0-4FE2-8242-DCF0-C046C3F5B5B2}"/>
                </a:ext>
              </a:extLst>
            </p:cNvPr>
            <p:cNvSpPr/>
            <p:nvPr/>
          </p:nvSpPr>
          <p:spPr>
            <a:xfrm>
              <a:off x="7434953" y="3860866"/>
              <a:ext cx="979374"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C4B0F3B8-DBCC-C2C6-DB57-0712E9313B9D}"/>
                </a:ext>
              </a:extLst>
            </p:cNvPr>
            <p:cNvSpPr txBox="1"/>
            <p:nvPr/>
          </p:nvSpPr>
          <p:spPr>
            <a:xfrm>
              <a:off x="4698298" y="5021061"/>
              <a:ext cx="2319147" cy="1015663"/>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共有</a:t>
              </a:r>
              <a:r>
                <a:rPr lang="en-US" altLang="ja-JP" sz="2400" b="1" dirty="0">
                  <a:latin typeface="Meiryo UI" panose="020B0604030504040204" pitchFamily="50" charset="-128"/>
                  <a:ea typeface="Meiryo UI" panose="020B0604030504040204" pitchFamily="50" charset="-128"/>
                </a:rPr>
                <a:t>Wallet</a:t>
              </a:r>
            </a:p>
            <a:p>
              <a:pPr algn="ctr"/>
              <a:r>
                <a:rPr lang="ja-JP" altLang="en-US" dirty="0">
                  <a:latin typeface="Meiryo UI" panose="020B0604030504040204" pitchFamily="50" charset="-128"/>
                  <a:ea typeface="Meiryo UI" panose="020B0604030504040204" pitchFamily="50" charset="-128"/>
                </a:rPr>
                <a:t>・投資家</a:t>
              </a:r>
              <a:r>
                <a:rPr lang="ja-JP" altLang="en-US">
                  <a:latin typeface="Meiryo UI" panose="020B0604030504040204" pitchFamily="50" charset="-128"/>
                  <a:ea typeface="Meiryo UI" panose="020B0604030504040204" pitchFamily="50" charset="-128"/>
                </a:rPr>
                <a:t>の合意で</a:t>
              </a:r>
              <a:r>
                <a:rPr lang="ja-JP" altLang="en-US" dirty="0">
                  <a:latin typeface="Meiryo UI" panose="020B0604030504040204" pitchFamily="50" charset="-128"/>
                  <a:ea typeface="Meiryo UI" panose="020B0604030504040204" pitchFamily="50" charset="-128"/>
                </a:rPr>
                <a:t>のみ資産の移動が可能</a:t>
              </a:r>
              <a:endParaRPr lang="en-US" altLang="ja-JP" sz="1400" dirty="0">
                <a:latin typeface="Meiryo UI" panose="020B0604030504040204" pitchFamily="50" charset="-128"/>
                <a:ea typeface="Meiryo UI" panose="020B0604030504040204" pitchFamily="50" charset="-128"/>
              </a:endParaRPr>
            </a:p>
          </p:txBody>
        </p:sp>
      </p:grpSp>
      <p:sp>
        <p:nvSpPr>
          <p:cNvPr id="4" name="正方形/長方形 3">
            <a:extLst>
              <a:ext uri="{FF2B5EF4-FFF2-40B4-BE49-F238E27FC236}">
                <a16:creationId xmlns:a16="http://schemas.microsoft.com/office/drawing/2014/main" id="{5CEBC008-BEF6-9230-978F-80B835CCD97A}"/>
              </a:ext>
            </a:extLst>
          </p:cNvPr>
          <p:cNvSpPr/>
          <p:nvPr/>
        </p:nvSpPr>
        <p:spPr>
          <a:xfrm>
            <a:off x="1882067" y="2112883"/>
            <a:ext cx="4507158" cy="243760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吹き出し: 四角形 4">
            <a:extLst>
              <a:ext uri="{FF2B5EF4-FFF2-40B4-BE49-F238E27FC236}">
                <a16:creationId xmlns:a16="http://schemas.microsoft.com/office/drawing/2014/main" id="{E73F91FF-3EA7-E89A-788F-16BA8D4F20F5}"/>
              </a:ext>
            </a:extLst>
          </p:cNvPr>
          <p:cNvSpPr/>
          <p:nvPr/>
        </p:nvSpPr>
        <p:spPr>
          <a:xfrm>
            <a:off x="468390" y="5529759"/>
            <a:ext cx="8976946" cy="1217870"/>
          </a:xfrm>
          <a:prstGeom prst="wedgeRectCallout">
            <a:avLst>
              <a:gd name="adj1" fmla="val -21999"/>
              <a:gd name="adj2" fmla="val -126075"/>
            </a:avLst>
          </a:prstGeom>
          <a:solidFill>
            <a:schemeClr val="accent1">
              <a:lumMod val="40000"/>
              <a:lumOff val="60000"/>
              <a:alpha val="50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Meiryo UI" panose="020B0604030504040204" pitchFamily="50" charset="-128"/>
                <a:ea typeface="Meiryo UI" panose="020B0604030504040204" pitchFamily="50" charset="-128"/>
              </a:rPr>
              <a:t>今回実装したプロトタイプ</a:t>
            </a:r>
            <a:r>
              <a:rPr lang="ja-JP" altLang="en-US" dirty="0">
                <a:solidFill>
                  <a:schemeClr val="tx1"/>
                </a:solidFill>
                <a:latin typeface="Meiryo UI" panose="020B0604030504040204" pitchFamily="50" charset="-128"/>
                <a:ea typeface="Meiryo UI" panose="020B0604030504040204" pitchFamily="50" charset="-128"/>
              </a:rPr>
              <a:t>（スマートコントラクトのみ）</a:t>
            </a:r>
            <a:endParaRPr kumimoji="1" lang="en-US" altLang="ja-JP" dirty="0">
              <a:solidFill>
                <a:schemeClr val="tx1"/>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l"/>
            </a:pPr>
            <a:r>
              <a:rPr lang="ja-JP" altLang="en-US" dirty="0">
                <a:solidFill>
                  <a:schemeClr val="tx1"/>
                </a:solidFill>
                <a:latin typeface="Meiryo UI" panose="020B0604030504040204" pitchFamily="50" charset="-128"/>
                <a:ea typeface="Meiryo UI" panose="020B0604030504040204" pitchFamily="50" charset="-128"/>
              </a:rPr>
              <a:t>新規ファンドの組成申請</a:t>
            </a:r>
            <a:endParaRPr lang="en-US" altLang="ja-JP" dirty="0">
              <a:solidFill>
                <a:schemeClr val="tx1"/>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l"/>
            </a:pPr>
            <a:r>
              <a:rPr kumimoji="1" lang="ja-JP" altLang="en-US" dirty="0">
                <a:solidFill>
                  <a:schemeClr val="tx1"/>
                </a:solidFill>
                <a:latin typeface="Meiryo UI" panose="020B0604030504040204" pitchFamily="50" charset="-128"/>
                <a:ea typeface="Meiryo UI" panose="020B0604030504040204" pitchFamily="50" charset="-128"/>
              </a:rPr>
              <a:t>トークンの発行</a:t>
            </a:r>
            <a:endParaRPr kumimoji="1" lang="en-US" altLang="ja-JP" dirty="0">
              <a:solidFill>
                <a:schemeClr val="tx1"/>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l"/>
            </a:pPr>
            <a:r>
              <a:rPr lang="ja-JP" altLang="en-US" dirty="0">
                <a:solidFill>
                  <a:schemeClr val="tx1"/>
                </a:solidFill>
                <a:latin typeface="Meiryo UI" panose="020B0604030504040204" pitchFamily="50" charset="-128"/>
                <a:ea typeface="Meiryo UI" panose="020B0604030504040204" pitchFamily="50" charset="-128"/>
              </a:rPr>
              <a:t>トークンの償還</a:t>
            </a:r>
            <a:endParaRPr kumimoji="1" lang="en-US" altLang="ja-JP"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783832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546</Words>
  <Application>Microsoft Office PowerPoint</Application>
  <PresentationFormat>ワイド画面</PresentationFormat>
  <Paragraphs>153</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Meiryo UI</vt:lpstr>
      <vt:lpstr>游ゴシック</vt:lpstr>
      <vt:lpstr>游ゴシック Light</vt:lpstr>
      <vt:lpstr>Arial</vt:lpstr>
      <vt:lpstr>Wingdings</vt:lpstr>
      <vt:lpstr>Office テーマ</vt:lpstr>
      <vt:lpstr>Decentraized Fund  (dFund)  ～Concept～</vt:lpstr>
      <vt:lpstr>PowerPoint プレゼンテーション</vt:lpstr>
      <vt:lpstr>PowerPoint プレゼンテーション</vt:lpstr>
      <vt:lpstr>PowerPoint プレゼンテーション</vt:lpstr>
      <vt:lpstr>ファンドのスキームをDeFiの枠組みで再定義</vt:lpstr>
      <vt:lpstr>ファンドのスキームをDeFiの枠組みで再定義</vt:lpstr>
      <vt:lpstr>ファンドのスキームをDeFiの枠組みで再定義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誠 石田</dc:creator>
  <cp:lastModifiedBy>今井 颯亮</cp:lastModifiedBy>
  <cp:revision>34</cp:revision>
  <dcterms:created xsi:type="dcterms:W3CDTF">2022-10-23T03:41:24Z</dcterms:created>
  <dcterms:modified xsi:type="dcterms:W3CDTF">2022-11-06T14:25:00Z</dcterms:modified>
</cp:coreProperties>
</file>