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93" r:id="rId7"/>
    <p:sldId id="295" r:id="rId8"/>
    <p:sldId id="294" r:id="rId9"/>
    <p:sldId id="263" r:id="rId10"/>
    <p:sldId id="270" r:id="rId11"/>
    <p:sldId id="284" r:id="rId12"/>
    <p:sldId id="271" r:id="rId13"/>
    <p:sldId id="282" r:id="rId14"/>
    <p:sldId id="285" r:id="rId15"/>
    <p:sldId id="272" r:id="rId16"/>
    <p:sldId id="286" r:id="rId17"/>
    <p:sldId id="287" r:id="rId18"/>
    <p:sldId id="279" r:id="rId19"/>
    <p:sldId id="2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6774" autoAdjust="0"/>
  </p:normalViewPr>
  <p:slideViewPr>
    <p:cSldViewPr snapToGrid="0">
      <p:cViewPr varScale="1">
        <p:scale>
          <a:sx n="120" d="100"/>
          <a:sy n="120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3786D2-95F4-4B62-955E-3C50BEFF676C}" type="datetimeFigureOut">
              <a:rPr lang="zh-CN" altLang="en-US" smtClean="0"/>
              <a:pPr/>
              <a:t>2021/12/16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36D293A-5783-4DF8-A48E-7BBC4906EC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49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2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5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2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9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429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707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053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91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31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9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6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92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由工具产品很自然形成推广联盟。由直通边带动推广联盟发展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3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由工具产品很自然形成推广联盟。由直通边带动推广联盟发展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8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08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由工具产品很自然形成推广联盟。由直通边带动推广联盟发展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99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293A-5783-4DF8-A48E-7BBC4906EC02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32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A6BEC-4B34-41D8-AA62-42331E403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AC8793-0822-4963-ABDE-DC5A9897D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7CDE0-1F49-43AE-BBE2-C7A1FE5E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01F1D-3E97-4F7C-AC43-542C8C13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F1304-A6F5-498B-89B6-F604887D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38B4-2FB9-4E86-8D3D-E82D4E68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BB314-23EC-4C4B-B65E-2EBC7E65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78B96-D69E-41A8-A65D-E724973B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D21E8-E60B-448B-9A6F-3366350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8F311-B31F-4C5D-ADDB-924D95DA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AB5307-DD17-44E8-AAE6-3668C506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FE26E-ED7C-4AD6-816D-5E855A2C3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5C75C-A9A6-47E5-B20D-641FCC3E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F2C4-696C-44B6-ADFA-ED91F2A5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662B9-984C-4B30-ADCE-A794D93C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0EE4-AD99-428F-9763-52F001FC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4590-7A26-4428-9C4A-35785A66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803D5-F2B7-4523-9F1F-30BB1663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411CC-64DF-416B-8158-F594473B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73073-FCCD-4835-866F-293EB78D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3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DAB7E-353A-4DD3-BE96-75E612A3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8E4A4-E950-49D8-8D73-E01C267E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38E2B-6136-4293-B154-0D60587F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E4F46-3DCD-4412-975A-62ED6E18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58E87-DFA2-4694-AD05-BF37EEEF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85BEC-1D0C-4450-8AF1-4F84F64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8E683-5757-4A9E-9A92-4ED057725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81FF4-C4AF-4A8C-BE63-1DAA5BCB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0E7C2-6BB2-4A9F-AC66-54652179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5B09-E8CF-4E6B-8094-0B8643F0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9FC2F-53AF-41E6-99C8-EA875F4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2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67DA6-FB34-4E1D-993D-F9D0F87D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BD5A7-EF4B-43B1-86F4-1E1D7AFD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08794E-2039-45DC-B39B-878B59E2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D3353-5F95-4602-9C4B-00B2D365F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56779E-735A-43D2-9BE6-2AA8B5799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3B7263-3F00-4B36-B5C6-EC976068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2D635-0DD1-44E3-BE1B-6A249AD5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F6F302-3DDD-48A1-8272-F8338D3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3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4F85-B748-4F23-AAA8-856EFF8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E4472-0C5E-47DA-80A0-11D47676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F05D40-D614-4CC2-949A-C1DD12FE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C89AC-BEC7-417F-93D9-C07CC415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1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9107E-EE2D-470E-9E60-286F6D5D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F8D14-286B-4ED3-9DA9-C12B5ACE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5FAC9-D46D-4801-BC64-066D8860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4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498DC-1B66-42AF-93CC-0B0CBD0D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7CAD2-3A51-4A1D-8A0D-EA1A1267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E5D77-05FB-455A-9E06-671268C3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605F4-16FC-42A5-9121-1AF18EDE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03758-E85F-4A6F-9A19-2D924E40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0C30F-58A1-4C1C-9CA6-5DC49E4A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0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1C37E-5F92-434B-95D0-E196ACD8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14B86-2311-4501-BC25-2A2EF784E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AB230-2AF0-486D-8A0B-EFC9047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8814B-EEA9-46E4-B19A-3F57950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8013-9556-401A-ADD7-1F11A1DA08D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6EB29-EC0D-488B-B8AD-96E8056D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C5128-12DF-4FBA-AC40-926CCD86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9B5-E7CE-4104-8B2A-FD514A77C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02D4DC-B22E-428F-B5B4-93F82F66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63660-3F3F-4747-88E2-7E59BC9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036CA-DEC2-4CD9-BF71-97255E033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828013-9556-401A-ADD7-1F11A1DA08DC}" type="datetimeFigureOut">
              <a:rPr lang="zh-CN" altLang="en-US" smtClean="0"/>
              <a:pPr/>
              <a:t>2021/12/16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EE165-4B1D-4ED0-A035-0295314E9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ED257-99B2-4F5C-8A63-11A4DDA09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159B5-E7CE-4104-8B2A-FD514A77C9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13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37810F-F4FA-4CD7-8744-952510E69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r="2701"/>
          <a:stretch>
            <a:fillRect/>
          </a:stretch>
        </p:blipFill>
        <p:spPr>
          <a:xfrm>
            <a:off x="128956" y="80594"/>
            <a:ext cx="12195696" cy="6218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5BA3C8-FF75-4003-A1FD-DCC5725CD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2" y="990045"/>
            <a:ext cx="5203565" cy="4877909"/>
          </a:xfrm>
          <a:prstGeom prst="rect">
            <a:avLst/>
          </a:prstGeom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B36E0FB0-9F0C-4609-BEB9-8134BFB5D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13" y="4958501"/>
            <a:ext cx="1666431" cy="1818905"/>
          </a:xfrm>
          <a:prstGeom prst="rect">
            <a:avLst/>
          </a:prstGeom>
        </p:spPr>
      </p:pic>
      <p:sp>
        <p:nvSpPr>
          <p:cNvPr id="14" name="Google Shape;914;p29">
            <a:extLst>
              <a:ext uri="{FF2B5EF4-FFF2-40B4-BE49-F238E27FC236}">
                <a16:creationId xmlns:a16="http://schemas.microsoft.com/office/drawing/2014/main" id="{F7D33D37-26C2-4037-90F3-1A6384C18A68}"/>
              </a:ext>
            </a:extLst>
          </p:cNvPr>
          <p:cNvSpPr txBox="1"/>
          <p:nvPr/>
        </p:nvSpPr>
        <p:spPr>
          <a:xfrm>
            <a:off x="128956" y="3214849"/>
            <a:ext cx="11226239" cy="104372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抗审查的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应用入口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5CD6C5-FCEA-4EEF-A3E1-0B92598C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975" y="5935481"/>
            <a:ext cx="616354" cy="56857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39526A7-0A55-4BA6-9857-17649FF1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37" y="5935481"/>
            <a:ext cx="555158" cy="55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2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技术框架与算法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: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3202BDA-274D-4EC4-9E9F-4706051627FA}"/>
              </a:ext>
            </a:extLst>
          </p:cNvPr>
          <p:cNvSpPr/>
          <p:nvPr/>
        </p:nvSpPr>
        <p:spPr>
          <a:xfrm>
            <a:off x="0" y="4906883"/>
            <a:ext cx="12192000" cy="162306"/>
          </a:xfrm>
          <a:prstGeom prst="rect">
            <a:avLst/>
          </a:prstGeom>
          <a:solidFill>
            <a:srgbClr val="00A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9FEF2D-5C50-431D-9E08-FE43149820C1}"/>
              </a:ext>
            </a:extLst>
          </p:cNvPr>
          <p:cNvSpPr txBox="1"/>
          <p:nvPr/>
        </p:nvSpPr>
        <p:spPr>
          <a:xfrm>
            <a:off x="627129" y="5158092"/>
            <a:ext cx="11236823" cy="140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除了常规的，我们会把的应用使用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filecon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ipfs保存，同时把对应的CID/Hash存证于区块链外，在这里：</a:t>
            </a:r>
          </a:p>
          <a:p>
            <a:pPr marL="285750" indent="-285750">
              <a:lnSpc>
                <a:spcPct val="12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引入“</a:t>
            </a:r>
            <a:r>
              <a:rPr lang="en-US" altLang="zh-CN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交叉验证”设计， 并不保证每一个</a:t>
            </a:r>
            <a:r>
              <a:rPr lang="en-US" altLang="zh-CN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都是正确的，但可以保证被“套壳”</a:t>
            </a:r>
            <a:r>
              <a:rPr lang="en-US" altLang="zh-CN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会被发现</a:t>
            </a:r>
            <a:r>
              <a:rPr lang="zh-CN" altLang="en-US" sz="16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marL="285750" indent="-285750">
              <a:lnSpc>
                <a:spcPct val="12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使用机密算计算来证明节点是否存在传播套壳APP行为，为处罚提供可验证的证明。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2FC658-EB72-47C0-BA3A-E4171F837623}"/>
              </a:ext>
            </a:extLst>
          </p:cNvPr>
          <p:cNvSpPr txBox="1"/>
          <p:nvPr/>
        </p:nvSpPr>
        <p:spPr>
          <a:xfrm>
            <a:off x="572770" y="1370316"/>
            <a:ext cx="52724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在这些触目惊心的报告背后，对于一个去中心化激励传播的应用，未来假冒与套壳的恶意者数量可想而知。</a:t>
            </a: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zh-CN" altLang="en-US" sz="3000" b="1" dirty="0">
                <a:solidFill>
                  <a:srgbClr val="00A2E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如何在去中化的传播中保证我们应用不被套壳？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BC96EA2-803F-4121-B2F5-CF1CC015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3684"/>
            <a:ext cx="5647539" cy="36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60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5986030" y="836712"/>
            <a:ext cx="5569065" cy="3611858"/>
            <a:chOff x="2324830" y="737200"/>
            <a:chExt cx="4177025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03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324830" y="2990037"/>
              <a:ext cx="4087569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4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产品展示</a:t>
              </a:r>
              <a:endPara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1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作品展示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70E439-F4B4-4934-B1BA-EDA617173F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66031" y="1132630"/>
            <a:ext cx="2119726" cy="45927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CDF2D3-D8F9-4F18-B59E-BC2C5F5144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26173" y="1132630"/>
            <a:ext cx="2119726" cy="4592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308F8D-BA06-4299-BE00-03F19E47CA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06244" y="1132630"/>
            <a:ext cx="2119726" cy="4592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32171B-3E8B-4F75-903A-74923BA958C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446102" y="1132630"/>
            <a:ext cx="2119726" cy="45927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D85B9D2-000A-47F1-98BC-E37557D6CA96}"/>
              </a:ext>
            </a:extLst>
          </p:cNvPr>
          <p:cNvSpPr txBox="1"/>
          <p:nvPr/>
        </p:nvSpPr>
        <p:spPr>
          <a:xfrm flipH="1">
            <a:off x="969649" y="5355285"/>
            <a:ext cx="1029994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图分别是：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，应用列表，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，推荐奖励，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WEB3&amp;BUS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选择与使用，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，账户与转账。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E6E6E6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（各图右上角“飞机图形”即为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VPN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开关）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E6E6E6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项目进度：所有基础流程与核心功能都已经开发完毕。目前正在局部试用中！</a:t>
            </a:r>
          </a:p>
        </p:txBody>
      </p:sp>
    </p:spTree>
    <p:extLst>
      <p:ext uri="{BB962C8B-B14F-4D97-AF65-F5344CB8AC3E}">
        <p14:creationId xmlns:p14="http://schemas.microsoft.com/office/powerpoint/2010/main" val="62365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作品展示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0BD38C-D258-4274-93FC-6505A9A1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793" y="2658855"/>
            <a:ext cx="5833207" cy="9868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9FCF7F8-C61C-41C9-818E-2548817EA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238" y="1026132"/>
            <a:ext cx="5833208" cy="16327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F6FC396-6867-4564-A91B-49282E7CD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525" y="3675100"/>
            <a:ext cx="5714634" cy="172265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C4947E4-8646-4AA2-8FB1-5F9FB103BF5E}"/>
              </a:ext>
            </a:extLst>
          </p:cNvPr>
          <p:cNvSpPr txBox="1"/>
          <p:nvPr/>
        </p:nvSpPr>
        <p:spPr>
          <a:xfrm>
            <a:off x="5874238" y="5427179"/>
            <a:ext cx="6042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https://gateway.ipfs.io/ipfs/QmPn5cMAdpkxjMQ838yphHggfviWqFJZJiMNeEakbtPGMN/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95A4DE6-9B51-48F3-94B2-6BBF35E89BE8}"/>
              </a:ext>
            </a:extLst>
          </p:cNvPr>
          <p:cNvCxnSpPr>
            <a:cxnSpLocks/>
          </p:cNvCxnSpPr>
          <p:nvPr/>
        </p:nvCxnSpPr>
        <p:spPr>
          <a:xfrm flipH="1">
            <a:off x="7948246" y="2430585"/>
            <a:ext cx="500186" cy="70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38DF45C-5339-4D9D-A189-BD3058B46E34}"/>
              </a:ext>
            </a:extLst>
          </p:cNvPr>
          <p:cNvCxnSpPr/>
          <p:nvPr/>
        </p:nvCxnSpPr>
        <p:spPr>
          <a:xfrm>
            <a:off x="8518769" y="3429000"/>
            <a:ext cx="1914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3093B8C-0638-4044-9CD3-4D445EDBF011}"/>
              </a:ext>
            </a:extLst>
          </p:cNvPr>
          <p:cNvCxnSpPr/>
          <p:nvPr/>
        </p:nvCxnSpPr>
        <p:spPr>
          <a:xfrm flipH="1">
            <a:off x="10200464" y="3229681"/>
            <a:ext cx="750277" cy="79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61A00B66-B0FA-4496-B041-D1A74617FD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81" y="3410351"/>
            <a:ext cx="4975469" cy="27497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0747DA92-3C37-434C-9DED-32183FF9A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81" y="1114678"/>
            <a:ext cx="5382481" cy="213894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D0E6D3F-4991-4721-83DC-4DBE0DBBAA5C}"/>
              </a:ext>
            </a:extLst>
          </p:cNvPr>
          <p:cNvSpPr txBox="1"/>
          <p:nvPr/>
        </p:nvSpPr>
        <p:spPr>
          <a:xfrm flipH="1">
            <a:off x="783552" y="6280658"/>
            <a:ext cx="102999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左图的图：链上状态示例，右边的图：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Substrate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与对应的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IPFS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6E6E6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存储示例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E6E6E6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01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5835191" y="836712"/>
            <a:ext cx="5719897" cy="3611858"/>
            <a:chOff x="2211697" y="737200"/>
            <a:chExt cx="4290158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04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211697" y="2990037"/>
              <a:ext cx="4087569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团队介绍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21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团队介绍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8258F5-BE5C-4343-8422-90CAE9FB03F2}"/>
              </a:ext>
            </a:extLst>
          </p:cNvPr>
          <p:cNvSpPr txBox="1"/>
          <p:nvPr/>
        </p:nvSpPr>
        <p:spPr>
          <a:xfrm>
            <a:off x="439680" y="1079064"/>
            <a:ext cx="6016897" cy="556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Anthony</a:t>
            </a:r>
            <a:endParaRPr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中科院计算机科学与技术硕士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年互联网技术经验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年区块链技术研究积累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区块链团队架构师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擅长中心化分布式存储平台及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P2P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网络（流媒体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/IM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）系统架构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Lilian</a:t>
            </a:r>
          </a:p>
          <a:p>
            <a:pPr indent="-28575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拥有区块链专利2篇，联盟链领域技术专家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上海理工大学计算机科学与技术学士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年开发经验，技术领域覆盖区块链，文件系统，物联网等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曾担任联盟链架构师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年区块链技术研究积累，资深黑客松参与者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3C5EDA-3789-4809-AE2D-C9403408D6B2}"/>
              </a:ext>
            </a:extLst>
          </p:cNvPr>
          <p:cNvSpPr txBox="1"/>
          <p:nvPr/>
        </p:nvSpPr>
        <p:spPr>
          <a:xfrm>
            <a:off x="5828122" y="1079064"/>
            <a:ext cx="5924199" cy="557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1400" b="1" kern="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Emma</a:t>
            </a:r>
            <a:endParaRPr lang="en-US" altLang="zh-CN" sz="1400" kern="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北京大学心理学硕士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区块链社区运营负责人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精通项目管理、运营体系搭建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曾任五百强外企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HRIS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及流程创新经理</a:t>
            </a:r>
            <a:endParaRPr lang="en-US" altLang="zh-CN" sz="1400" kern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1400" b="1" kern="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Xiangshun</a:t>
            </a:r>
            <a:endParaRPr lang="zh-CN" altLang="en-US" sz="1400" kern="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中南财经政法大学金融工程硕士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区块链及金融软件技术研究员，精通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Fabric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的底层技术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持有区块链技术授权专利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件，深度研究区块链的共识算法和跨链技术</a:t>
            </a:r>
          </a:p>
          <a:p>
            <a:pPr indent="0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1400" b="1" kern="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涵子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zh-CN" altLang="en-US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国防科技大学控制科学与工程硕士</a:t>
            </a:r>
            <a:r>
              <a:rPr lang="en-US" altLang="zh-CN" sz="2000" u="sng" kern="800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隐私计算及区块链技术研究员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v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intel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sgx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substrate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开发者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482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5835191" y="836712"/>
            <a:ext cx="5719897" cy="3611858"/>
            <a:chOff x="2211697" y="737200"/>
            <a:chExt cx="4290158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05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211697" y="2990037"/>
              <a:ext cx="4087569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运营规划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1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5835191" y="836712"/>
            <a:ext cx="5719897" cy="3611858"/>
            <a:chOff x="2211697" y="737200"/>
            <a:chExt cx="4290158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05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211697" y="2990037"/>
              <a:ext cx="4087569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合规风控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0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合规风控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89F236-4DDF-4B2E-A687-E4D0D32068AD}"/>
              </a:ext>
            </a:extLst>
          </p:cNvPr>
          <p:cNvSpPr/>
          <p:nvPr/>
        </p:nvSpPr>
        <p:spPr>
          <a:xfrm>
            <a:off x="3365500" y="2133725"/>
            <a:ext cx="6749402" cy="13398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8AA5717-01FF-492F-ACCA-FD168B2CA8D9}"/>
              </a:ext>
            </a:extLst>
          </p:cNvPr>
          <p:cNvSpPr/>
          <p:nvPr/>
        </p:nvSpPr>
        <p:spPr>
          <a:xfrm>
            <a:off x="2271926" y="1944594"/>
            <a:ext cx="1602948" cy="1602948"/>
          </a:xfrm>
          <a:prstGeom prst="ellipse">
            <a:avLst/>
          </a:prstGeom>
          <a:solidFill>
            <a:srgbClr val="00A2E9"/>
          </a:solidFill>
          <a:ln w="190500">
            <a:solidFill>
              <a:srgbClr val="00B0F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1BE823-9510-47D2-B636-190A08136A51}"/>
              </a:ext>
            </a:extLst>
          </p:cNvPr>
          <p:cNvSpPr/>
          <p:nvPr/>
        </p:nvSpPr>
        <p:spPr>
          <a:xfrm>
            <a:off x="2271926" y="4428909"/>
            <a:ext cx="1602948" cy="1602948"/>
          </a:xfrm>
          <a:prstGeom prst="ellipse">
            <a:avLst/>
          </a:prstGeom>
          <a:solidFill>
            <a:srgbClr val="00A2E9"/>
          </a:solidFill>
          <a:ln w="190500">
            <a:solidFill>
              <a:srgbClr val="00B0F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中后期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3DAD8C-75F7-433C-B834-26138209CDB2}"/>
              </a:ext>
            </a:extLst>
          </p:cNvPr>
          <p:cNvSpPr/>
          <p:nvPr/>
        </p:nvSpPr>
        <p:spPr>
          <a:xfrm>
            <a:off x="3365500" y="4717981"/>
            <a:ext cx="6814716" cy="9521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E2FE8-162A-413D-A7BA-6CA6C4A84D30}"/>
              </a:ext>
            </a:extLst>
          </p:cNvPr>
          <p:cNvSpPr txBox="1"/>
          <p:nvPr/>
        </p:nvSpPr>
        <p:spPr>
          <a:xfrm>
            <a:off x="4236357" y="2235919"/>
            <a:ext cx="4859022" cy="10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重点在鼓励区块链发展的地区进行合规发展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确保内容的用户所在国家的合规性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确保用户的隐私保护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D6CB41-0A33-4A6E-8701-760353DE4967}"/>
              </a:ext>
            </a:extLst>
          </p:cNvPr>
          <p:cNvSpPr txBox="1"/>
          <p:nvPr/>
        </p:nvSpPr>
        <p:spPr>
          <a:xfrm>
            <a:off x="4236357" y="4836875"/>
            <a:ext cx="3243196" cy="730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去中心化社区主导项目发展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运维团队提供部分技术支持</a:t>
            </a:r>
          </a:p>
        </p:txBody>
      </p:sp>
    </p:spTree>
    <p:extLst>
      <p:ext uri="{BB962C8B-B14F-4D97-AF65-F5344CB8AC3E}">
        <p14:creationId xmlns:p14="http://schemas.microsoft.com/office/powerpoint/2010/main" val="208724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37810F-F4FA-4CD7-8744-952510E69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r="2701"/>
          <a:stretch>
            <a:fillRect/>
          </a:stretch>
        </p:blipFill>
        <p:spPr>
          <a:xfrm>
            <a:off x="-1622" y="188"/>
            <a:ext cx="12195696" cy="6218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5BA3C8-FF75-4003-A1FD-DCC5725CD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2" y="990045"/>
            <a:ext cx="5203565" cy="4877909"/>
          </a:xfrm>
          <a:prstGeom prst="rect">
            <a:avLst/>
          </a:prstGeom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B36E0FB0-9F0C-4609-BEB9-8134BFB5D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98" y="4691225"/>
            <a:ext cx="1666431" cy="18189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653130-A02D-438C-B657-73A684D33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43" y="699292"/>
            <a:ext cx="2014089" cy="2014089"/>
          </a:xfrm>
          <a:prstGeom prst="rect">
            <a:avLst/>
          </a:prstGeom>
        </p:spPr>
      </p:pic>
      <p:sp>
        <p:nvSpPr>
          <p:cNvPr id="14" name="Google Shape;914;p29">
            <a:extLst>
              <a:ext uri="{FF2B5EF4-FFF2-40B4-BE49-F238E27FC236}">
                <a16:creationId xmlns:a16="http://schemas.microsoft.com/office/drawing/2014/main" id="{F7D33D37-26C2-4037-90F3-1A6384C18A68}"/>
              </a:ext>
            </a:extLst>
          </p:cNvPr>
          <p:cNvSpPr txBox="1"/>
          <p:nvPr/>
        </p:nvSpPr>
        <p:spPr>
          <a:xfrm>
            <a:off x="568818" y="3161118"/>
            <a:ext cx="8518235" cy="117186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Email:wbug@163.com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5CD6C5-FCEA-4EEF-A3E1-0B92598C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975" y="5935481"/>
            <a:ext cx="616354" cy="56857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39526A7-0A55-4BA6-9857-17649FF1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37" y="5935481"/>
            <a:ext cx="555158" cy="55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4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19FEE0A-E872-4A1E-B749-785A8C5D9F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345611"/>
            <a:ext cx="10353028" cy="5549595"/>
          </a:xfrm>
          <a:prstGeom prst="rect">
            <a:avLst/>
          </a:prstGeom>
          <a:effectLst/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FB9A96B-E257-4AB2-B211-2E2FBE0E677D}"/>
              </a:ext>
            </a:extLst>
          </p:cNvPr>
          <p:cNvSpPr/>
          <p:nvPr/>
        </p:nvSpPr>
        <p:spPr>
          <a:xfrm>
            <a:off x="750258" y="1392310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背景与产品方案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56D4F7-2714-41B8-8E2B-18D6FC6E42A0}"/>
              </a:ext>
            </a:extLst>
          </p:cNvPr>
          <p:cNvSpPr txBox="1"/>
          <p:nvPr/>
        </p:nvSpPr>
        <p:spPr>
          <a:xfrm>
            <a:off x="750258" y="622869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3DC2C2F-44BA-4877-81F3-B2E5E3513863}"/>
              </a:ext>
            </a:extLst>
          </p:cNvPr>
          <p:cNvSpPr txBox="1"/>
          <p:nvPr/>
        </p:nvSpPr>
        <p:spPr>
          <a:xfrm>
            <a:off x="1492777" y="3947604"/>
            <a:ext cx="1920173" cy="9233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dist" defTabSz="1285240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" panose="020B0300000000000000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E4C8CD9-A69C-4FB0-B194-47A2AB221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901" y="710430"/>
            <a:ext cx="4309857" cy="254214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1529732-B4FE-49AE-A8DD-EE77FE5C1D35}"/>
              </a:ext>
            </a:extLst>
          </p:cNvPr>
          <p:cNvSpPr/>
          <p:nvPr/>
        </p:nvSpPr>
        <p:spPr>
          <a:xfrm>
            <a:off x="1526443" y="4918076"/>
            <a:ext cx="1920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285240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CONTENTS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" panose="020B0300000000000000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338672-CDD2-4740-B20F-BAD9E775403C}"/>
              </a:ext>
            </a:extLst>
          </p:cNvPr>
          <p:cNvSpPr/>
          <p:nvPr/>
        </p:nvSpPr>
        <p:spPr>
          <a:xfrm>
            <a:off x="2510593" y="2623415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技术架构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73C4E5-0D5C-49ED-9EAA-7DC28894F869}"/>
              </a:ext>
            </a:extLst>
          </p:cNvPr>
          <p:cNvSpPr txBox="1"/>
          <p:nvPr/>
        </p:nvSpPr>
        <p:spPr>
          <a:xfrm>
            <a:off x="2510593" y="1853974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02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4D7D83-162C-4113-91EF-5A6DC1CC7641}"/>
              </a:ext>
            </a:extLst>
          </p:cNvPr>
          <p:cNvSpPr/>
          <p:nvPr/>
        </p:nvSpPr>
        <p:spPr>
          <a:xfrm>
            <a:off x="4270928" y="3371912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团队介绍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27D37A-2346-41AC-A812-C97EF0E4A25F}"/>
              </a:ext>
            </a:extLst>
          </p:cNvPr>
          <p:cNvSpPr txBox="1"/>
          <p:nvPr/>
        </p:nvSpPr>
        <p:spPr>
          <a:xfrm>
            <a:off x="4270928" y="2602471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B15F18-D14E-4E93-BB5C-3E552589D9D8}"/>
              </a:ext>
            </a:extLst>
          </p:cNvPr>
          <p:cNvSpPr/>
          <p:nvPr/>
        </p:nvSpPr>
        <p:spPr>
          <a:xfrm>
            <a:off x="6031263" y="4120409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作品展示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55DF73F-167B-4370-ACA9-FC25A03BA6CE}"/>
              </a:ext>
            </a:extLst>
          </p:cNvPr>
          <p:cNvSpPr txBox="1"/>
          <p:nvPr/>
        </p:nvSpPr>
        <p:spPr>
          <a:xfrm>
            <a:off x="6031263" y="3350968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C4250F-80EF-420D-93E5-BB4C24B7F48D}"/>
              </a:ext>
            </a:extLst>
          </p:cNvPr>
          <p:cNvSpPr/>
          <p:nvPr/>
        </p:nvSpPr>
        <p:spPr>
          <a:xfrm>
            <a:off x="7791598" y="4868906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运营规划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6E74F39-C5F6-4647-BBD1-0CB390317B2F}"/>
              </a:ext>
            </a:extLst>
          </p:cNvPr>
          <p:cNvSpPr txBox="1"/>
          <p:nvPr/>
        </p:nvSpPr>
        <p:spPr>
          <a:xfrm>
            <a:off x="7791598" y="4099465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05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ABA370B-88E6-44DC-8AE7-1CCC238308D5}"/>
              </a:ext>
            </a:extLst>
          </p:cNvPr>
          <p:cNvSpPr/>
          <p:nvPr/>
        </p:nvSpPr>
        <p:spPr>
          <a:xfrm>
            <a:off x="9551933" y="5617404"/>
            <a:ext cx="3201405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240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合规风控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6F1761-B165-45AE-A3E1-B5F6200B070D}"/>
              </a:ext>
            </a:extLst>
          </p:cNvPr>
          <p:cNvSpPr txBox="1"/>
          <p:nvPr/>
        </p:nvSpPr>
        <p:spPr>
          <a:xfrm>
            <a:off x="9551933" y="4847963"/>
            <a:ext cx="1185266" cy="76944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defTabSz="1285240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1819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0FDD30-E0BD-4856-A43F-44D46AA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2"/>
            <a:ext cx="12192000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CC4BC8-9AB5-4B61-831C-9286F1BA2C53}"/>
              </a:ext>
            </a:extLst>
          </p:cNvPr>
          <p:cNvGrpSpPr/>
          <p:nvPr/>
        </p:nvGrpSpPr>
        <p:grpSpPr>
          <a:xfrm>
            <a:off x="6039215" y="836712"/>
            <a:ext cx="5515874" cy="3611858"/>
            <a:chOff x="2364723" y="737200"/>
            <a:chExt cx="4137132" cy="27090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CAC0A4D-98D0-451E-8E65-A2B7573C9EC9}"/>
                </a:ext>
              </a:extLst>
            </p:cNvPr>
            <p:cNvSpPr/>
            <p:nvPr/>
          </p:nvSpPr>
          <p:spPr>
            <a:xfrm>
              <a:off x="2364723" y="737200"/>
              <a:ext cx="4137132" cy="2480939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00" b="0" i="0" u="none" strike="noStrike" kern="0" cap="none" spc="0" normalizeH="0" baseline="0" noProof="0" dirty="0">
                  <a:ln>
                    <a:noFill/>
                  </a:ln>
                  <a:solidFill>
                    <a:srgbClr val="009CD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01</a:t>
              </a:r>
              <a:endParaRPr kumimoji="0" lang="zh-CN" altLang="en-US" sz="18400" b="0" i="0" u="none" strike="noStrike" kern="0" cap="none" spc="0" normalizeH="0" baseline="0" noProof="0" dirty="0">
                <a:ln>
                  <a:noFill/>
                </a:ln>
                <a:solidFill>
                  <a:srgbClr val="009C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思源黑体 CN" panose="020B0300000000000000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D95ECF-BBB1-4FC3-8AA0-58E32C96CB54}"/>
                </a:ext>
              </a:extLst>
            </p:cNvPr>
            <p:cNvSpPr txBox="1"/>
            <p:nvPr/>
          </p:nvSpPr>
          <p:spPr>
            <a:xfrm>
              <a:off x="2652495" y="2990037"/>
              <a:ext cx="3646771" cy="456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25400">
                <a:prstClr val="black"/>
              </a:innerShdw>
            </a:effectLst>
          </p:spPr>
          <p:txBody>
            <a:bodyPr rot="0" spcFirstLastPara="0" vertOverflow="overflow" horzOverflow="overflow" vert="horz" wrap="square" lIns="121912" tIns="60956" rIns="121912" bIns="609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" panose="020B0300000000000000" charset="-122"/>
                  <a:sym typeface="字魂59号-创粗黑" panose="00000500000000000000" pitchFamily="2" charset="-122"/>
                </a:rPr>
                <a:t>项目背景与需求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87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B9F022-E56A-463D-A3C5-C89E830C4868}"/>
              </a:ext>
            </a:extLst>
          </p:cNvPr>
          <p:cNvSpPr txBox="1"/>
          <p:nvPr/>
        </p:nvSpPr>
        <p:spPr>
          <a:xfrm>
            <a:off x="1929289" y="1303394"/>
            <a:ext cx="8333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抗审查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应用推广平台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848DCA-E498-4F3A-B996-D3A09A48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12" y="3531528"/>
            <a:ext cx="3506046" cy="24491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1F9BE9-CC41-408B-91B4-3516C1C84853}"/>
              </a:ext>
            </a:extLst>
          </p:cNvPr>
          <p:cNvSpPr txBox="1"/>
          <p:nvPr/>
        </p:nvSpPr>
        <p:spPr>
          <a:xfrm>
            <a:off x="522342" y="2449056"/>
            <a:ext cx="7409084" cy="233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区块链技术的迅速发展，但除金融外，还没有效吸纳到其它互联网的用户。</a:t>
            </a:r>
            <a:endParaRPr lang="en-US" altLang="zh-CN" sz="1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需要抗审查的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入口，符合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用户心中：完全的去中心化、完全隐私保护，包括网络隐私保护等期望。</a:t>
            </a:r>
            <a:endParaRPr lang="en-US" altLang="zh-CN" sz="1600" b="1" dirty="0">
              <a:solidFill>
                <a:srgbClr val="00A2E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同时给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社区解决推广问题，结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Web3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小微团队提供</a:t>
            </a:r>
            <a:r>
              <a:rPr lang="en-US" altLang="zh-CN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DAO</a:t>
            </a:r>
            <a:r>
              <a:rPr lang="zh-CN" altLang="en-US" sz="16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、推广一体服务。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22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  <a:p>
            <a:pPr defTabSz="1285240"/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E997D8-3BCF-4D3E-AC13-F0E249E66A10}"/>
              </a:ext>
            </a:extLst>
          </p:cNvPr>
          <p:cNvSpPr txBox="1"/>
          <p:nvPr/>
        </p:nvSpPr>
        <p:spPr>
          <a:xfrm>
            <a:off x="3814579" y="2377314"/>
            <a:ext cx="70071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，基于区块链、并提供推广即挖矿的激励机制</a:t>
            </a:r>
            <a:endParaRPr lang="en-US" altLang="zh-CN" sz="1800" dirty="0"/>
          </a:p>
          <a:p>
            <a:r>
              <a:rPr lang="en-US" altLang="zh-CN" dirty="0"/>
              <a:t>2</a:t>
            </a:r>
            <a:r>
              <a:rPr lang="zh-CN" altLang="en-US" dirty="0"/>
              <a:t>，一个完善应用市场：展现、下载、安装</a:t>
            </a:r>
            <a:endParaRPr lang="en-US" altLang="zh-CN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，一个体验良好的浏览器：</a:t>
            </a:r>
            <a:endParaRPr lang="en-US" altLang="zh-CN" sz="1800" dirty="0"/>
          </a:p>
          <a:p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MEME DAO</a:t>
            </a:r>
            <a:r>
              <a:rPr lang="zh-CN" altLang="en-US" dirty="0"/>
              <a:t>的服务平台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，基于机密计算的平台</a:t>
            </a:r>
            <a:endParaRPr lang="en-US" altLang="zh-CN" dirty="0"/>
          </a:p>
          <a:p>
            <a:r>
              <a:rPr lang="en-US" altLang="zh-CN" sz="1800" dirty="0"/>
              <a:t>6</a:t>
            </a:r>
            <a:r>
              <a:rPr lang="zh-CN" altLang="en-US" sz="1800" dirty="0"/>
              <a:t>，良好稳定运行的隐私网络</a:t>
            </a:r>
            <a:endParaRPr lang="en-US" altLang="zh-CN" sz="1800" dirty="0"/>
          </a:p>
          <a:p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3679C-4DCD-4B1B-961D-FDDFEA0BA1E1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产品要素：</a:t>
            </a:r>
          </a:p>
        </p:txBody>
      </p:sp>
    </p:spTree>
    <p:extLst>
      <p:ext uri="{BB962C8B-B14F-4D97-AF65-F5344CB8AC3E}">
        <p14:creationId xmlns:p14="http://schemas.microsoft.com/office/powerpoint/2010/main" val="229818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  <a:p>
            <a:pPr defTabSz="1285240"/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E997D8-3BCF-4D3E-AC13-F0E249E66A10}"/>
              </a:ext>
            </a:extLst>
          </p:cNvPr>
          <p:cNvSpPr txBox="1"/>
          <p:nvPr/>
        </p:nvSpPr>
        <p:spPr>
          <a:xfrm>
            <a:off x="3599894" y="2448875"/>
            <a:ext cx="4668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，提供方便稳定的隐私网络</a:t>
            </a:r>
            <a:endParaRPr lang="en-US" altLang="zh-CN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，机密状态下的推荐服务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3679C-4DCD-4B1B-961D-FDDFEA0BA1E1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用户的支持</a:t>
            </a:r>
          </a:p>
        </p:txBody>
      </p:sp>
    </p:spTree>
    <p:extLst>
      <p:ext uri="{BB962C8B-B14F-4D97-AF65-F5344CB8AC3E}">
        <p14:creationId xmlns:p14="http://schemas.microsoft.com/office/powerpoint/2010/main" val="56740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  <a:p>
            <a:pPr defTabSz="1285240"/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E997D8-3BCF-4D3E-AC13-F0E249E66A10}"/>
              </a:ext>
            </a:extLst>
          </p:cNvPr>
          <p:cNvSpPr txBox="1"/>
          <p:nvPr/>
        </p:nvSpPr>
        <p:spPr>
          <a:xfrm>
            <a:off x="3599894" y="2448875"/>
            <a:ext cx="4668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，为他们的用户提供方便稳定的隐私网络</a:t>
            </a:r>
            <a:endParaRPr lang="en-US" altLang="zh-CN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，直接高效地推荐他们的产品到用户</a:t>
            </a:r>
            <a:endParaRPr lang="en-US" altLang="zh-CN" sz="1800" dirty="0"/>
          </a:p>
          <a:p>
            <a:r>
              <a:rPr lang="en-US" altLang="zh-CN" dirty="0"/>
              <a:t>3</a:t>
            </a:r>
            <a:r>
              <a:rPr lang="zh-CN" altLang="en-US" dirty="0"/>
              <a:t>，机密状态下多级分裂传播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3679C-4DCD-4B1B-961D-FDDFEA0BA1E1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运营社区的支持</a:t>
            </a:r>
          </a:p>
        </p:txBody>
      </p:sp>
    </p:spTree>
    <p:extLst>
      <p:ext uri="{BB962C8B-B14F-4D97-AF65-F5344CB8AC3E}">
        <p14:creationId xmlns:p14="http://schemas.microsoft.com/office/powerpoint/2010/main" val="365720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A5B6D05-BFB5-4452-854A-0EFCC94D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45" y="1315591"/>
            <a:ext cx="6568344" cy="43630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背景与产品方案</a:t>
            </a:r>
          </a:p>
          <a:p>
            <a:pPr defTabSz="1285240"/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E997D8-3BCF-4D3E-AC13-F0E249E66A10}"/>
              </a:ext>
            </a:extLst>
          </p:cNvPr>
          <p:cNvSpPr txBox="1"/>
          <p:nvPr/>
        </p:nvSpPr>
        <p:spPr>
          <a:xfrm>
            <a:off x="347810" y="1669648"/>
            <a:ext cx="4668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从下三方面来服务开发者：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web3 </a:t>
            </a:r>
            <a:r>
              <a:rPr lang="zh-CN" altLang="en-US" dirty="0"/>
              <a:t>应用直通车引流服务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DAO</a:t>
            </a:r>
            <a:r>
              <a:rPr lang="zh-CN" altLang="en-US" dirty="0"/>
              <a:t>平台的支持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，免填邀请码</a:t>
            </a:r>
            <a:r>
              <a:rPr lang="en-US" altLang="zh-CN" dirty="0"/>
              <a:t>SDK 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，推广联盟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3679C-4DCD-4B1B-961D-FDDFEA0BA1E1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产品对开发者的支持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6484DB-7BB6-4850-B192-0D0D260D2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872" y="5004663"/>
            <a:ext cx="330691" cy="4332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F52AAE-B696-4803-9F2C-91D4DB612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994" y="5021449"/>
            <a:ext cx="359443" cy="4397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67EEF2B-FA1F-4B45-A25C-EABD39CCC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295" y="4952846"/>
            <a:ext cx="461723" cy="4933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3BCC47A-D986-4CFC-8BCC-BC1F440BF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9763" y="4987423"/>
            <a:ext cx="504365" cy="50779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8123558-16EC-4E22-AF79-C10313642E36}"/>
              </a:ext>
            </a:extLst>
          </p:cNvPr>
          <p:cNvCxnSpPr>
            <a:cxnSpLocks/>
          </p:cNvCxnSpPr>
          <p:nvPr/>
        </p:nvCxnSpPr>
        <p:spPr>
          <a:xfrm flipV="1">
            <a:off x="6209822" y="4813838"/>
            <a:ext cx="4626143" cy="3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B93982B-7F5C-4FFE-AA1A-026D25F6E24F}"/>
              </a:ext>
            </a:extLst>
          </p:cNvPr>
          <p:cNvSpPr txBox="1"/>
          <p:nvPr/>
        </p:nvSpPr>
        <p:spPr>
          <a:xfrm>
            <a:off x="7135443" y="5067377"/>
            <a:ext cx="70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跨链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14E8C79-17D0-449A-9459-AB0D713B30BF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028672" y="5221266"/>
            <a:ext cx="806927" cy="20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774A16F-1911-4C88-A30C-BD2EF08B1621}"/>
              </a:ext>
            </a:extLst>
          </p:cNvPr>
          <p:cNvSpPr txBox="1"/>
          <p:nvPr/>
        </p:nvSpPr>
        <p:spPr>
          <a:xfrm>
            <a:off x="10074442" y="5067377"/>
            <a:ext cx="761523" cy="37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45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24F54-99E4-4F3E-807F-7CD140D6745D}"/>
              </a:ext>
            </a:extLst>
          </p:cNvPr>
          <p:cNvSpPr txBox="1"/>
          <p:nvPr/>
        </p:nvSpPr>
        <p:spPr>
          <a:xfrm>
            <a:off x="522343" y="413329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524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技术框架与算法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: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1657F9-EAB3-4BB6-9B7A-2CA60B53095F}"/>
              </a:ext>
            </a:extLst>
          </p:cNvPr>
          <p:cNvCxnSpPr>
            <a:cxnSpLocks/>
          </p:cNvCxnSpPr>
          <p:nvPr/>
        </p:nvCxnSpPr>
        <p:spPr>
          <a:xfrm>
            <a:off x="522343" y="957949"/>
            <a:ext cx="11147315" cy="0"/>
          </a:xfrm>
          <a:prstGeom prst="line">
            <a:avLst/>
          </a:prstGeom>
          <a:noFill/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</p:cxn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BC0F2AB-7C82-4E79-B403-AA73FCF9D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41" y="193713"/>
            <a:ext cx="637706" cy="6960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1E3D19-E8E5-4AD4-9E44-5B420104A2C6}"/>
              </a:ext>
            </a:extLst>
          </p:cNvPr>
          <p:cNvSpPr txBox="1"/>
          <p:nvPr/>
        </p:nvSpPr>
        <p:spPr>
          <a:xfrm>
            <a:off x="622930" y="126953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A2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整体框架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64FB765-F260-415E-BB36-8C72655B7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0" y="1784229"/>
            <a:ext cx="10946140" cy="48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18657</TotalTime>
  <Words>851</Words>
  <Application>Microsoft Office PowerPoint</Application>
  <PresentationFormat>宽屏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5938</dc:creator>
  <cp:lastModifiedBy>pan xiaofeng</cp:lastModifiedBy>
  <cp:revision>267</cp:revision>
  <dcterms:created xsi:type="dcterms:W3CDTF">2021-10-30T05:42:22Z</dcterms:created>
  <dcterms:modified xsi:type="dcterms:W3CDTF">2021-12-16T13:29:05Z</dcterms:modified>
</cp:coreProperties>
</file>