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358" r:id="rId2"/>
    <p:sldId id="326" r:id="rId3"/>
    <p:sldId id="327" r:id="rId4"/>
    <p:sldId id="330" r:id="rId5"/>
    <p:sldId id="329" r:id="rId6"/>
    <p:sldId id="331" r:id="rId7"/>
    <p:sldId id="332" r:id="rId8"/>
    <p:sldId id="333" r:id="rId9"/>
    <p:sldId id="334" r:id="rId10"/>
    <p:sldId id="335" r:id="rId11"/>
    <p:sldId id="336" r:id="rId12"/>
    <p:sldId id="361" r:id="rId13"/>
    <p:sldId id="339" r:id="rId14"/>
    <p:sldId id="340" r:id="rId15"/>
    <p:sldId id="341" r:id="rId16"/>
    <p:sldId id="346" r:id="rId17"/>
    <p:sldId id="343" r:id="rId18"/>
    <p:sldId id="344" r:id="rId19"/>
    <p:sldId id="362" r:id="rId20"/>
    <p:sldId id="363" r:id="rId21"/>
    <p:sldId id="347" r:id="rId22"/>
    <p:sldId id="348" r:id="rId23"/>
    <p:sldId id="365" r:id="rId24"/>
    <p:sldId id="366" r:id="rId25"/>
    <p:sldId id="351" r:id="rId26"/>
    <p:sldId id="352" r:id="rId27"/>
    <p:sldId id="353" r:id="rId28"/>
    <p:sldId id="354" r:id="rId29"/>
    <p:sldId id="364" r:id="rId30"/>
    <p:sldId id="356" r:id="rId31"/>
    <p:sldId id="357" r:id="rId3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58"/>
            <p14:sldId id="326"/>
            <p14:sldId id="327"/>
            <p14:sldId id="330"/>
            <p14:sldId id="329"/>
            <p14:sldId id="331"/>
            <p14:sldId id="332"/>
            <p14:sldId id="333"/>
            <p14:sldId id="334"/>
            <p14:sldId id="335"/>
            <p14:sldId id="336"/>
            <p14:sldId id="361"/>
            <p14:sldId id="339"/>
            <p14:sldId id="340"/>
            <p14:sldId id="341"/>
            <p14:sldId id="346"/>
            <p14:sldId id="343"/>
            <p14:sldId id="344"/>
            <p14:sldId id="362"/>
            <p14:sldId id="363"/>
            <p14:sldId id="347"/>
            <p14:sldId id="348"/>
            <p14:sldId id="365"/>
            <p14:sldId id="366"/>
            <p14:sldId id="351"/>
            <p14:sldId id="352"/>
            <p14:sldId id="353"/>
            <p14:sldId id="354"/>
            <p14:sldId id="364"/>
            <p14:sldId id="356"/>
            <p14:sldId id="3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7" autoAdjust="0"/>
    <p:restoredTop sz="94660"/>
  </p:normalViewPr>
  <p:slideViewPr>
    <p:cSldViewPr>
      <p:cViewPr varScale="1">
        <p:scale>
          <a:sx n="108" d="100"/>
          <a:sy n="108" d="100"/>
        </p:scale>
        <p:origin x="69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8E6770F3-001F-4C52-BBDF-B6E4244309F3}"/>
    <pc:docChg chg="custSel addSld modSld modSection">
      <pc:chgData name="Anatoliy Kigel" userId="7432c6c4687b0a9c" providerId="LiveId" clId="{8E6770F3-001F-4C52-BBDF-B6E4244309F3}" dt="2021-04-02T11:49:23.198" v="842" actId="1036"/>
      <pc:docMkLst>
        <pc:docMk/>
      </pc:docMkLst>
      <pc:sldChg chg="modSp mod">
        <pc:chgData name="Anatoliy Kigel" userId="7432c6c4687b0a9c" providerId="LiveId" clId="{8E6770F3-001F-4C52-BBDF-B6E4244309F3}" dt="2021-04-02T11:49:23.198" v="842" actId="1036"/>
        <pc:sldMkLst>
          <pc:docMk/>
          <pc:sldMk cId="1060467829" sldId="352"/>
        </pc:sldMkLst>
        <pc:spChg chg="mod">
          <ac:chgData name="Anatoliy Kigel" userId="7432c6c4687b0a9c" providerId="LiveId" clId="{8E6770F3-001F-4C52-BBDF-B6E4244309F3}" dt="2021-04-02T11:49:23.198" v="842" actId="1036"/>
          <ac:spMkLst>
            <pc:docMk/>
            <pc:sldMk cId="1060467829" sldId="352"/>
            <ac:spMk id="10" creationId="{00000000-0000-0000-0000-000000000000}"/>
          </ac:spMkLst>
        </pc:spChg>
      </pc:sldChg>
      <pc:sldChg chg="addSp delSp modSp add mod">
        <pc:chgData name="Anatoliy Kigel" userId="7432c6c4687b0a9c" providerId="LiveId" clId="{8E6770F3-001F-4C52-BBDF-B6E4244309F3}" dt="2021-04-02T11:48:32.260" v="828" actId="14100"/>
        <pc:sldMkLst>
          <pc:docMk/>
          <pc:sldMk cId="1034010322" sldId="364"/>
        </pc:sldMkLst>
        <pc:spChg chg="add mod">
          <ac:chgData name="Anatoliy Kigel" userId="7432c6c4687b0a9c" providerId="LiveId" clId="{8E6770F3-001F-4C52-BBDF-B6E4244309F3}" dt="2021-04-02T11:33:58.559" v="375" actId="1035"/>
          <ac:spMkLst>
            <pc:docMk/>
            <pc:sldMk cId="1034010322" sldId="364"/>
            <ac:spMk id="2" creationId="{A829F368-22C7-455B-81B9-B986E2E49907}"/>
          </ac:spMkLst>
        </pc:spChg>
        <pc:spChg chg="add mod">
          <ac:chgData name="Anatoliy Kigel" userId="7432c6c4687b0a9c" providerId="LiveId" clId="{8E6770F3-001F-4C52-BBDF-B6E4244309F3}" dt="2021-04-02T11:48:32.260" v="828" actId="14100"/>
          <ac:spMkLst>
            <pc:docMk/>
            <pc:sldMk cId="1034010322" sldId="364"/>
            <ac:spMk id="4" creationId="{588D9AAF-00CC-432D-A1F2-9D3639D1154D}"/>
          </ac:spMkLst>
        </pc:spChg>
        <pc:spChg chg="del mod">
          <ac:chgData name="Anatoliy Kigel" userId="7432c6c4687b0a9c" providerId="LiveId" clId="{8E6770F3-001F-4C52-BBDF-B6E4244309F3}" dt="2021-04-02T11:46:33.946" v="806" actId="478"/>
          <ac:spMkLst>
            <pc:docMk/>
            <pc:sldMk cId="1034010322" sldId="364"/>
            <ac:spMk id="5" creationId="{00000000-0000-0000-0000-000000000000}"/>
          </ac:spMkLst>
        </pc:spChg>
        <pc:spChg chg="add del mod">
          <ac:chgData name="Anatoliy Kigel" userId="7432c6c4687b0a9c" providerId="LiveId" clId="{8E6770F3-001F-4C52-BBDF-B6E4244309F3}" dt="2021-04-02T11:33:38.148" v="362"/>
          <ac:spMkLst>
            <pc:docMk/>
            <pc:sldMk cId="1034010322" sldId="364"/>
            <ac:spMk id="6" creationId="{E8622F5A-88D6-475D-A56E-F0CB6F3ACC9B}"/>
          </ac:spMkLst>
        </pc:spChg>
        <pc:picChg chg="del">
          <ac:chgData name="Anatoliy Kigel" userId="7432c6c4687b0a9c" providerId="LiveId" clId="{8E6770F3-001F-4C52-BBDF-B6E4244309F3}" dt="2021-04-02T11:30:52.703" v="1" actId="478"/>
          <ac:picMkLst>
            <pc:docMk/>
            <pc:sldMk cId="1034010322" sldId="364"/>
            <ac:picMk id="3" creationId="{00000000-0000-0000-0000-000000000000}"/>
          </ac:picMkLst>
        </pc:picChg>
        <pc:picChg chg="add del mod">
          <ac:chgData name="Anatoliy Kigel" userId="7432c6c4687b0a9c" providerId="LiveId" clId="{8E6770F3-001F-4C52-BBDF-B6E4244309F3}" dt="2021-04-02T11:45:53.866" v="799" actId="478"/>
          <ac:picMkLst>
            <pc:docMk/>
            <pc:sldMk cId="1034010322" sldId="364"/>
            <ac:picMk id="7" creationId="{C5A595D5-F77E-4E3A-A7A0-1CB829C677D1}"/>
          </ac:picMkLst>
        </pc:picChg>
      </pc:sldChg>
    </pc:docChg>
  </pc:docChgLst>
  <pc:docChgLst>
    <pc:chgData name="Anatoliy Kigel" userId="7432c6c4687b0a9c" providerId="LiveId" clId="{7FCD552A-26E0-40C0-9AFA-4865EED69E38}"/>
    <pc:docChg chg="custSel modSld">
      <pc:chgData name="Anatoliy Kigel" userId="7432c6c4687b0a9c" providerId="LiveId" clId="{7FCD552A-26E0-40C0-9AFA-4865EED69E38}" dt="2021-07-11T18:53:11.846" v="21" actId="1076"/>
      <pc:docMkLst>
        <pc:docMk/>
      </pc:docMkLst>
      <pc:sldChg chg="addSp delSp modSp mod">
        <pc:chgData name="Anatoliy Kigel" userId="7432c6c4687b0a9c" providerId="LiveId" clId="{7FCD552A-26E0-40C0-9AFA-4865EED69E38}" dt="2021-07-11T18:53:11.846" v="21" actId="1076"/>
        <pc:sldMkLst>
          <pc:docMk/>
          <pc:sldMk cId="2395894973" sldId="366"/>
        </pc:sldMkLst>
        <pc:spChg chg="mod">
          <ac:chgData name="Anatoliy Kigel" userId="7432c6c4687b0a9c" providerId="LiveId" clId="{7FCD552A-26E0-40C0-9AFA-4865EED69E38}" dt="2021-07-11T18:51:52.786" v="0" actId="20577"/>
          <ac:spMkLst>
            <pc:docMk/>
            <pc:sldMk cId="2395894973" sldId="366"/>
            <ac:spMk id="2" creationId="{00000000-0000-0000-0000-000000000000}"/>
          </ac:spMkLst>
        </pc:spChg>
        <pc:spChg chg="mod">
          <ac:chgData name="Anatoliy Kigel" userId="7432c6c4687b0a9c" providerId="LiveId" clId="{7FCD552A-26E0-40C0-9AFA-4865EED69E38}" dt="2021-07-11T18:51:58.663" v="13" actId="1036"/>
          <ac:spMkLst>
            <pc:docMk/>
            <pc:sldMk cId="2395894973" sldId="366"/>
            <ac:spMk id="6" creationId="{00000000-0000-0000-0000-000000000000}"/>
          </ac:spMkLst>
        </pc:spChg>
        <pc:picChg chg="add mod">
          <ac:chgData name="Anatoliy Kigel" userId="7432c6c4687b0a9c" providerId="LiveId" clId="{7FCD552A-26E0-40C0-9AFA-4865EED69E38}" dt="2021-07-11T18:53:11.846" v="21" actId="1076"/>
          <ac:picMkLst>
            <pc:docMk/>
            <pc:sldMk cId="2395894973" sldId="366"/>
            <ac:picMk id="5" creationId="{8B4CA5C0-73FC-480F-B415-1E9BBAB80EED}"/>
          </ac:picMkLst>
        </pc:picChg>
        <pc:picChg chg="del">
          <ac:chgData name="Anatoliy Kigel" userId="7432c6c4687b0a9c" providerId="LiveId" clId="{7FCD552A-26E0-40C0-9AFA-4865EED69E38}" dt="2021-07-11T18:53:00.313" v="14" actId="478"/>
          <ac:picMkLst>
            <pc:docMk/>
            <pc:sldMk cId="2395894973" sldId="366"/>
            <ac:picMk id="9" creationId="{DAE1DC5D-3000-4262-8D21-A166F8C11883}"/>
          </ac:picMkLst>
        </pc:picChg>
      </pc:sldChg>
    </pc:docChg>
  </pc:docChgLst>
  <pc:docChgLst>
    <pc:chgData name="Anatoliy Kigel" userId="7432c6c4687b0a9c" providerId="LiveId" clId="{B637FAF1-7C4E-451F-B3F3-CE131EC3DB1E}"/>
    <pc:docChg chg="custSel modSld">
      <pc:chgData name="Anatoliy Kigel" userId="7432c6c4687b0a9c" providerId="LiveId" clId="{B637FAF1-7C4E-451F-B3F3-CE131EC3DB1E}" dt="2021-02-11T21:23:39.080" v="83" actId="1037"/>
      <pc:docMkLst>
        <pc:docMk/>
      </pc:docMkLst>
      <pc:sldChg chg="addSp delSp modSp mod">
        <pc:chgData name="Anatoliy Kigel" userId="7432c6c4687b0a9c" providerId="LiveId" clId="{B637FAF1-7C4E-451F-B3F3-CE131EC3DB1E}" dt="2021-02-11T21:23:39.080" v="83" actId="1037"/>
        <pc:sldMkLst>
          <pc:docMk/>
          <pc:sldMk cId="1643012278" sldId="329"/>
        </pc:sldMkLst>
        <pc:spChg chg="mod">
          <ac:chgData name="Anatoliy Kigel" userId="7432c6c4687b0a9c" providerId="LiveId" clId="{B637FAF1-7C4E-451F-B3F3-CE131EC3DB1E}" dt="2021-02-11T21:23:39.080" v="83" actId="1037"/>
          <ac:spMkLst>
            <pc:docMk/>
            <pc:sldMk cId="1643012278" sldId="329"/>
            <ac:spMk id="10" creationId="{00000000-0000-0000-0000-000000000000}"/>
          </ac:spMkLst>
        </pc:spChg>
        <pc:picChg chg="del">
          <ac:chgData name="Anatoliy Kigel" userId="7432c6c4687b0a9c" providerId="LiveId" clId="{B637FAF1-7C4E-451F-B3F3-CE131EC3DB1E}" dt="2021-02-11T21:23:25.078" v="72" actId="478"/>
          <ac:picMkLst>
            <pc:docMk/>
            <pc:sldMk cId="1643012278" sldId="329"/>
            <ac:picMk id="4" creationId="{00000000-0000-0000-0000-000000000000}"/>
          </ac:picMkLst>
        </pc:picChg>
        <pc:picChg chg="add mod">
          <ac:chgData name="Anatoliy Kigel" userId="7432c6c4687b0a9c" providerId="LiveId" clId="{B637FAF1-7C4E-451F-B3F3-CE131EC3DB1E}" dt="2021-02-11T21:23:37.354" v="79" actId="1076"/>
          <ac:picMkLst>
            <pc:docMk/>
            <pc:sldMk cId="1643012278" sldId="329"/>
            <ac:picMk id="5" creationId="{EBCB33C5-58DF-4628-BADC-3286DE08039F}"/>
          </ac:picMkLst>
        </pc:picChg>
      </pc:sldChg>
      <pc:sldChg chg="modSp mod">
        <pc:chgData name="Anatoliy Kigel" userId="7432c6c4687b0a9c" providerId="LiveId" clId="{B637FAF1-7C4E-451F-B3F3-CE131EC3DB1E}" dt="2021-02-09T21:27:32.741" v="71" actId="20577"/>
        <pc:sldMkLst>
          <pc:docMk/>
          <pc:sldMk cId="345337609" sldId="348"/>
        </pc:sldMkLst>
        <pc:spChg chg="mod">
          <ac:chgData name="Anatoliy Kigel" userId="7432c6c4687b0a9c" providerId="LiveId" clId="{B637FAF1-7C4E-451F-B3F3-CE131EC3DB1E}" dt="2021-02-09T21:27:32.741" v="71" actId="20577"/>
          <ac:spMkLst>
            <pc:docMk/>
            <pc:sldMk cId="345337609" sldId="348"/>
            <ac:spMk id="6" creationId="{00000000-0000-0000-0000-000000000000}"/>
          </ac:spMkLst>
        </pc:spChg>
      </pc:sldChg>
      <pc:sldChg chg="modSp mod">
        <pc:chgData name="Anatoliy Kigel" userId="7432c6c4687b0a9c" providerId="LiveId" clId="{B637FAF1-7C4E-451F-B3F3-CE131EC3DB1E}" dt="2021-02-09T21:25:48.397" v="5" actId="20577"/>
        <pc:sldMkLst>
          <pc:docMk/>
          <pc:sldMk cId="3197014353" sldId="359"/>
        </pc:sldMkLst>
        <pc:spChg chg="mod">
          <ac:chgData name="Anatoliy Kigel" userId="7432c6c4687b0a9c" providerId="LiveId" clId="{B637FAF1-7C4E-451F-B3F3-CE131EC3DB1E}" dt="2021-02-09T21:25:48.397" v="5" actId="20577"/>
          <ac:spMkLst>
            <pc:docMk/>
            <pc:sldMk cId="3197014353" sldId="359"/>
            <ac:spMk id="5" creationId="{00000000-0000-0000-0000-000000000000}"/>
          </ac:spMkLst>
        </pc:spChg>
      </pc:sldChg>
      <pc:sldChg chg="modSp mod">
        <pc:chgData name="Anatoliy Kigel" userId="7432c6c4687b0a9c" providerId="LiveId" clId="{B637FAF1-7C4E-451F-B3F3-CE131EC3DB1E}" dt="2021-02-09T21:27:17.079" v="64" actId="12788"/>
        <pc:sldMkLst>
          <pc:docMk/>
          <pc:sldMk cId="1369145186" sldId="360"/>
        </pc:sldMkLst>
        <pc:spChg chg="mod">
          <ac:chgData name="Anatoliy Kigel" userId="7432c6c4687b0a9c" providerId="LiveId" clId="{B637FAF1-7C4E-451F-B3F3-CE131EC3DB1E}" dt="2021-02-09T21:27:17.079" v="64" actId="12788"/>
          <ac:spMkLst>
            <pc:docMk/>
            <pc:sldMk cId="1369145186" sldId="360"/>
            <ac:spMk id="3" creationId="{00000000-0000-0000-0000-000000000000}"/>
          </ac:spMkLst>
        </pc:spChg>
        <pc:spChg chg="mod">
          <ac:chgData name="Anatoliy Kigel" userId="7432c6c4687b0a9c" providerId="LiveId" clId="{B637FAF1-7C4E-451F-B3F3-CE131EC3DB1E}" dt="2021-02-09T21:27:17.079" v="64" actId="12788"/>
          <ac:spMkLst>
            <pc:docMk/>
            <pc:sldMk cId="1369145186" sldId="360"/>
            <ac:spMk id="7" creationId="{00000000-0000-0000-0000-000000000000}"/>
          </ac:spMkLst>
        </pc:spChg>
        <pc:spChg chg="mod">
          <ac:chgData name="Anatoliy Kigel" userId="7432c6c4687b0a9c" providerId="LiveId" clId="{B637FAF1-7C4E-451F-B3F3-CE131EC3DB1E}" dt="2021-02-09T21:27:17.079" v="64" actId="12788"/>
          <ac:spMkLst>
            <pc:docMk/>
            <pc:sldMk cId="1369145186" sldId="360"/>
            <ac:spMk id="9" creationId="{00000000-0000-0000-0000-000000000000}"/>
          </ac:spMkLst>
        </pc:spChg>
        <pc:picChg chg="mod modCrop">
          <ac:chgData name="Anatoliy Kigel" userId="7432c6c4687b0a9c" providerId="LiveId" clId="{B637FAF1-7C4E-451F-B3F3-CE131EC3DB1E}" dt="2021-02-09T21:27:17.079" v="64" actId="12788"/>
          <ac:picMkLst>
            <pc:docMk/>
            <pc:sldMk cId="1369145186" sldId="360"/>
            <ac:picMk id="6" creationId="{00000000-0000-0000-0000-000000000000}"/>
          </ac:picMkLst>
        </pc:picChg>
      </pc:sldChg>
    </pc:docChg>
  </pc:docChgLst>
  <pc:docChgLst>
    <pc:chgData name="Anatoliy Kigel" userId="7432c6c4687b0a9c" providerId="LiveId" clId="{9FB6251F-F551-4D18-9265-F10A61047523}"/>
    <pc:docChg chg="undo custSel addSld modSld sldOrd modSection">
      <pc:chgData name="Anatoliy Kigel" userId="7432c6c4687b0a9c" providerId="LiveId" clId="{9FB6251F-F551-4D18-9265-F10A61047523}" dt="2021-04-05T05:57:01.125" v="363" actId="1036"/>
      <pc:docMkLst>
        <pc:docMk/>
      </pc:docMkLst>
      <pc:sldChg chg="addSp delSp modSp mod">
        <pc:chgData name="Anatoliy Kigel" userId="7432c6c4687b0a9c" providerId="LiveId" clId="{9FB6251F-F551-4D18-9265-F10A61047523}" dt="2021-04-05T05:57:01.125" v="363" actId="1036"/>
        <pc:sldMkLst>
          <pc:docMk/>
          <pc:sldMk cId="1643012278" sldId="329"/>
        </pc:sldMkLst>
        <pc:spChg chg="mod">
          <ac:chgData name="Anatoliy Kigel" userId="7432c6c4687b0a9c" providerId="LiveId" clId="{9FB6251F-F551-4D18-9265-F10A61047523}" dt="2021-04-05T05:57:01.125" v="363" actId="1036"/>
          <ac:spMkLst>
            <pc:docMk/>
            <pc:sldMk cId="1643012278" sldId="329"/>
            <ac:spMk id="3" creationId="{00000000-0000-0000-0000-000000000000}"/>
          </ac:spMkLst>
        </pc:spChg>
        <pc:spChg chg="add mod">
          <ac:chgData name="Anatoliy Kigel" userId="7432c6c4687b0a9c" providerId="LiveId" clId="{9FB6251F-F551-4D18-9265-F10A61047523}" dt="2021-04-05T05:55:03.227" v="342" actId="404"/>
          <ac:spMkLst>
            <pc:docMk/>
            <pc:sldMk cId="1643012278" sldId="329"/>
            <ac:spMk id="8" creationId="{561CCFDE-4F2F-4E35-A42C-47A1248FE89C}"/>
          </ac:spMkLst>
        </pc:spChg>
        <pc:spChg chg="mod">
          <ac:chgData name="Anatoliy Kigel" userId="7432c6c4687b0a9c" providerId="LiveId" clId="{9FB6251F-F551-4D18-9265-F10A61047523}" dt="2021-04-05T05:55:59.525" v="355" actId="1076"/>
          <ac:spMkLst>
            <pc:docMk/>
            <pc:sldMk cId="1643012278" sldId="329"/>
            <ac:spMk id="10" creationId="{00000000-0000-0000-0000-000000000000}"/>
          </ac:spMkLst>
        </pc:spChg>
        <pc:picChg chg="del">
          <ac:chgData name="Anatoliy Kigel" userId="7432c6c4687b0a9c" providerId="LiveId" clId="{9FB6251F-F551-4D18-9265-F10A61047523}" dt="2021-04-05T05:55:04.693" v="343" actId="478"/>
          <ac:picMkLst>
            <pc:docMk/>
            <pc:sldMk cId="1643012278" sldId="329"/>
            <ac:picMk id="5" creationId="{EBCB33C5-58DF-4628-BADC-3286DE08039F}"/>
          </ac:picMkLst>
        </pc:picChg>
        <pc:picChg chg="add mod">
          <ac:chgData name="Anatoliy Kigel" userId="7432c6c4687b0a9c" providerId="LiveId" clId="{9FB6251F-F551-4D18-9265-F10A61047523}" dt="2021-04-05T05:56:26.789" v="360" actId="1582"/>
          <ac:picMkLst>
            <pc:docMk/>
            <pc:sldMk cId="1643012278" sldId="329"/>
            <ac:picMk id="6" creationId="{B21D341D-571F-4C1A-AEE1-ED477EFC18BB}"/>
          </ac:picMkLst>
        </pc:picChg>
      </pc:sldChg>
      <pc:sldChg chg="modSp add mod ord">
        <pc:chgData name="Anatoliy Kigel" userId="7432c6c4687b0a9c" providerId="LiveId" clId="{9FB6251F-F551-4D18-9265-F10A61047523}" dt="2021-04-04T17:48:44.903" v="49" actId="20577"/>
        <pc:sldMkLst>
          <pc:docMk/>
          <pc:sldMk cId="2803619757" sldId="365"/>
        </pc:sldMkLst>
        <pc:spChg chg="mod">
          <ac:chgData name="Anatoliy Kigel" userId="7432c6c4687b0a9c" providerId="LiveId" clId="{9FB6251F-F551-4D18-9265-F10A61047523}" dt="2021-04-04T17:48:44.903" v="49" actId="20577"/>
          <ac:spMkLst>
            <pc:docMk/>
            <pc:sldMk cId="2803619757" sldId="365"/>
            <ac:spMk id="5" creationId="{00000000-0000-0000-0000-000000000000}"/>
          </ac:spMkLst>
        </pc:spChg>
      </pc:sldChg>
      <pc:sldChg chg="addSp delSp modSp add mod ord">
        <pc:chgData name="Anatoliy Kigel" userId="7432c6c4687b0a9c" providerId="LiveId" clId="{9FB6251F-F551-4D18-9265-F10A61047523}" dt="2021-04-04T17:52:15.404" v="256" actId="1440"/>
        <pc:sldMkLst>
          <pc:docMk/>
          <pc:sldMk cId="2395894973" sldId="366"/>
        </pc:sldMkLst>
        <pc:spChg chg="mod">
          <ac:chgData name="Anatoliy Kigel" userId="7432c6c4687b0a9c" providerId="LiveId" clId="{9FB6251F-F551-4D18-9265-F10A61047523}" dt="2021-04-04T17:51:53.562" v="249" actId="1035"/>
          <ac:spMkLst>
            <pc:docMk/>
            <pc:sldMk cId="2395894973" sldId="366"/>
            <ac:spMk id="2" creationId="{00000000-0000-0000-0000-000000000000}"/>
          </ac:spMkLst>
        </pc:spChg>
        <pc:spChg chg="mod">
          <ac:chgData name="Anatoliy Kigel" userId="7432c6c4687b0a9c" providerId="LiveId" clId="{9FB6251F-F551-4D18-9265-F10A61047523}" dt="2021-04-04T17:51:50.747" v="237" actId="1036"/>
          <ac:spMkLst>
            <pc:docMk/>
            <pc:sldMk cId="2395894973" sldId="366"/>
            <ac:spMk id="3" creationId="{00000000-0000-0000-0000-000000000000}"/>
          </ac:spMkLst>
        </pc:spChg>
        <pc:spChg chg="del">
          <ac:chgData name="Anatoliy Kigel" userId="7432c6c4687b0a9c" providerId="LiveId" clId="{9FB6251F-F551-4D18-9265-F10A61047523}" dt="2021-04-04T17:50:37.824" v="182" actId="478"/>
          <ac:spMkLst>
            <pc:docMk/>
            <pc:sldMk cId="2395894973" sldId="366"/>
            <ac:spMk id="5" creationId="{00000000-0000-0000-0000-000000000000}"/>
          </ac:spMkLst>
        </pc:spChg>
        <pc:spChg chg="mod">
          <ac:chgData name="Anatoliy Kigel" userId="7432c6c4687b0a9c" providerId="LiveId" clId="{9FB6251F-F551-4D18-9265-F10A61047523}" dt="2021-04-04T17:52:07.952" v="255" actId="14100"/>
          <ac:spMkLst>
            <pc:docMk/>
            <pc:sldMk cId="2395894973" sldId="366"/>
            <ac:spMk id="6" creationId="{00000000-0000-0000-0000-000000000000}"/>
          </ac:spMkLst>
        </pc:spChg>
        <pc:picChg chg="del">
          <ac:chgData name="Anatoliy Kigel" userId="7432c6c4687b0a9c" providerId="LiveId" clId="{9FB6251F-F551-4D18-9265-F10A61047523}" dt="2021-04-04T17:48:47.177" v="50" actId="478"/>
          <ac:picMkLst>
            <pc:docMk/>
            <pc:sldMk cId="2395894973" sldId="366"/>
            <ac:picMk id="7" creationId="{00000000-0000-0000-0000-000000000000}"/>
          </ac:picMkLst>
        </pc:picChg>
        <pc:picChg chg="add mod">
          <ac:chgData name="Anatoliy Kigel" userId="7432c6c4687b0a9c" providerId="LiveId" clId="{9FB6251F-F551-4D18-9265-F10A61047523}" dt="2021-04-04T17:52:15.404" v="256" actId="1440"/>
          <ac:picMkLst>
            <pc:docMk/>
            <pc:sldMk cId="2395894973" sldId="366"/>
            <ac:picMk id="9" creationId="{DAE1DC5D-3000-4262-8D21-A166F8C11883}"/>
          </ac:picMkLst>
        </pc:picChg>
      </pc:sldChg>
    </pc:docChg>
  </pc:docChgLst>
  <pc:docChgLst>
    <pc:chgData name="Anatoliy Kigel" userId="7432c6c4687b0a9c" providerId="LiveId" clId="{F5A646CC-2E62-4394-8797-F62392541193}"/>
    <pc:docChg chg="delSld modSld modSection">
      <pc:chgData name="Anatoliy Kigel" userId="7432c6c4687b0a9c" providerId="LiveId" clId="{F5A646CC-2E62-4394-8797-F62392541193}" dt="2021-09-16T20:07:16.543" v="2" actId="20577"/>
      <pc:docMkLst>
        <pc:docMk/>
      </pc:docMkLst>
      <pc:sldChg chg="modSp mod">
        <pc:chgData name="Anatoliy Kigel" userId="7432c6c4687b0a9c" providerId="LiveId" clId="{F5A646CC-2E62-4394-8797-F62392541193}" dt="2021-09-16T20:07:12.871" v="1" actId="20577"/>
        <pc:sldMkLst>
          <pc:docMk/>
          <pc:sldMk cId="3898157516" sldId="347"/>
        </pc:sldMkLst>
        <pc:spChg chg="mod">
          <ac:chgData name="Anatoliy Kigel" userId="7432c6c4687b0a9c" providerId="LiveId" clId="{F5A646CC-2E62-4394-8797-F62392541193}" dt="2021-09-16T20:07:12.871" v="1" actId="20577"/>
          <ac:spMkLst>
            <pc:docMk/>
            <pc:sldMk cId="3898157516" sldId="347"/>
            <ac:spMk id="5" creationId="{00000000-0000-0000-0000-000000000000}"/>
          </ac:spMkLst>
        </pc:spChg>
      </pc:sldChg>
      <pc:sldChg chg="del">
        <pc:chgData name="Anatoliy Kigel" userId="7432c6c4687b0a9c" providerId="LiveId" clId="{F5A646CC-2E62-4394-8797-F62392541193}" dt="2021-09-16T20:07:07.875" v="0" actId="47"/>
        <pc:sldMkLst>
          <pc:docMk/>
          <pc:sldMk cId="3197014353" sldId="359"/>
        </pc:sldMkLst>
      </pc:sldChg>
      <pc:sldChg chg="del">
        <pc:chgData name="Anatoliy Kigel" userId="7432c6c4687b0a9c" providerId="LiveId" clId="{F5A646CC-2E62-4394-8797-F62392541193}" dt="2021-09-16T20:07:07.875" v="0" actId="47"/>
        <pc:sldMkLst>
          <pc:docMk/>
          <pc:sldMk cId="1369145186" sldId="360"/>
        </pc:sldMkLst>
      </pc:sldChg>
      <pc:sldChg chg="modSp mod">
        <pc:chgData name="Anatoliy Kigel" userId="7432c6c4687b0a9c" providerId="LiveId" clId="{F5A646CC-2E62-4394-8797-F62392541193}" dt="2021-09-16T20:07:16.543" v="2" actId="20577"/>
        <pc:sldMkLst>
          <pc:docMk/>
          <pc:sldMk cId="2803619757" sldId="365"/>
        </pc:sldMkLst>
        <pc:spChg chg="mod">
          <ac:chgData name="Anatoliy Kigel" userId="7432c6c4687b0a9c" providerId="LiveId" clId="{F5A646CC-2E62-4394-8797-F62392541193}" dt="2021-09-16T20:07:16.543" v="2" actId="20577"/>
          <ac:spMkLst>
            <pc:docMk/>
            <pc:sldMk cId="2803619757" sldId="365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098B6CCE-5314-4808-961B-4B5241FAF36A}"/>
    <pc:docChg chg="custSel modSld">
      <pc:chgData name="Anatoliy Kigel" userId="7432c6c4687b0a9c" providerId="LiveId" clId="{098B6CCE-5314-4808-961B-4B5241FAF36A}" dt="2021-05-19T06:56:35.209" v="372" actId="1035"/>
      <pc:docMkLst>
        <pc:docMk/>
      </pc:docMkLst>
      <pc:sldChg chg="modSp mod">
        <pc:chgData name="Anatoliy Kigel" userId="7432c6c4687b0a9c" providerId="LiveId" clId="{098B6CCE-5314-4808-961B-4B5241FAF36A}" dt="2021-05-19T06:52:09.348" v="181" actId="1035"/>
        <pc:sldMkLst>
          <pc:docMk/>
          <pc:sldMk cId="345337609" sldId="348"/>
        </pc:sldMkLst>
        <pc:spChg chg="mod">
          <ac:chgData name="Anatoliy Kigel" userId="7432c6c4687b0a9c" providerId="LiveId" clId="{098B6CCE-5314-4808-961B-4B5241FAF36A}" dt="2021-05-19T06:52:09.348" v="181" actId="1035"/>
          <ac:spMkLst>
            <pc:docMk/>
            <pc:sldMk cId="345337609" sldId="348"/>
            <ac:spMk id="6" creationId="{00000000-0000-0000-0000-000000000000}"/>
          </ac:spMkLst>
        </pc:spChg>
      </pc:sldChg>
      <pc:sldChg chg="modSp mod">
        <pc:chgData name="Anatoliy Kigel" userId="7432c6c4687b0a9c" providerId="LiveId" clId="{098B6CCE-5314-4808-961B-4B5241FAF36A}" dt="2021-05-19T06:56:35.209" v="372" actId="1035"/>
        <pc:sldMkLst>
          <pc:docMk/>
          <pc:sldMk cId="2395894973" sldId="366"/>
        </pc:sldMkLst>
        <pc:spChg chg="mod">
          <ac:chgData name="Anatoliy Kigel" userId="7432c6c4687b0a9c" providerId="LiveId" clId="{098B6CCE-5314-4808-961B-4B5241FAF36A}" dt="2021-05-19T06:56:35.209" v="372" actId="1035"/>
          <ac:spMkLst>
            <pc:docMk/>
            <pc:sldMk cId="2395894973" sldId="366"/>
            <ac:spMk id="2" creationId="{00000000-0000-0000-0000-000000000000}"/>
          </ac:spMkLst>
        </pc:spChg>
        <pc:spChg chg="mod">
          <ac:chgData name="Anatoliy Kigel" userId="7432c6c4687b0a9c" providerId="LiveId" clId="{098B6CCE-5314-4808-961B-4B5241FAF36A}" dt="2021-05-19T06:56:29.362" v="367" actId="20577"/>
          <ac:spMkLst>
            <pc:docMk/>
            <pc:sldMk cId="2395894973" sldId="366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16.09.2021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815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2366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16.09.2021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16.09.2021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16.09.2021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16.09.2021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16.09.2021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16.09.2021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16.09.2021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16.09.2021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16.09.2021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16.09.2021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16.09.2021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16.09.2021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order-radiu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ref.ru/css/box-shadow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post/483634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CSS/object-position" TargetMode="External"/><Relationship Id="rId2" Type="http://schemas.openxmlformats.org/officeDocument/2006/relationships/hyperlink" Target="https://webref.ru/css/object-f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ebref.ru/css/box-sizing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ackground-size" TargetMode="External"/><Relationship Id="rId2" Type="http://schemas.openxmlformats.org/officeDocument/2006/relationships/hyperlink" Target="https://webref.ru/css/background-im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ref.ru/css/background-posi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youtu.be/Bq76TtKO_-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ilebase-xyz/css-box-model/archive/master.zi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type/siz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ref.ru/css/type/border" TargetMode="External"/><Relationship Id="rId5" Type="http://schemas.openxmlformats.org/officeDocument/2006/relationships/hyperlink" Target="https://webref.ru/css/type/padding" TargetMode="External"/><Relationship Id="rId4" Type="http://schemas.openxmlformats.org/officeDocument/2006/relationships/hyperlink" Target="https://webref.ru/css/type/margi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ox-siz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ref.ru/css/box-siz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CSS Box Model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7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07065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51258"/>
          <a:stretch/>
        </p:blipFill>
        <p:spPr>
          <a:xfrm>
            <a:off x="17481" y="0"/>
            <a:ext cx="6726591" cy="6858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7320136" y="1141389"/>
            <a:ext cx="5597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/>
              <a:t>CSS Box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20391" y="2837210"/>
            <a:ext cx="4614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Консоль разработка </a:t>
            </a:r>
          </a:p>
          <a:p>
            <a:r>
              <a:rPr lang="ru-RU" sz="2400" dirty="0"/>
              <a:t>(закладка </a:t>
            </a:r>
            <a:r>
              <a:rPr lang="en-US" sz="2400" b="1" dirty="0"/>
              <a:t>Elements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b="1" dirty="0"/>
              <a:t>Styles</a:t>
            </a:r>
            <a:r>
              <a:rPr lang="ru-RU" sz="2400" dirty="0"/>
              <a:t>) </a:t>
            </a:r>
            <a:endParaRPr lang="en-US" sz="2400" dirty="0"/>
          </a:p>
          <a:p>
            <a:r>
              <a:rPr lang="ru-RU" sz="2400" dirty="0"/>
              <a:t>может нам показать все размерности тега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2417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5193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Скругление</a:t>
            </a:r>
            <a:r>
              <a:rPr lang="ru-RU" sz="3600" b="1" dirty="0"/>
              <a:t> углов и тень от блока</a:t>
            </a:r>
            <a:endParaRPr lang="en-US" sz="36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37" y="1370479"/>
            <a:ext cx="3743325" cy="27622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1230885" y="5405538"/>
            <a:ext cx="364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3"/>
              </a:rPr>
              <a:t>https://webref.ru/css/border-radius</a:t>
            </a:r>
            <a:endParaRPr lang="uk-UA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230885" y="4790282"/>
            <a:ext cx="3506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4"/>
              </a:rPr>
              <a:t>https://webref.ru/css/box-shadow</a:t>
            </a:r>
            <a:endParaRPr lang="uk-UA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591944" y="1455073"/>
            <a:ext cx="60486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Свойство </a:t>
            </a:r>
            <a:r>
              <a:rPr lang="en-US" sz="2800" b="1" dirty="0">
                <a:solidFill>
                  <a:srgbClr val="7030A0"/>
                </a:solidFill>
              </a:rPr>
              <a:t>border-radius</a:t>
            </a:r>
            <a:r>
              <a:rPr lang="en-US" sz="2800" dirty="0"/>
              <a:t> </a:t>
            </a:r>
            <a:r>
              <a:rPr lang="ru-RU" sz="2800" dirty="0"/>
              <a:t>позволяет задать радиус округления уголков рамки.</a:t>
            </a:r>
            <a:r>
              <a:rPr lang="en-US" sz="2800" dirty="0"/>
              <a:t> </a:t>
            </a:r>
            <a:r>
              <a:rPr lang="ru-RU" sz="2800" dirty="0"/>
              <a:t>Свойство </a:t>
            </a:r>
            <a:r>
              <a:rPr lang="en-US" sz="2800" b="1" dirty="0">
                <a:solidFill>
                  <a:srgbClr val="00B050"/>
                </a:solidFill>
              </a:rPr>
              <a:t>box-shadow</a:t>
            </a:r>
            <a:r>
              <a:rPr lang="en-US" sz="2800" dirty="0"/>
              <a:t> </a:t>
            </a:r>
            <a:r>
              <a:rPr lang="ru-RU" sz="2800" dirty="0"/>
              <a:t>позволяет задать отбрасывание тени блоком, набор параметров аналогичен свойству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text-shadow</a:t>
            </a:r>
            <a:r>
              <a:rPr lang="en-US" sz="2800" dirty="0"/>
              <a:t>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412171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</a:t>
            </a:r>
            <a:r>
              <a:rPr lang="en-US" sz="6000" b="1" dirty="0"/>
              <a:t>. </a:t>
            </a:r>
            <a:r>
              <a:rPr lang="ru-RU" sz="6000" b="1" dirty="0"/>
              <a:t>Единицы измерения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859246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403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439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Абсолютные</a:t>
            </a:r>
            <a:r>
              <a:rPr lang="ru-RU" sz="3600" b="1" dirty="0"/>
              <a:t> </a:t>
            </a:r>
            <a:r>
              <a:rPr lang="en-US" sz="3600" b="1" dirty="0"/>
              <a:t>vs. </a:t>
            </a:r>
            <a:r>
              <a:rPr lang="ru-RU" sz="3600" b="1" dirty="0">
                <a:solidFill>
                  <a:srgbClr val="0070C0"/>
                </a:solidFill>
              </a:rPr>
              <a:t>Относительные </a:t>
            </a:r>
            <a:r>
              <a:rPr lang="ru-RU" sz="3600" b="1" dirty="0"/>
              <a:t>единицы измерения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0" y="5817159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2"/>
              </a:rPr>
              <a:t>https://webref.ru/css/value/size</a:t>
            </a:r>
            <a:endParaRPr lang="ru-RU" sz="2000" b="1" dirty="0"/>
          </a:p>
          <a:p>
            <a:pPr algn="ctr"/>
            <a:r>
              <a:rPr lang="en-US" sz="2000" b="1" dirty="0">
                <a:hlinkClick r:id="rId3"/>
              </a:rPr>
              <a:t>https://webref.ru/course/css-basics/size</a:t>
            </a:r>
            <a:endParaRPr lang="ru-RU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631504" y="1386066"/>
            <a:ext cx="1568058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4800" b="1" dirty="0"/>
              <a:t>3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</a:rPr>
              <a:t>px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4800" b="1" dirty="0"/>
              <a:t>5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in</a:t>
            </a:r>
          </a:p>
          <a:p>
            <a:r>
              <a:rPr lang="ru-RU" sz="4800" b="1" dirty="0"/>
              <a:t>12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cm</a:t>
            </a:r>
          </a:p>
          <a:p>
            <a:r>
              <a:rPr lang="ru-RU" sz="4800" b="1" dirty="0"/>
              <a:t>24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</a:rPr>
              <a:t>pt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4800" b="1" dirty="0"/>
              <a:t>…</a:t>
            </a:r>
            <a:endParaRPr lang="ru-RU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87888" y="1386066"/>
            <a:ext cx="1744388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4800" b="1" dirty="0"/>
              <a:t>50</a:t>
            </a:r>
            <a:r>
              <a:rPr lang="en-US" sz="4800" b="1" dirty="0">
                <a:solidFill>
                  <a:srgbClr val="0070C0"/>
                </a:solidFill>
              </a:rPr>
              <a:t>%</a:t>
            </a:r>
          </a:p>
          <a:p>
            <a:r>
              <a:rPr lang="ru-RU" sz="4800" b="1" dirty="0"/>
              <a:t>30</a:t>
            </a:r>
            <a:r>
              <a:rPr lang="en-US" sz="4800" b="1" dirty="0" err="1">
                <a:solidFill>
                  <a:srgbClr val="0070C0"/>
                </a:solidFill>
              </a:rPr>
              <a:t>vw</a:t>
            </a:r>
            <a:endParaRPr lang="en-US" sz="4800" b="1" dirty="0">
              <a:solidFill>
                <a:srgbClr val="0070C0"/>
              </a:solidFill>
            </a:endParaRPr>
          </a:p>
          <a:p>
            <a:r>
              <a:rPr lang="ru-RU" sz="4800" b="1" dirty="0"/>
              <a:t>100</a:t>
            </a:r>
            <a:r>
              <a:rPr lang="en-US" sz="4800" b="1" dirty="0" err="1">
                <a:solidFill>
                  <a:srgbClr val="0070C0"/>
                </a:solidFill>
              </a:rPr>
              <a:t>vh</a:t>
            </a:r>
            <a:endParaRPr lang="en-US" sz="4800" b="1" dirty="0">
              <a:solidFill>
                <a:srgbClr val="0070C0"/>
              </a:solidFill>
            </a:endParaRPr>
          </a:p>
          <a:p>
            <a:r>
              <a:rPr lang="ru-RU" sz="4800" b="1" dirty="0"/>
              <a:t>3</a:t>
            </a:r>
            <a:r>
              <a:rPr lang="en-US" sz="4800" b="1" dirty="0">
                <a:solidFill>
                  <a:srgbClr val="0070C0"/>
                </a:solidFill>
              </a:rPr>
              <a:t>rem</a:t>
            </a:r>
          </a:p>
          <a:p>
            <a:r>
              <a:rPr lang="en-US" sz="4800" b="1" dirty="0"/>
              <a:t>…</a:t>
            </a:r>
            <a:endParaRPr lang="ru-RU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24192" y="1509177"/>
            <a:ext cx="30963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</a:t>
            </a:r>
            <a:r>
              <a:rPr lang="en-US" sz="2800" dirty="0"/>
              <a:t> </a:t>
            </a:r>
            <a:r>
              <a:rPr lang="ru-RU" sz="2800" dirty="0"/>
              <a:t>поддерживает множество </a:t>
            </a:r>
            <a:r>
              <a:rPr lang="ru-RU" sz="2800" b="1" dirty="0"/>
              <a:t>единиц измерения</a:t>
            </a:r>
            <a:r>
              <a:rPr lang="ru-RU" sz="2800" dirty="0"/>
              <a:t>, но все они делятся на две группы: абсолютные и относительные.</a:t>
            </a:r>
          </a:p>
        </p:txBody>
      </p:sp>
    </p:spTree>
    <p:extLst>
      <p:ext uri="{BB962C8B-B14F-4D97-AF65-F5344CB8AC3E}">
        <p14:creationId xmlns:p14="http://schemas.microsoft.com/office/powerpoint/2010/main" val="31470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403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504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Абсолютные единицы измерения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774817"/>
              </p:ext>
            </p:extLst>
          </p:nvPr>
        </p:nvGraphicFramePr>
        <p:xfrm>
          <a:off x="2102187" y="1594480"/>
          <a:ext cx="8191500" cy="219456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33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7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effectLst/>
                        </a:rPr>
                        <a:t>Единица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px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CSS</a:t>
                      </a:r>
                      <a:r>
                        <a:rPr lang="en-US" b="1" baseline="0" dirty="0">
                          <a:effectLst/>
                        </a:rPr>
                        <a:t> </a:t>
                      </a:r>
                      <a:r>
                        <a:rPr lang="ru-RU" b="1" dirty="0">
                          <a:effectLst/>
                        </a:rPr>
                        <a:t>Пиксель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>
                          <a:effectLst/>
                        </a:rPr>
                        <a:t>in</a:t>
                      </a:r>
                      <a:endParaRPr lang="en-US" b="1" i="1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Дюйм (1 дюйм равен 2,54 см)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>
                          <a:effectLst/>
                        </a:rPr>
                        <a:t>cm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Сантиметр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 err="1">
                          <a:effectLst/>
                        </a:rPr>
                        <a:t>pt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Пункт (1 пункт равен 1/72 дюйма)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b="1" i="1" dirty="0">
                          <a:effectLst/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59975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97607" y="4221088"/>
            <a:ext cx="8170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Не зависят от размера устройства и плотности точек на нём. Величина заданная при помощи абсолютных единиц измерения будет одинакова на всех устройствах.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343472" y="5757763"/>
            <a:ext cx="9342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https://webref.ru/css/value/size</a:t>
            </a:r>
            <a:endParaRPr lang="ru-RU" b="1" dirty="0"/>
          </a:p>
          <a:p>
            <a:pPr algn="ctr"/>
            <a:r>
              <a:rPr lang="en-US" b="1" dirty="0">
                <a:hlinkClick r:id="rId3"/>
              </a:rPr>
              <a:t>https://webref.ru/course/css-basics/size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56563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4556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2188" y="262390"/>
            <a:ext cx="798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Относительные единицы измерения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361728" y="5715254"/>
            <a:ext cx="9342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https://webref.ru/css/value/size</a:t>
            </a:r>
            <a:endParaRPr lang="ru-RU" b="1" dirty="0"/>
          </a:p>
          <a:p>
            <a:pPr algn="ctr"/>
            <a:r>
              <a:rPr lang="en-US" b="1" dirty="0">
                <a:hlinkClick r:id="rId3"/>
              </a:rPr>
              <a:t>https://webref.ru/course/css-basics/size</a:t>
            </a:r>
            <a:endParaRPr lang="ru-RU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966370" y="3054072"/>
          <a:ext cx="8161163" cy="210312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26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4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effectLst/>
                        </a:rPr>
                        <a:t>Единица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vw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1% от ширины области просмотра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vh</a:t>
                      </a:r>
                      <a:endParaRPr lang="en-US" b="1" i="1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1% от высоты области просмотра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>
                          <a:effectLst/>
                        </a:rPr>
                        <a:t>rem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baseline="0" dirty="0">
                          <a:effectLst/>
                        </a:rPr>
                        <a:t>Расчёт выполняется относительно размера </a:t>
                      </a:r>
                      <a:r>
                        <a:rPr lang="en-US" b="1" baseline="0" dirty="0">
                          <a:effectLst/>
                        </a:rPr>
                        <a:t>font-size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uk-UA" baseline="0" dirty="0">
                          <a:effectLst/>
                        </a:rPr>
                        <a:t>заданого для </a:t>
                      </a:r>
                      <a:r>
                        <a:rPr lang="uk-UA" baseline="0" dirty="0" err="1">
                          <a:effectLst/>
                        </a:rPr>
                        <a:t>тега</a:t>
                      </a:r>
                      <a:r>
                        <a:rPr lang="uk-UA" baseline="0" dirty="0">
                          <a:effectLst/>
                        </a:rPr>
                        <a:t> </a:t>
                      </a:r>
                      <a:r>
                        <a:rPr lang="en-US" i="1" baseline="0" dirty="0">
                          <a:effectLst/>
                        </a:rPr>
                        <a:t>&lt;html&gt;</a:t>
                      </a:r>
                      <a:r>
                        <a:rPr lang="en-US" baseline="0" dirty="0">
                          <a:effectLst/>
                        </a:rPr>
                        <a:t>.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26828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…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5440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966370" y="1331019"/>
          <a:ext cx="8122527" cy="11504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18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4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082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effectLst/>
                        </a:rPr>
                        <a:t>Единица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703">
                <a:tc>
                  <a:txBody>
                    <a:bodyPr/>
                    <a:lstStyle/>
                    <a:p>
                      <a:pPr algn="r" fontAlgn="t"/>
                      <a:r>
                        <a:rPr lang="ru-RU" b="1" dirty="0">
                          <a:effectLst/>
                        </a:rPr>
                        <a:t>%</a:t>
                      </a:r>
                      <a:endParaRPr 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Рассчитывается,</a:t>
                      </a:r>
                      <a:r>
                        <a:rPr lang="ru-RU" baseline="0" dirty="0">
                          <a:effectLst/>
                        </a:rPr>
                        <a:t> как правило, от значения родительского элемента, но есть множество исключений.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726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1704" y="1822172"/>
            <a:ext cx="59766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padding: 5px;</a:t>
            </a:r>
            <a:r>
              <a:rPr lang="en-US" sz="4800" b="1" dirty="0">
                <a:solidFill>
                  <a:srgbClr val="00B050"/>
                </a:solidFill>
              </a:rPr>
              <a:t>	</a:t>
            </a:r>
            <a:r>
              <a:rPr lang="ru-RU" sz="4800" b="1" dirty="0">
                <a:solidFill>
                  <a:srgbClr val="00B050"/>
                </a:solidFill>
              </a:rPr>
              <a:t>	</a:t>
            </a:r>
            <a:r>
              <a:rPr lang="en-US" sz="4800" b="1" dirty="0">
                <a:solidFill>
                  <a:srgbClr val="00B050"/>
                </a:solidFill>
              </a:rPr>
              <a:t>+</a:t>
            </a:r>
          </a:p>
          <a:p>
            <a:r>
              <a:rPr lang="en-US" sz="4800" dirty="0">
                <a:solidFill>
                  <a:srgbClr val="00B050"/>
                </a:solidFill>
              </a:rPr>
              <a:t>padding: 0px;</a:t>
            </a:r>
            <a:r>
              <a:rPr lang="en-US" sz="4800" b="1" dirty="0">
                <a:solidFill>
                  <a:srgbClr val="00B050"/>
                </a:solidFill>
              </a:rPr>
              <a:t>	</a:t>
            </a:r>
            <a:r>
              <a:rPr lang="ru-RU" sz="4800" b="1" dirty="0">
                <a:solidFill>
                  <a:srgbClr val="00B050"/>
                </a:solidFill>
              </a:rPr>
              <a:t>	</a:t>
            </a:r>
            <a:r>
              <a:rPr lang="en-US" sz="4800" b="1" dirty="0">
                <a:solidFill>
                  <a:srgbClr val="00B050"/>
                </a:solidFill>
              </a:rPr>
              <a:t>+</a:t>
            </a:r>
          </a:p>
          <a:p>
            <a:r>
              <a:rPr lang="en-US" sz="4800" dirty="0">
                <a:solidFill>
                  <a:srgbClr val="C00000"/>
                </a:solidFill>
              </a:rPr>
              <a:t>padding: 5</a:t>
            </a:r>
            <a:r>
              <a:rPr lang="en-US" sz="4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4800" dirty="0" err="1">
                <a:solidFill>
                  <a:srgbClr val="C00000"/>
                </a:solidFill>
              </a:rPr>
              <a:t>px</a:t>
            </a:r>
            <a:r>
              <a:rPr lang="en-US" sz="4800" dirty="0">
                <a:solidFill>
                  <a:srgbClr val="C00000"/>
                </a:solidFill>
              </a:rPr>
              <a:t>;	</a:t>
            </a:r>
            <a:r>
              <a:rPr lang="en-US" sz="4800" b="1" dirty="0">
                <a:solidFill>
                  <a:srgbClr val="C00000"/>
                </a:solidFill>
              </a:rPr>
              <a:t>	-</a:t>
            </a:r>
          </a:p>
          <a:p>
            <a:r>
              <a:rPr lang="en-US" sz="4800" dirty="0">
                <a:solidFill>
                  <a:srgbClr val="C00000"/>
                </a:solidFill>
              </a:rPr>
              <a:t>padding: 5;	</a:t>
            </a:r>
            <a:r>
              <a:rPr lang="en-US" sz="4800" b="1" dirty="0">
                <a:solidFill>
                  <a:srgbClr val="C00000"/>
                </a:solidFill>
              </a:rPr>
              <a:t>	-</a:t>
            </a:r>
          </a:p>
          <a:p>
            <a:r>
              <a:rPr lang="en-US" sz="4800" dirty="0">
                <a:solidFill>
                  <a:srgbClr val="00B050"/>
                </a:solidFill>
              </a:rPr>
              <a:t>padding: 0;</a:t>
            </a:r>
            <a:r>
              <a:rPr lang="en-US" sz="4800" b="1" dirty="0">
                <a:solidFill>
                  <a:srgbClr val="00B050"/>
                </a:solidFill>
              </a:rPr>
              <a:t>		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4868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Указание единиц измерений -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обязательно!</a:t>
            </a:r>
          </a:p>
        </p:txBody>
      </p:sp>
    </p:spTree>
    <p:extLst>
      <p:ext uri="{BB962C8B-B14F-4D97-AF65-F5344CB8AC3E}">
        <p14:creationId xmlns:p14="http://schemas.microsoft.com/office/powerpoint/2010/main" val="3357630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9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</a:t>
            </a:r>
            <a:r>
              <a:rPr lang="ru-RU" sz="4000" b="1" dirty="0"/>
              <a:t>пиксель</a:t>
            </a:r>
            <a:r>
              <a:rPr lang="ru-RU" sz="4000" b="1" dirty="0">
                <a:solidFill>
                  <a:srgbClr val="FF0000"/>
                </a:solidFill>
              </a:rPr>
              <a:t> ≠ </a:t>
            </a:r>
            <a:r>
              <a:rPr lang="ru-RU" sz="4000" b="1" dirty="0"/>
              <a:t>Физический пиксель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70" y="1459126"/>
            <a:ext cx="6457950" cy="396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0136" y="1916832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</a:t>
            </a:r>
            <a:r>
              <a:rPr lang="ru-RU" sz="2400" b="1" dirty="0"/>
              <a:t>пиксель </a:t>
            </a:r>
            <a:r>
              <a:rPr lang="ru-RU" sz="2400" dirty="0"/>
              <a:t>– размер точки условно соответствующий </a:t>
            </a:r>
            <a:r>
              <a:rPr lang="en-US" sz="2400" b="1" dirty="0"/>
              <a:t>~ </a:t>
            </a:r>
            <a:r>
              <a:rPr lang="ru-RU" sz="2400" b="1" dirty="0"/>
              <a:t>1/</a:t>
            </a:r>
            <a:r>
              <a:rPr lang="en-US" sz="2400" b="1" dirty="0"/>
              <a:t>96 </a:t>
            </a:r>
            <a:r>
              <a:rPr lang="ru-RU" sz="2400" dirty="0"/>
              <a:t>дюйма. Сколько физических пикселей используется для от рисовки одного </a:t>
            </a:r>
            <a:r>
              <a:rPr lang="en-US" sz="2400" b="1" dirty="0"/>
              <a:t>CSS </a:t>
            </a:r>
            <a:r>
              <a:rPr lang="ru-RU" sz="2400" b="1" dirty="0"/>
              <a:t>пикселя</a:t>
            </a:r>
            <a:r>
              <a:rPr lang="ru-RU" sz="2400" dirty="0"/>
              <a:t> зависит от физического разрешения конкретного экрана.</a:t>
            </a:r>
          </a:p>
        </p:txBody>
      </p:sp>
    </p:spTree>
    <p:extLst>
      <p:ext uri="{BB962C8B-B14F-4D97-AF65-F5344CB8AC3E}">
        <p14:creationId xmlns:p14="http://schemas.microsoft.com/office/powerpoint/2010/main" val="1413860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</a:t>
            </a:r>
            <a:r>
              <a:rPr lang="ru-RU" sz="4000" b="1" dirty="0"/>
              <a:t>пиксель</a:t>
            </a:r>
            <a:r>
              <a:rPr lang="ru-RU" sz="4000" b="1" dirty="0">
                <a:solidFill>
                  <a:srgbClr val="FF0000"/>
                </a:solidFill>
              </a:rPr>
              <a:t> ≠ </a:t>
            </a:r>
            <a:r>
              <a:rPr lang="ru-RU" sz="4000" b="1" dirty="0"/>
              <a:t>Физический пиксель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20136" y="1916832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</a:t>
            </a:r>
            <a:r>
              <a:rPr lang="ru-RU" sz="2400" b="1" dirty="0"/>
              <a:t>пиксель </a:t>
            </a:r>
            <a:r>
              <a:rPr lang="ru-RU" sz="2400" dirty="0"/>
              <a:t>– размер точки условно соответствующий </a:t>
            </a:r>
            <a:r>
              <a:rPr lang="en-US" sz="2400" b="1" dirty="0"/>
              <a:t>~ </a:t>
            </a:r>
            <a:r>
              <a:rPr lang="ru-RU" sz="2400" b="1" dirty="0"/>
              <a:t>1/</a:t>
            </a:r>
            <a:r>
              <a:rPr lang="en-US" sz="2400" b="1" dirty="0"/>
              <a:t>96 </a:t>
            </a:r>
            <a:r>
              <a:rPr lang="ru-RU" sz="2400" dirty="0"/>
              <a:t>дюйма. Сколько физических пикселей используется для от рисовки одного </a:t>
            </a:r>
            <a:r>
              <a:rPr lang="en-US" sz="2400" b="1" dirty="0"/>
              <a:t>CSS </a:t>
            </a:r>
            <a:r>
              <a:rPr lang="ru-RU" sz="2400" b="1" dirty="0"/>
              <a:t>пикселя</a:t>
            </a:r>
            <a:r>
              <a:rPr lang="ru-RU" sz="2400" dirty="0"/>
              <a:t> зависит от физического разрешения конкретного экрана.</a:t>
            </a:r>
          </a:p>
        </p:txBody>
      </p:sp>
      <p:pic>
        <p:nvPicPr>
          <p:cNvPr id="2" name="Picture 2" descr="https://hsto.org/storage2/613/876/096/61387609681df49112c1ed2d519444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641113"/>
            <a:ext cx="6532978" cy="37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666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</a:t>
            </a:r>
            <a:r>
              <a:rPr lang="en-US" sz="6000" b="1" dirty="0"/>
              <a:t>. </a:t>
            </a:r>
            <a:r>
              <a:rPr lang="en-US" sz="6000" b="1" dirty="0">
                <a:solidFill>
                  <a:srgbClr val="00B0F0"/>
                </a:solidFill>
              </a:rPr>
              <a:t>min</a:t>
            </a:r>
            <a:r>
              <a:rPr lang="ru-RU" sz="6000" b="1" dirty="0">
                <a:solidFill>
                  <a:srgbClr val="00B0F0"/>
                </a:solidFill>
              </a:rPr>
              <a:t>-</a:t>
            </a:r>
            <a:r>
              <a:rPr lang="en-US" sz="6000" b="1" dirty="0"/>
              <a:t>/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max</a:t>
            </a:r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sz="6000" b="1" dirty="0"/>
              <a:t> </a:t>
            </a:r>
            <a:r>
              <a:rPr lang="ru-RU" sz="6000" b="1" dirty="0"/>
              <a:t>ограничения </a:t>
            </a:r>
            <a:br>
              <a:rPr lang="ru-RU" sz="6000" b="1" dirty="0"/>
            </a:br>
            <a:r>
              <a:rPr lang="ru-RU" sz="6000" b="1" dirty="0"/>
              <a:t>ширины и высоты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5609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95600" y="620688"/>
            <a:ext cx="748883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b="1" dirty="0">
                <a:solidFill>
                  <a:srgbClr val="FFFF00"/>
                </a:solidFill>
              </a:rPr>
              <a:t>C</a:t>
            </a:r>
            <a:r>
              <a:rPr lang="en-US" sz="11500" b="1" dirty="0">
                <a:solidFill>
                  <a:schemeClr val="bg1"/>
                </a:solidFill>
              </a:rPr>
              <a:t>ascading </a:t>
            </a:r>
          </a:p>
          <a:p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tyle </a:t>
            </a:r>
          </a:p>
          <a:p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heets</a:t>
            </a:r>
          </a:p>
        </p:txBody>
      </p:sp>
    </p:spTree>
    <p:extLst>
      <p:ext uri="{BB962C8B-B14F-4D97-AF65-F5344CB8AC3E}">
        <p14:creationId xmlns:p14="http://schemas.microsoft.com/office/powerpoint/2010/main" val="568818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466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Ограничения ширины/высоты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1424" y="1988840"/>
            <a:ext cx="6902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min-width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00B050"/>
                </a:solidFill>
              </a:rPr>
              <a:t>width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max-width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9414" y="3610983"/>
            <a:ext cx="7249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min-height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00B050"/>
                </a:solidFill>
              </a:rPr>
              <a:t>height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max-height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72264" y="1844824"/>
            <a:ext cx="31683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Вариант применения: </a:t>
            </a:r>
            <a:r>
              <a:rPr lang="ru-RU" sz="2000" dirty="0"/>
              <a:t>границы (</a:t>
            </a:r>
            <a:r>
              <a:rPr lang="ru-RU" sz="2000" i="1" dirty="0"/>
              <a:t>свойства: </a:t>
            </a:r>
            <a:r>
              <a:rPr lang="en-US" sz="2000" i="1" dirty="0"/>
              <a:t>min-width, max-width </a:t>
            </a:r>
            <a:r>
              <a:rPr lang="uk-UA" sz="2000" i="1" dirty="0"/>
              <a:t>и </a:t>
            </a:r>
            <a:r>
              <a:rPr lang="uk-UA" sz="2000" i="1" dirty="0" err="1"/>
              <a:t>т.д</a:t>
            </a:r>
            <a:r>
              <a:rPr lang="uk-UA" sz="2000" i="1" dirty="0"/>
              <a:t>.</a:t>
            </a:r>
            <a:r>
              <a:rPr lang="ru-RU" sz="2000" dirty="0"/>
              <a:t>) заданы абсолютными величинами, а высота/ширина – относительными. Что даёт возможность ширине/высоте меняться (адаптироваться, на различных устройствах) но не выходить за допустимые рамки.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81414" y="5233126"/>
            <a:ext cx="7361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Подробнее: </a:t>
            </a:r>
            <a:r>
              <a:rPr lang="ru-RU" sz="2800" b="1" dirty="0">
                <a:hlinkClick r:id="rId2"/>
              </a:rPr>
              <a:t>https://habr.com/ru/post/483634/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38133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4</a:t>
            </a:r>
            <a:r>
              <a:rPr lang="ru-RU" sz="7200" b="1" dirty="0"/>
              <a:t>. Изображения и размеры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898157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Изображения и размеры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67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096000" y="4892081"/>
            <a:ext cx="56943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hlinkClick r:id="rId2"/>
              </a:rPr>
              <a:t>https://webref.ru/css/object-fit</a:t>
            </a:r>
            <a:endParaRPr lang="en-US" sz="1600" b="1" dirty="0"/>
          </a:p>
          <a:p>
            <a:r>
              <a:rPr lang="en-US" sz="1600" b="1" dirty="0">
                <a:hlinkClick r:id="rId3"/>
              </a:rPr>
              <a:t>https://developer.mozilla.org/ru/docs/Web/CSS/object-position</a:t>
            </a: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4419963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Свойства</a:t>
            </a:r>
            <a:r>
              <a:rPr lang="uk-UA" sz="2000" b="1" dirty="0"/>
              <a:t> </a:t>
            </a:r>
            <a:r>
              <a:rPr lang="ru-RU" sz="2000" b="1" dirty="0"/>
              <a:t>которые будут полезны: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1628800"/>
            <a:ext cx="55446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По умолчанию размеры изображения задаются разрешением подключаемого файла и не ограничивается размерами родительского тега. Но размеры тега можно задать принудительно. В виде конкретной ширины или ограничения через </a:t>
            </a:r>
            <a:r>
              <a:rPr lang="en-US" sz="2000" b="1" dirty="0"/>
              <a:t>max-width</a:t>
            </a:r>
            <a:r>
              <a:rPr lang="en-US" sz="2000" dirty="0"/>
              <a:t> (</a:t>
            </a:r>
            <a:r>
              <a:rPr lang="en-US" sz="2000" b="1" dirty="0"/>
              <a:t>max-height</a:t>
            </a:r>
            <a:r>
              <a:rPr lang="en-US" sz="2000" dirty="0"/>
              <a:t>), </a:t>
            </a:r>
            <a:r>
              <a:rPr lang="ru-RU" sz="2000" dirty="0"/>
              <a:t>или же задействовав функцию </a:t>
            </a:r>
            <a:r>
              <a:rPr lang="en-US" sz="2000" b="1" dirty="0"/>
              <a:t>clamp()</a:t>
            </a:r>
            <a:r>
              <a:rPr lang="en-US" sz="2000" dirty="0"/>
              <a:t>. </a:t>
            </a:r>
            <a:r>
              <a:rPr lang="ru-RU" sz="2000" dirty="0"/>
              <a:t>Останется вопрос – как избежать искажений изображения и потери части изображения, но тут помогут: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18963" t="10725" r="13489" b="9425"/>
          <a:stretch/>
        </p:blipFill>
        <p:spPr>
          <a:xfrm>
            <a:off x="839416" y="1772816"/>
            <a:ext cx="4493533" cy="3816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337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5</a:t>
            </a:r>
            <a:r>
              <a:rPr lang="ru-RU" sz="7200" b="1" dirty="0"/>
              <a:t>. Код который </a:t>
            </a:r>
          </a:p>
          <a:p>
            <a:pPr algn="ctr"/>
            <a:r>
              <a:rPr lang="ru-RU" sz="7200" b="1" dirty="0"/>
              <a:t>«всегда нужен»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803619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i="0" dirty="0" err="1">
                <a:solidFill>
                  <a:srgbClr val="222222"/>
                </a:solidFill>
                <a:effectLst/>
                <a:latin typeface="Google Sans"/>
              </a:rPr>
              <a:t>Бойлерплейт</a:t>
            </a:r>
            <a:r>
              <a:rPr lang="uk-UA" sz="4400" b="1" i="0" dirty="0">
                <a:solidFill>
                  <a:srgbClr val="222222"/>
                </a:solidFill>
                <a:effectLst/>
                <a:latin typeface="Google Sans"/>
              </a:rPr>
              <a:t> (</a:t>
            </a:r>
            <a:r>
              <a:rPr lang="en-US" sz="4400" b="1" i="0" dirty="0">
                <a:solidFill>
                  <a:srgbClr val="222222"/>
                </a:solidFill>
                <a:effectLst/>
                <a:latin typeface="Google Sans"/>
              </a:rPr>
              <a:t>Boilerplate code)</a:t>
            </a:r>
            <a:endParaRPr lang="ru-RU" sz="44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67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096000" y="4869160"/>
            <a:ext cx="4339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https://webref.ru/css/box-sizing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1715324"/>
            <a:ext cx="51125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Код который переводит </a:t>
            </a:r>
            <a:r>
              <a:rPr lang="en-US" sz="2400" b="1" dirty="0"/>
              <a:t>CSS</a:t>
            </a:r>
            <a:r>
              <a:rPr lang="en-US" sz="2400" dirty="0"/>
              <a:t> </a:t>
            </a:r>
            <a:r>
              <a:rPr lang="ru-RU" sz="2400" dirty="0"/>
              <a:t>в общепринятый режим работы по управлению размерами.</a:t>
            </a:r>
          </a:p>
          <a:p>
            <a:r>
              <a:rPr lang="ru-RU" sz="2400" dirty="0"/>
              <a:t>Селектор </a:t>
            </a:r>
            <a:r>
              <a:rPr lang="ru-RU" sz="2400" b="1" dirty="0"/>
              <a:t>*</a:t>
            </a:r>
            <a:r>
              <a:rPr lang="ru-RU" sz="2400" dirty="0"/>
              <a:t> означает –</a:t>
            </a:r>
            <a:r>
              <a:rPr lang="ru-RU" sz="2400" b="1" dirty="0"/>
              <a:t> для всех тегов</a:t>
            </a:r>
            <a:r>
              <a:rPr lang="ru-RU" sz="2400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4CA5C0-73FC-480F-B415-1E9BBAB80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844824"/>
            <a:ext cx="4752528" cy="2659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5894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/>
              <a:t>Домашнее</a:t>
            </a:r>
          </a:p>
          <a:p>
            <a:pPr algn="ctr"/>
            <a:r>
              <a:rPr lang="ru-RU" sz="8800" b="1" dirty="0"/>
              <a:t> задание</a:t>
            </a:r>
            <a:endParaRPr lang="uk-UA" sz="8800" b="1" dirty="0"/>
          </a:p>
        </p:txBody>
      </p:sp>
    </p:spTree>
    <p:extLst>
      <p:ext uri="{BB962C8B-B14F-4D97-AF65-F5344CB8AC3E}">
        <p14:creationId xmlns:p14="http://schemas.microsoft.com/office/powerpoint/2010/main" val="1309965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54495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18864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| </a:t>
            </a:r>
            <a:r>
              <a:rPr lang="uk-UA" sz="3600" b="1" dirty="0"/>
              <a:t>в </a:t>
            </a:r>
            <a:r>
              <a:rPr lang="en-US" sz="3600" b="1" dirty="0"/>
              <a:t>2</a:t>
            </a:r>
            <a:r>
              <a:rPr lang="uk-UA" sz="3600" b="1" dirty="0"/>
              <a:t> </a:t>
            </a:r>
            <a:r>
              <a:rPr lang="ru-RU" sz="3600" b="1" dirty="0"/>
              <a:t>этапа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794820" y="1616601"/>
            <a:ext cx="42697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Создайте «контейнер» в </a:t>
            </a:r>
            <a:r>
              <a:rPr lang="en-US" sz="2800" b="1" dirty="0"/>
              <a:t>70% </a:t>
            </a:r>
            <a:r>
              <a:rPr lang="ru-RU" sz="2800" dirty="0"/>
              <a:t>от ширины видимой</a:t>
            </a:r>
            <a:r>
              <a:rPr lang="uk-UA" sz="2800" dirty="0"/>
              <a:t> </a:t>
            </a:r>
            <a:r>
              <a:rPr lang="ru-RU" sz="2800" dirty="0"/>
              <a:t>области</a:t>
            </a:r>
            <a:r>
              <a:rPr lang="uk-UA" sz="2800" dirty="0"/>
              <a:t> браузера</a:t>
            </a:r>
            <a:r>
              <a:rPr lang="ru-RU" sz="2800" dirty="0"/>
              <a:t>, но в рамках </a:t>
            </a:r>
            <a:r>
              <a:rPr lang="uk-UA" sz="2800" dirty="0"/>
              <a:t>от </a:t>
            </a:r>
            <a:r>
              <a:rPr lang="en-US" sz="2800" b="1" dirty="0"/>
              <a:t>576</a:t>
            </a:r>
            <a:r>
              <a:rPr lang="uk-UA" sz="2800" dirty="0"/>
              <a:t> до </a:t>
            </a:r>
            <a:r>
              <a:rPr lang="en-US" sz="2800" b="1" dirty="0"/>
              <a:t>1200</a:t>
            </a:r>
            <a:r>
              <a:rPr lang="uk-UA" sz="2800" dirty="0"/>
              <a:t> </a:t>
            </a:r>
            <a:r>
              <a:rPr lang="ru-RU" sz="2800" dirty="0"/>
              <a:t>пикселей. Внутри него разместите контент как на макете.  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28" y="2044576"/>
            <a:ext cx="3813166" cy="25421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2678956"/>
            <a:ext cx="3996444" cy="2664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0467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 rot="19836111">
            <a:off x="8858927" y="312903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#1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953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 rot="19836111">
            <a:off x="8858927" y="312903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#2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036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29F368-22C7-455B-81B9-B986E2E49907}"/>
              </a:ext>
            </a:extLst>
          </p:cNvPr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Для выполнения второго этапа</a:t>
            </a:r>
            <a:endParaRPr lang="uk-UA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D9AAF-00CC-432D-A1F2-9D3639D1154D}"/>
              </a:ext>
            </a:extLst>
          </p:cNvPr>
          <p:cNvSpPr txBox="1"/>
          <p:nvPr/>
        </p:nvSpPr>
        <p:spPr>
          <a:xfrm>
            <a:off x="983432" y="1177582"/>
            <a:ext cx="10225136" cy="5098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не обязательно должен быть самым «верхним» тегом,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может сам находится внутри какого-то другого тега. И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контейнеров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странице может быть больше, чем один.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Вам скорее всего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понадобятся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свойства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https://webref.ru/css/background-image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https://webref.ru/css/background-size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https://webref.ru/css/background-position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Возможно, вам понадобится указать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относительный путь к изображению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которое находится с «соседнем» каталоге, и в пути будет необходимо подняться на один уровень выше, для этого в пути используется две точки: </a:t>
            </a:r>
            <a:r>
              <a:rPr lang="ru-RU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'../</a:t>
            </a:r>
            <a:r>
              <a:rPr lang="ru-RU" sz="20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im</a:t>
            </a:r>
            <a:r>
              <a:rPr lang="en-US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</a:t>
            </a:r>
            <a:r>
              <a:rPr lang="ru-RU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/background.jpg'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этот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относительный путь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позволит из каталога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подняться в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assets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спустится в каталог с изображениями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1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0466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Синтаксис </a:t>
            </a:r>
            <a:r>
              <a:rPr lang="en-US" sz="4000" b="1" dirty="0"/>
              <a:t>CSS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67682" y="2875583"/>
            <a:ext cx="75758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h2</a:t>
            </a:r>
            <a:r>
              <a:rPr lang="en-US" sz="4400" b="1" dirty="0"/>
              <a:t> { </a:t>
            </a:r>
            <a:r>
              <a:rPr lang="en-US" sz="4400" b="1" dirty="0">
                <a:solidFill>
                  <a:srgbClr val="00B050"/>
                </a:solidFill>
              </a:rPr>
              <a:t>color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red</a:t>
            </a:r>
            <a:r>
              <a:rPr lang="en-US" sz="4400" b="1" dirty="0"/>
              <a:t>; </a:t>
            </a:r>
            <a:r>
              <a:rPr lang="en-US" sz="4400" b="1" dirty="0">
                <a:solidFill>
                  <a:srgbClr val="00B050"/>
                </a:solidFill>
              </a:rPr>
              <a:t>font-size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16pt</a:t>
            </a:r>
            <a:r>
              <a:rPr lang="en-US" sz="4400" b="1" dirty="0"/>
              <a:t>; }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2135560" y="141277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CSS </a:t>
            </a:r>
            <a:r>
              <a:rPr lang="ru-RU" sz="2000" b="1" dirty="0">
                <a:solidFill>
                  <a:schemeClr val="tx1"/>
                </a:solidFill>
              </a:rPr>
              <a:t>селектор</a:t>
            </a:r>
            <a:r>
              <a:rPr lang="ru-RU" sz="2000" dirty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b="1" dirty="0" err="1">
                <a:solidFill>
                  <a:schemeClr val="tx1"/>
                </a:solidFill>
              </a:rPr>
              <a:t>css</a:t>
            </a:r>
            <a:r>
              <a:rPr lang="en-US" sz="2000" b="1" dirty="0">
                <a:solidFill>
                  <a:schemeClr val="tx1"/>
                </a:solidFill>
              </a:rPr>
              <a:t> selector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Прямоугольная выноска 10"/>
          <p:cNvSpPr/>
          <p:nvPr/>
        </p:nvSpPr>
        <p:spPr>
          <a:xfrm flipV="1">
            <a:off x="2927648" y="3717032"/>
            <a:ext cx="3600400" cy="864096"/>
          </a:xfrm>
          <a:prstGeom prst="wedgeRect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1664" y="378904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Имя свойства, которое устанавливается (</a:t>
            </a:r>
            <a:r>
              <a:rPr lang="en-US" sz="2000" b="1" dirty="0"/>
              <a:t>property</a:t>
            </a:r>
            <a:r>
              <a:rPr lang="ru-RU" sz="2000" dirty="0"/>
              <a:t>).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6096000" y="1412776"/>
            <a:ext cx="4104456" cy="1368152"/>
          </a:xfrm>
          <a:prstGeom prst="wedgeRectCallout">
            <a:avLst>
              <a:gd name="adj1" fmla="val 20990"/>
              <a:gd name="adj2" fmla="val 69756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000" dirty="0">
                <a:solidFill>
                  <a:schemeClr val="tx1"/>
                </a:solidFill>
              </a:rPr>
              <a:t>Значение которое устанавливается для свойства (</a:t>
            </a:r>
            <a:r>
              <a:rPr lang="en-US" sz="2000" b="1" dirty="0">
                <a:solidFill>
                  <a:schemeClr val="tx1"/>
                </a:solidFill>
              </a:rPr>
              <a:t>value</a:t>
            </a:r>
            <a:r>
              <a:rPr lang="ru-RU" sz="2000" dirty="0">
                <a:solidFill>
                  <a:schemeClr val="tx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5560" y="481166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Код на языке </a:t>
            </a:r>
            <a:r>
              <a:rPr lang="en-US" sz="2400" b="1" dirty="0"/>
              <a:t>CSS</a:t>
            </a:r>
            <a:r>
              <a:rPr lang="en-US" sz="2400" dirty="0"/>
              <a:t> </a:t>
            </a:r>
            <a:r>
              <a:rPr lang="ru-RU" sz="2400" dirty="0"/>
              <a:t>состоит из стилевых правил, каждое правило содержит </a:t>
            </a:r>
            <a:r>
              <a:rPr lang="ru-RU" sz="2400" b="1" dirty="0"/>
              <a:t>селектор</a:t>
            </a:r>
            <a:r>
              <a:rPr lang="ru-RU" sz="2400" dirty="0"/>
              <a:t> (указание на то какие теги необходимо оформить эти правилом) и набор </a:t>
            </a:r>
            <a:r>
              <a:rPr lang="ru-RU" sz="2400" b="1" dirty="0"/>
              <a:t>стилевых свойств</a:t>
            </a:r>
            <a:r>
              <a:rPr lang="ru-RU" sz="2400" dirty="0"/>
              <a:t>, которые и задают оформление (на примере </a:t>
            </a:r>
            <a:r>
              <a:rPr lang="en-US" sz="2400" b="1" i="1" dirty="0"/>
              <a:t>color</a:t>
            </a:r>
            <a:r>
              <a:rPr lang="en-US" sz="2400" dirty="0"/>
              <a:t>, </a:t>
            </a:r>
            <a:r>
              <a:rPr lang="en-US" sz="2400" b="1" i="1" dirty="0"/>
              <a:t>font-size</a:t>
            </a:r>
            <a:r>
              <a:rPr lang="en-US" sz="2400" i="1" dirty="0"/>
              <a:t> </a:t>
            </a:r>
            <a:r>
              <a:rPr lang="ru-RU" sz="2400" i="1" dirty="0"/>
              <a:t>и др.</a:t>
            </a:r>
            <a:r>
              <a:rPr lang="ru-RU" sz="2400" dirty="0"/>
              <a:t>).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730001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7819626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48680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 err="1"/>
              <a:t>Типографика</a:t>
            </a:r>
            <a:r>
              <a:rPr lang="ru-RU" sz="3300" b="1" dirty="0"/>
              <a:t> –наука о шрифтах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040216" y="1340768"/>
            <a:ext cx="26407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</a:t>
            </a:r>
            <a:r>
              <a:rPr lang="ru-RU" sz="2400" b="1" dirty="0" err="1">
                <a:solidFill>
                  <a:srgbClr val="00B050"/>
                </a:solidFill>
              </a:rPr>
              <a:t>типографике</a:t>
            </a:r>
            <a:r>
              <a:rPr lang="ru-RU" sz="2400" b="1" dirty="0">
                <a:solidFill>
                  <a:srgbClr val="00B050"/>
                </a:solidFill>
              </a:rPr>
              <a:t>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24680" y="558924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https://youtu.be/Bq76TtKO_-s</a:t>
            </a:r>
            <a:endParaRPr lang="uk-UA" sz="2800" b="1" dirty="0"/>
          </a:p>
        </p:txBody>
      </p:sp>
      <p:pic>
        <p:nvPicPr>
          <p:cNvPr id="2" name="Picture 2" descr="https://storage.googleapis.com/spec-host-backup/mio-design%2Fassets%2F0BzCQdutE8gumVE9NYmg5cU83N2s%2Fanatom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89" y="1529282"/>
            <a:ext cx="6823771" cy="3411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72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</a:t>
            </a:r>
            <a:r>
              <a:rPr lang="en-US" sz="6000" b="1" dirty="0"/>
              <a:t>. CSS Box Model</a:t>
            </a:r>
          </a:p>
          <a:p>
            <a:pPr algn="ctr"/>
            <a:r>
              <a:rPr lang="ru-RU" sz="3600" b="1" dirty="0"/>
              <a:t>или </a:t>
            </a:r>
          </a:p>
          <a:p>
            <a:pPr algn="ctr"/>
            <a:r>
              <a:rPr lang="ru-RU" sz="6000" b="1" dirty="0"/>
              <a:t>О размерах элемента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37924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64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Box Model</a:t>
            </a:r>
            <a:r>
              <a:rPr lang="ru-RU" sz="3600" b="1" dirty="0"/>
              <a:t> на практике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634588" y="2961382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Скачайте шаблон-заготовку и откройте его в редакторе.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1CCFDE-4F2F-4E35-A42C-47A1248FE89C}"/>
              </a:ext>
            </a:extLst>
          </p:cNvPr>
          <p:cNvSpPr txBox="1"/>
          <p:nvPr/>
        </p:nvSpPr>
        <p:spPr>
          <a:xfrm>
            <a:off x="0" y="5979875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1" dirty="0">
                <a:hlinkClick r:id="rId2"/>
              </a:rPr>
              <a:t>https://github.com/filebase-xyz/css-box-model/archive/master.zip</a:t>
            </a:r>
            <a:endParaRPr lang="uk-UA" sz="24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1D341D-571F-4C1A-AEE1-ED477EFC1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1669426"/>
            <a:ext cx="4213942" cy="3414910"/>
          </a:xfrm>
          <a:prstGeom prst="rect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301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2873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111" y="908720"/>
            <a:ext cx="6265953" cy="386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104112" y="1340768"/>
            <a:ext cx="41044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Box Model </a:t>
            </a:r>
            <a:r>
              <a:rPr lang="en-US" sz="2800" dirty="0"/>
              <a:t>- </a:t>
            </a:r>
            <a:r>
              <a:rPr lang="ru-RU" sz="2800" dirty="0"/>
              <a:t>описание размерностей элемента</a:t>
            </a:r>
            <a:r>
              <a:rPr lang="en-US" sz="2800" dirty="0"/>
              <a:t>: </a:t>
            </a:r>
            <a:r>
              <a:rPr lang="ru-RU" sz="2800" dirty="0"/>
              <a:t>высоты</a:t>
            </a:r>
            <a:r>
              <a:rPr lang="en-US" sz="2800" dirty="0"/>
              <a:t> - </a:t>
            </a:r>
            <a:r>
              <a:rPr lang="en-US" sz="2800" b="1" dirty="0"/>
              <a:t>height</a:t>
            </a:r>
            <a:r>
              <a:rPr lang="ru-RU" sz="2800" dirty="0"/>
              <a:t>, ширины</a:t>
            </a:r>
            <a:r>
              <a:rPr lang="en-US" sz="2800" dirty="0"/>
              <a:t> - </a:t>
            </a:r>
            <a:r>
              <a:rPr lang="en-US" sz="2800" b="1" dirty="0"/>
              <a:t>width</a:t>
            </a:r>
            <a:r>
              <a:rPr lang="ru-RU" sz="2800" dirty="0"/>
              <a:t>, отступов</a:t>
            </a:r>
            <a:r>
              <a:rPr lang="en-US" sz="2800" dirty="0"/>
              <a:t> (</a:t>
            </a:r>
            <a:r>
              <a:rPr lang="ru-RU" sz="2800" dirty="0"/>
              <a:t>внутренних – </a:t>
            </a:r>
            <a:r>
              <a:rPr lang="en-US" sz="2800" b="1" dirty="0"/>
              <a:t>padding</a:t>
            </a:r>
            <a:r>
              <a:rPr lang="en-US" sz="2800" dirty="0"/>
              <a:t>, </a:t>
            </a:r>
            <a:r>
              <a:rPr lang="ru-RU" sz="2800" dirty="0"/>
              <a:t>внешних - </a:t>
            </a:r>
            <a:r>
              <a:rPr lang="en-US" sz="2800" b="1" dirty="0"/>
              <a:t>margin</a:t>
            </a:r>
            <a:r>
              <a:rPr lang="en-US" sz="2800" dirty="0"/>
              <a:t>)</a:t>
            </a:r>
            <a:r>
              <a:rPr lang="ru-RU" sz="2800" dirty="0"/>
              <a:t>, рамки</a:t>
            </a:r>
            <a:r>
              <a:rPr lang="en-US" sz="2800" dirty="0"/>
              <a:t> – </a:t>
            </a:r>
            <a:r>
              <a:rPr lang="en-US" sz="2800" b="1" dirty="0"/>
              <a:t>border</a:t>
            </a:r>
            <a:r>
              <a:rPr lang="en-US" sz="2800" dirty="0"/>
              <a:t>.</a:t>
            </a:r>
            <a:r>
              <a:rPr lang="ru-RU" sz="2800" dirty="0"/>
              <a:t>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631505" y="4973841"/>
            <a:ext cx="3760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3"/>
              </a:rPr>
              <a:t>https://webref.ru/css/type/size</a:t>
            </a:r>
            <a:endParaRPr lang="uk-U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" y="11663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Box Model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05" y="5326234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4"/>
              </a:rPr>
              <a:t>https://webref.ru/css/type/margin</a:t>
            </a:r>
            <a:endParaRPr lang="uk-UA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631505" y="5726101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5"/>
              </a:rPr>
              <a:t>https://webref.ru/css/type/</a:t>
            </a:r>
            <a:r>
              <a:rPr lang="en-US" b="1" dirty="0">
                <a:hlinkClick r:id="rId5"/>
              </a:rPr>
              <a:t>padding</a:t>
            </a:r>
            <a:endParaRPr lang="uk-UA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631504" y="6125969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6"/>
              </a:rPr>
              <a:t>https://webref.ru/css/type/</a:t>
            </a:r>
            <a:r>
              <a:rPr lang="en-US" b="1" dirty="0">
                <a:hlinkClick r:id="rId6"/>
              </a:rPr>
              <a:t>border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264691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Box Model</a:t>
            </a: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2711624" y="1412776"/>
            <a:ext cx="864096" cy="194421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07368" y="2106823"/>
            <a:ext cx="2307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margin: 10px; 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03712" y="1445568"/>
            <a:ext cx="34475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margin-top: 10px;</a:t>
            </a:r>
          </a:p>
          <a:p>
            <a:r>
              <a:rPr lang="en-US" sz="2800" b="1" dirty="0"/>
              <a:t>margin-right: 10px;</a:t>
            </a:r>
          </a:p>
          <a:p>
            <a:r>
              <a:rPr lang="en-US" sz="2800" b="1" dirty="0"/>
              <a:t>margin-bottom: 10px;</a:t>
            </a:r>
          </a:p>
          <a:p>
            <a:r>
              <a:rPr lang="en-US" sz="2800" b="1" dirty="0"/>
              <a:t>margin-left: 10px;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64152" y="1124744"/>
            <a:ext cx="44644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Отступы</a:t>
            </a:r>
            <a:r>
              <a:rPr lang="en-US" sz="2200" dirty="0"/>
              <a:t> (</a:t>
            </a:r>
            <a:r>
              <a:rPr lang="ru-RU" sz="2200" dirty="0"/>
              <a:t>как </a:t>
            </a:r>
            <a:r>
              <a:rPr lang="en-US" sz="2200" b="1" dirty="0"/>
              <a:t>padding</a:t>
            </a:r>
            <a:r>
              <a:rPr lang="en-US" sz="2200" dirty="0"/>
              <a:t> </a:t>
            </a:r>
            <a:r>
              <a:rPr lang="ru-RU" sz="2200" dirty="0"/>
              <a:t>так и </a:t>
            </a:r>
            <a:r>
              <a:rPr lang="en-US" sz="2200" b="1" dirty="0"/>
              <a:t>margin</a:t>
            </a:r>
            <a:r>
              <a:rPr lang="en-US" sz="2200" dirty="0"/>
              <a:t>)</a:t>
            </a:r>
            <a:r>
              <a:rPr lang="ru-RU" sz="2200" dirty="0"/>
              <a:t> можно задать для каждой стороны в отдельности</a:t>
            </a:r>
            <a:r>
              <a:rPr lang="en-US" sz="2200" dirty="0"/>
              <a:t>. </a:t>
            </a:r>
            <a:r>
              <a:rPr lang="ru-RU" sz="2200" dirty="0"/>
              <a:t>Свойство </a:t>
            </a:r>
            <a:r>
              <a:rPr lang="en-US" sz="2200" b="1" dirty="0"/>
              <a:t>border</a:t>
            </a:r>
            <a:r>
              <a:rPr lang="en-US" sz="2200" dirty="0"/>
              <a:t> </a:t>
            </a:r>
            <a:r>
              <a:rPr lang="ru-RU" sz="2200" dirty="0"/>
              <a:t>также возможно установить для каждой стороны отдельно.</a:t>
            </a:r>
            <a:r>
              <a:rPr lang="en-US" sz="2200" dirty="0"/>
              <a:t> </a:t>
            </a:r>
            <a:r>
              <a:rPr lang="ru-RU" sz="2200" dirty="0"/>
              <a:t>Есть возможность задать сразу четыре значения через пробел (</a:t>
            </a:r>
            <a:r>
              <a:rPr lang="en-US" sz="2200" b="1" dirty="0"/>
              <a:t>top, right, bottom, left</a:t>
            </a:r>
            <a:r>
              <a:rPr lang="ru-RU" sz="2200" dirty="0"/>
              <a:t>)</a:t>
            </a:r>
            <a:r>
              <a:rPr lang="en-US" sz="2200" dirty="0"/>
              <a:t>. </a:t>
            </a:r>
            <a:r>
              <a:rPr lang="ru-RU" sz="2200" dirty="0"/>
              <a:t>А также для левого и правого отступа </a:t>
            </a:r>
            <a:r>
              <a:rPr lang="en-US" sz="2200" dirty="0"/>
              <a:t>margin </a:t>
            </a:r>
            <a:r>
              <a:rPr lang="ru-RU" sz="2200" dirty="0"/>
              <a:t>есть возможность задать автоматических расчёт отступов при помощи значения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auto</a:t>
            </a:r>
            <a:r>
              <a:rPr lang="en-US" sz="2200" dirty="0"/>
              <a:t>.</a:t>
            </a:r>
            <a:endParaRPr lang="ru-RU" sz="22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3383925" y="3717032"/>
            <a:ext cx="864096" cy="194421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335360" y="4504474"/>
            <a:ext cx="308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margin: 10px 20px 30px 40px; </a:t>
            </a:r>
            <a:endParaRPr lang="ru-R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96309" y="3920276"/>
            <a:ext cx="2977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margin-top: 10px;</a:t>
            </a:r>
          </a:p>
          <a:p>
            <a:r>
              <a:rPr lang="en-US" sz="2400" b="1" dirty="0"/>
              <a:t>margin-right: 20px;</a:t>
            </a:r>
          </a:p>
          <a:p>
            <a:r>
              <a:rPr lang="en-US" sz="2400" b="1" dirty="0"/>
              <a:t>margin-bottom: 30px;</a:t>
            </a:r>
          </a:p>
          <a:p>
            <a:r>
              <a:rPr lang="en-US" sz="2400" b="1" dirty="0"/>
              <a:t>margin-left: 40px;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89115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rgbClr val="0070C0"/>
                </a:solidFill>
              </a:rPr>
              <a:t>box-sizing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464" y="4200086"/>
            <a:ext cx="10297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Свойство </a:t>
            </a:r>
            <a:r>
              <a:rPr lang="en-US" sz="2400" b="1" dirty="0"/>
              <a:t>box-sizing: border-box </a:t>
            </a:r>
            <a:r>
              <a:rPr lang="en-US" sz="2400" dirty="0"/>
              <a:t>– </a:t>
            </a:r>
            <a:r>
              <a:rPr lang="ru-RU" sz="2400" dirty="0"/>
              <a:t>задаёт альтернативный вариант расчёта размерности элемента, при котором в заданную ширину (и/или высотку) должны входить не только контент, но и внутренние отступы</a:t>
            </a:r>
            <a:r>
              <a:rPr lang="en-US" sz="2400" dirty="0"/>
              <a:t> (</a:t>
            </a:r>
            <a:r>
              <a:rPr lang="en-US" sz="2400" b="1" dirty="0"/>
              <a:t>padding</a:t>
            </a:r>
            <a:r>
              <a:rPr lang="en-US" sz="2400" dirty="0"/>
              <a:t>)</a:t>
            </a:r>
            <a:r>
              <a:rPr lang="ru-RU" sz="2400" dirty="0"/>
              <a:t> и рамка</a:t>
            </a:r>
            <a:r>
              <a:rPr lang="en-US" sz="2400" dirty="0"/>
              <a:t> (</a:t>
            </a:r>
            <a:r>
              <a:rPr lang="en-US" sz="2400" b="1" dirty="0"/>
              <a:t>border</a:t>
            </a:r>
            <a:r>
              <a:rPr lang="en-US" sz="2400" dirty="0"/>
              <a:t>)</a:t>
            </a:r>
            <a:r>
              <a:rPr lang="ru-RU" sz="2400" dirty="0"/>
              <a:t>, т.е. </a:t>
            </a:r>
            <a:r>
              <a:rPr lang="ru-RU" sz="2400" b="1" dirty="0"/>
              <a:t>весь блок целиком </a:t>
            </a:r>
            <a:r>
              <a:rPr lang="ru-RU" sz="2400" dirty="0"/>
              <a:t>(</a:t>
            </a:r>
            <a:r>
              <a:rPr lang="en-US" sz="2400" b="1" dirty="0"/>
              <a:t>margin</a:t>
            </a:r>
            <a:r>
              <a:rPr lang="en-US" sz="2400" dirty="0"/>
              <a:t>  </a:t>
            </a:r>
            <a:r>
              <a:rPr lang="ru-RU" sz="2400" dirty="0"/>
              <a:t>не входит в размеры блока). 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612" y="1124744"/>
            <a:ext cx="7056784" cy="25653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3926079" y="6279703"/>
            <a:ext cx="4339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3"/>
              </a:rPr>
              <a:t>https://webref.ru/css/box-sizing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188854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rgbClr val="0070C0"/>
                </a:solidFill>
              </a:rPr>
              <a:t>box-sizing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23731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91744" y="5603031"/>
            <a:ext cx="57158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2"/>
              </a:rPr>
              <a:t>https://webref.ru/css/box-sizing</a:t>
            </a:r>
            <a:endParaRPr lang="uk-UA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3392" y="1844824"/>
            <a:ext cx="3560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70C0"/>
                </a:solidFill>
              </a:rPr>
              <a:t>box-sizing:content-box</a:t>
            </a:r>
            <a:endParaRPr lang="en-US" sz="2800" b="1" dirty="0">
              <a:solidFill>
                <a:srgbClr val="0070C0"/>
              </a:solidFill>
            </a:endParaRPr>
          </a:p>
          <a:p>
            <a:pPr algn="ctr"/>
            <a:r>
              <a:rPr lang="en-US" sz="2000" b="1" dirty="0"/>
              <a:t>(</a:t>
            </a:r>
            <a:r>
              <a:rPr lang="ru-RU" sz="2000" b="1" dirty="0"/>
              <a:t>по умолчанию</a:t>
            </a:r>
            <a:r>
              <a:rPr lang="en-US" sz="2000" b="1" dirty="0"/>
              <a:t>)</a:t>
            </a:r>
            <a:r>
              <a:rPr lang="en-US" sz="2000" dirty="0"/>
              <a:t> </a:t>
            </a:r>
            <a:endParaRPr lang="uk-UA" sz="20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4727848" y="1866528"/>
            <a:ext cx="936104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5963714" y="1844824"/>
            <a:ext cx="3515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width</a:t>
            </a:r>
            <a:r>
              <a:rPr lang="en-US" sz="2800" dirty="0"/>
              <a:t> = </a:t>
            </a:r>
            <a:r>
              <a:rPr lang="en-US" sz="2800" b="1" dirty="0">
                <a:solidFill>
                  <a:srgbClr val="00B0F0"/>
                </a:solidFill>
              </a:rPr>
              <a:t>content-width</a:t>
            </a:r>
            <a:endParaRPr lang="uk-UA" sz="2800" b="1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392" y="3863878"/>
            <a:ext cx="3424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B050"/>
                </a:solidFill>
              </a:rPr>
              <a:t>box-sizing:border-box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3" name="Стрелка вправо 12"/>
          <p:cNvSpPr/>
          <p:nvPr/>
        </p:nvSpPr>
        <p:spPr>
          <a:xfrm>
            <a:off x="4295800" y="3873460"/>
            <a:ext cx="936104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5447928" y="3863878"/>
            <a:ext cx="6368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width</a:t>
            </a:r>
            <a:r>
              <a:rPr lang="en-US" sz="2800" dirty="0"/>
              <a:t> = </a:t>
            </a:r>
            <a:r>
              <a:rPr lang="en-US" sz="2800" b="1" dirty="0">
                <a:solidFill>
                  <a:srgbClr val="00B0F0"/>
                </a:solidFill>
              </a:rPr>
              <a:t>content-width</a:t>
            </a:r>
            <a:r>
              <a:rPr lang="en-US" sz="2800" dirty="0"/>
              <a:t> +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padding</a:t>
            </a:r>
            <a:r>
              <a:rPr lang="en-US" sz="2800" dirty="0"/>
              <a:t> + </a:t>
            </a:r>
            <a:r>
              <a:rPr lang="en-US" sz="2800" b="1" dirty="0">
                <a:solidFill>
                  <a:srgbClr val="00B050"/>
                </a:solidFill>
              </a:rPr>
              <a:t>border</a:t>
            </a:r>
            <a:endParaRPr lang="uk-UA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708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4735</TotalTime>
  <Words>1277</Words>
  <Application>Microsoft Office PowerPoint</Application>
  <PresentationFormat>Широкий екран</PresentationFormat>
  <Paragraphs>165</Paragraphs>
  <Slides>31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 New</vt:lpstr>
      <vt:lpstr>Google Sans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625</cp:revision>
  <dcterms:created xsi:type="dcterms:W3CDTF">2014-11-20T09:08:59Z</dcterms:created>
  <dcterms:modified xsi:type="dcterms:W3CDTF">2021-09-16T20:07:18Z</dcterms:modified>
</cp:coreProperties>
</file>