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380" r:id="rId2"/>
    <p:sldId id="348" r:id="rId3"/>
    <p:sldId id="349" r:id="rId4"/>
    <p:sldId id="350" r:id="rId5"/>
    <p:sldId id="382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5" r:id="rId29"/>
    <p:sldId id="377" r:id="rId30"/>
    <p:sldId id="381" r:id="rId31"/>
    <p:sldId id="378" r:id="rId32"/>
    <p:sldId id="379" r:id="rId3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80"/>
            <p14:sldId id="348"/>
            <p14:sldId id="349"/>
            <p14:sldId id="350"/>
            <p14:sldId id="382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5"/>
            <p14:sldId id="377"/>
            <p14:sldId id="381"/>
            <p14:sldId id="378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FEE6DA-6460-4932-9A6B-D557230E8178}" v="1" dt="2021-04-10T13:28:16.8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0"/>
  </p:normalViewPr>
  <p:slideViewPr>
    <p:cSldViewPr>
      <p:cViewPr varScale="1">
        <p:scale>
          <a:sx n="108" d="100"/>
          <a:sy n="108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B7FEE6DA-6460-4932-9A6B-D557230E8178}"/>
    <pc:docChg chg="delSld modSld modSection">
      <pc:chgData name="Anatoliy Kigel" userId="7432c6c4687b0a9c" providerId="LiveId" clId="{B7FEE6DA-6460-4932-9A6B-D557230E8178}" dt="2021-04-10T13:28:17.904" v="15" actId="6549"/>
      <pc:docMkLst>
        <pc:docMk/>
      </pc:docMkLst>
      <pc:sldChg chg="modSp mod">
        <pc:chgData name="Anatoliy Kigel" userId="7432c6c4687b0a9c" providerId="LiveId" clId="{B7FEE6DA-6460-4932-9A6B-D557230E8178}" dt="2021-04-10T13:28:17.904" v="15" actId="6549"/>
        <pc:sldMkLst>
          <pc:docMk/>
          <pc:sldMk cId="1053936968" sldId="350"/>
        </pc:sldMkLst>
        <pc:spChg chg="mod">
          <ac:chgData name="Anatoliy Kigel" userId="7432c6c4687b0a9c" providerId="LiveId" clId="{B7FEE6DA-6460-4932-9A6B-D557230E8178}" dt="2021-04-10T13:28:17.904" v="15" actId="6549"/>
          <ac:spMkLst>
            <pc:docMk/>
            <pc:sldMk cId="1053936968" sldId="350"/>
            <ac:spMk id="7" creationId="{00000000-0000-0000-0000-000000000000}"/>
          </ac:spMkLst>
        </pc:spChg>
      </pc:sldChg>
      <pc:sldChg chg="del">
        <pc:chgData name="Anatoliy Kigel" userId="7432c6c4687b0a9c" providerId="LiveId" clId="{B7FEE6DA-6460-4932-9A6B-D557230E8178}" dt="2021-04-10T12:49:18.105" v="10" actId="47"/>
        <pc:sldMkLst>
          <pc:docMk/>
          <pc:sldMk cId="22984900" sldId="374"/>
        </pc:sldMkLst>
      </pc:sldChg>
      <pc:sldChg chg="modSp mod">
        <pc:chgData name="Anatoliy Kigel" userId="7432c6c4687b0a9c" providerId="LiveId" clId="{B7FEE6DA-6460-4932-9A6B-D557230E8178}" dt="2021-04-10T12:49:22.465" v="11" actId="403"/>
        <pc:sldMkLst>
          <pc:docMk/>
          <pc:sldMk cId="4222694940" sldId="375"/>
        </pc:sldMkLst>
        <pc:spChg chg="mod">
          <ac:chgData name="Anatoliy Kigel" userId="7432c6c4687b0a9c" providerId="LiveId" clId="{B7FEE6DA-6460-4932-9A6B-D557230E8178}" dt="2021-04-10T12:49:22.465" v="11" actId="403"/>
          <ac:spMkLst>
            <pc:docMk/>
            <pc:sldMk cId="4222694940" sldId="375"/>
            <ac:spMk id="5" creationId="{00000000-0000-0000-0000-000000000000}"/>
          </ac:spMkLst>
        </pc:spChg>
      </pc:sldChg>
      <pc:sldChg chg="del">
        <pc:chgData name="Anatoliy Kigel" userId="7432c6c4687b0a9c" providerId="LiveId" clId="{B7FEE6DA-6460-4932-9A6B-D557230E8178}" dt="2021-04-10T12:49:04.321" v="9" actId="47"/>
        <pc:sldMkLst>
          <pc:docMk/>
          <pc:sldMk cId="931276825" sldId="376"/>
        </pc:sldMkLst>
      </pc:sldChg>
      <pc:sldChg chg="modSp mod">
        <pc:chgData name="Anatoliy Kigel" userId="7432c6c4687b0a9c" providerId="LiveId" clId="{B7FEE6DA-6460-4932-9A6B-D557230E8178}" dt="2021-04-10T12:48:52.502" v="8" actId="20577"/>
        <pc:sldMkLst>
          <pc:docMk/>
          <pc:sldMk cId="2729612447" sldId="381"/>
        </pc:sldMkLst>
        <pc:spChg chg="mod">
          <ac:chgData name="Anatoliy Kigel" userId="7432c6c4687b0a9c" providerId="LiveId" clId="{B7FEE6DA-6460-4932-9A6B-D557230E8178}" dt="2021-04-10T12:48:52.502" v="8" actId="20577"/>
          <ac:spMkLst>
            <pc:docMk/>
            <pc:sldMk cId="2729612447" sldId="381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10.04.2021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003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176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10.04.2021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10.04.2021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10.04.2021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10.04.2021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10.04.2021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10.04.2021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10.04.2021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10.04.2021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10.04.2021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10.04.2021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10.04.2021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10.04.2021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live.ru/css/nikto-ne-znaet-css-specifichnost-ne-kaskad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ebref.ru/css/selector/att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flukeout.githu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youtu.be/CDWMSF0nI2A?t=1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css-selectors/archive/v2021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CSS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Селекторы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2. </a:t>
            </a:r>
            <a:r>
              <a:rPr lang="ru-RU" sz="7200" b="1" dirty="0"/>
              <a:t>Сложные селекторы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411995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34485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Сложный селектор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2144" y="1443548"/>
            <a:ext cx="4129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Сложный селектор позволяет задать правило для тегов которые должны соответствовать нескольким простым селекторам одновременно, например: </a:t>
            </a:r>
            <a:r>
              <a:rPr lang="ru-RU" sz="2400" i="1" dirty="0">
                <a:solidFill>
                  <a:srgbClr val="0070C0"/>
                </a:solidFill>
              </a:rPr>
              <a:t>иметь два определенных класса</a:t>
            </a:r>
            <a:r>
              <a:rPr lang="ru-RU" sz="2400" dirty="0"/>
              <a:t>, или </a:t>
            </a:r>
            <a:r>
              <a:rPr lang="ru-RU" sz="2400" i="1" dirty="0">
                <a:solidFill>
                  <a:srgbClr val="00B050"/>
                </a:solidFill>
              </a:rPr>
              <a:t>тег должен быть определенного типа и иметь определённый класс</a:t>
            </a:r>
            <a:r>
              <a:rPr lang="ru-RU" sz="24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628800"/>
            <a:ext cx="6083820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14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088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Псевдокласс</a:t>
            </a:r>
            <a:r>
              <a:rPr lang="en-US" sz="3200" b="1" dirty="0"/>
              <a:t> :not()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19536" y="4201022"/>
            <a:ext cx="83529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Селектор с отрицанием позволит выбрать все теги с классом </a:t>
            </a:r>
            <a:r>
              <a:rPr lang="en-US" sz="2400" b="1" dirty="0"/>
              <a:t>.cat</a:t>
            </a:r>
            <a:r>
              <a:rPr lang="ru-RU" sz="2400" b="1" dirty="0"/>
              <a:t> </a:t>
            </a:r>
            <a:r>
              <a:rPr lang="ru-RU" sz="2400" dirty="0"/>
              <a:t>за исключением тех, которые еще имеют и класс </a:t>
            </a:r>
            <a:r>
              <a:rPr lang="ru-RU" sz="2400" b="1" dirty="0"/>
              <a:t>.</a:t>
            </a:r>
            <a:r>
              <a:rPr lang="en-US" sz="2400" b="1" dirty="0"/>
              <a:t>dog</a:t>
            </a:r>
            <a:r>
              <a:rPr lang="ru-RU" sz="2400" b="1" dirty="0"/>
              <a:t> </a:t>
            </a:r>
            <a:r>
              <a:rPr lang="ru-RU" sz="2400" dirty="0"/>
              <a:t>Селектор отрицания может использоваться и в более сложных выражениях. </a:t>
            </a:r>
            <a:r>
              <a:rPr lang="en-US" sz="2400" b="1" dirty="0">
                <a:solidFill>
                  <a:schemeClr val="accent2"/>
                </a:solidFill>
              </a:rPr>
              <a:t>:not</a:t>
            </a:r>
            <a:r>
              <a:rPr lang="ru-RU" sz="2400" b="1" dirty="0">
                <a:solidFill>
                  <a:schemeClr val="accent2"/>
                </a:solidFill>
              </a:rPr>
              <a:t>()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ru-RU" sz="2400" b="1" dirty="0">
                <a:solidFill>
                  <a:schemeClr val="accent2"/>
                </a:solidFill>
              </a:rPr>
              <a:t>принимает только простой селектор!!!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54" y="1196752"/>
            <a:ext cx="6666092" cy="25809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862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5713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Псевдоклассы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75520" y="1988840"/>
            <a:ext cx="9145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Если вы встречаете в </a:t>
            </a:r>
            <a:r>
              <a:rPr lang="en-US" sz="2400" dirty="0"/>
              <a:t>CSS</a:t>
            </a:r>
            <a:r>
              <a:rPr lang="ru-RU" sz="2400" dirty="0"/>
              <a:t>-селекторе конструкцию записанную через двоеточие, то такую конструкцию называют </a:t>
            </a:r>
            <a:r>
              <a:rPr lang="ru-RU" sz="2400" b="1" dirty="0" err="1"/>
              <a:t>псевдокласс</a:t>
            </a:r>
            <a:r>
              <a:rPr lang="ru-RU" sz="2400" dirty="0"/>
              <a:t>. </a:t>
            </a:r>
            <a:r>
              <a:rPr lang="ru-RU" sz="2400" dirty="0" err="1"/>
              <a:t>Псевдоклассы</a:t>
            </a:r>
            <a:r>
              <a:rPr lang="ru-RU" sz="2400" dirty="0"/>
              <a:t> используют для того, чтобы указать на тег основываюсь на его позиции в документе или динамическое состояние</a:t>
            </a:r>
            <a:r>
              <a:rPr lang="en-US" sz="2400" dirty="0"/>
              <a:t> </a:t>
            </a:r>
            <a:r>
              <a:rPr lang="ru-RU" sz="2400" dirty="0"/>
              <a:t>или на основании других отличительных особенностей.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448995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Селектор:Псевдокласс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{...}</a:t>
            </a:r>
          </a:p>
        </p:txBody>
      </p:sp>
    </p:spTree>
    <p:extLst>
      <p:ext uri="{BB962C8B-B14F-4D97-AF65-F5344CB8AC3E}">
        <p14:creationId xmlns:p14="http://schemas.microsoft.com/office/powerpoint/2010/main" val="2249970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Комбинированные селекторы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82408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48368" y="4437112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«соседний» селектор. Он поможет нам выбрать все</a:t>
            </a:r>
            <a:r>
              <a:rPr lang="en-US" sz="2400" dirty="0"/>
              <a:t> </a:t>
            </a:r>
            <a:r>
              <a:rPr lang="ru-RU" sz="2400" dirty="0"/>
              <a:t>теги с классом </a:t>
            </a:r>
            <a:r>
              <a:rPr lang="en-US" sz="2400" b="1" dirty="0"/>
              <a:t>.dog</a:t>
            </a:r>
            <a:r>
              <a:rPr lang="ru-RU" sz="2400" dirty="0"/>
              <a:t>, которые находятся на одном уровне (прямые потомки одного родителя) и следуют за тегом с </a:t>
            </a:r>
            <a:r>
              <a:rPr lang="en-US" sz="2400" b="1" dirty="0"/>
              <a:t>id</a:t>
            </a:r>
            <a:r>
              <a:rPr lang="en-US" sz="2400" dirty="0"/>
              <a:t> </a:t>
            </a:r>
            <a:r>
              <a:rPr lang="ru-RU" sz="2400" dirty="0"/>
              <a:t>равным </a:t>
            </a:r>
            <a:r>
              <a:rPr lang="en-US" sz="2400" b="1" dirty="0"/>
              <a:t>tiger</a:t>
            </a:r>
            <a:r>
              <a:rPr lang="en-US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</a:t>
            </a:r>
            <a:r>
              <a:rPr lang="uk-UA" sz="3200" b="1" dirty="0"/>
              <a:t>«</a:t>
            </a:r>
            <a:r>
              <a:rPr lang="ru-RU" sz="3200" b="1" dirty="0"/>
              <a:t>соседей»</a:t>
            </a:r>
            <a:endParaRPr lang="en-US" sz="32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340768"/>
            <a:ext cx="6445616" cy="23762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9288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5560" y="4365104"/>
            <a:ext cx="83169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соседний селектор. Он поможет нам выбрать первый тег с классом </a:t>
            </a:r>
            <a:r>
              <a:rPr lang="en-US" sz="2400" b="1" dirty="0"/>
              <a:t>.dog</a:t>
            </a:r>
            <a:r>
              <a:rPr lang="ru-RU" sz="2400" dirty="0"/>
              <a:t>, который находятся на одном уровне (прямые потомки одного родителя) и следуют </a:t>
            </a:r>
            <a:r>
              <a:rPr lang="ru-RU" sz="2400" b="1" dirty="0"/>
              <a:t>сразу же </a:t>
            </a:r>
            <a:r>
              <a:rPr lang="ru-RU" sz="2400" dirty="0"/>
              <a:t>за тегом с </a:t>
            </a:r>
            <a:r>
              <a:rPr lang="en-US" sz="2400" b="1" dirty="0"/>
              <a:t>id</a:t>
            </a:r>
            <a:r>
              <a:rPr lang="en-US" sz="2400" dirty="0"/>
              <a:t> </a:t>
            </a:r>
            <a:r>
              <a:rPr lang="ru-RU" sz="2400" dirty="0"/>
              <a:t>равным </a:t>
            </a:r>
            <a:r>
              <a:rPr lang="en-US" sz="2400" b="1" dirty="0"/>
              <a:t>tiger</a:t>
            </a:r>
            <a:r>
              <a:rPr lang="en-US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728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Селектор</a:t>
            </a:r>
            <a:r>
              <a:rPr lang="en-US" sz="4000" b="1" dirty="0"/>
              <a:t> </a:t>
            </a:r>
            <a:r>
              <a:rPr lang="ru-RU" sz="4000" b="1" dirty="0"/>
              <a:t>первого соседа</a:t>
            </a:r>
            <a:endParaRPr lang="en-US" sz="40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36" y="1340768"/>
            <a:ext cx="6552727" cy="24629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304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60956" y="4365104"/>
            <a:ext cx="907300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Селектор говорит, что правило должно применится к тегу у которого есть класс </a:t>
            </a:r>
            <a:r>
              <a:rPr lang="en-US" sz="2600" b="1" dirty="0"/>
              <a:t>.cat </a:t>
            </a:r>
            <a:r>
              <a:rPr lang="ru-RU" sz="2600" dirty="0"/>
              <a:t>но только если у него среди родителей есть тег с классом </a:t>
            </a:r>
            <a:r>
              <a:rPr lang="en-US" sz="2600" b="1" dirty="0"/>
              <a:t>.dog </a:t>
            </a:r>
            <a:r>
              <a:rPr lang="en-US" sz="2600" dirty="0"/>
              <a:t>(</a:t>
            </a:r>
            <a:r>
              <a:rPr lang="ru-RU" sz="2600" dirty="0"/>
              <a:t>вместо классов можно использовать </a:t>
            </a:r>
            <a:r>
              <a:rPr lang="en-US" sz="2600" dirty="0"/>
              <a:t>id</a:t>
            </a:r>
            <a:r>
              <a:rPr lang="ru-RU" sz="2600" dirty="0"/>
              <a:t>, название тегов или комбинированный селектор).</a:t>
            </a:r>
            <a:endParaRPr lang="uk-UA" sz="2600" dirty="0">
              <a:solidFill>
                <a:srgbClr val="FF000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800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6817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Селектор дочерних элементов (просто знак пробела) - когда нужно </a:t>
            </a:r>
            <a:br>
              <a:rPr lang="en-US" sz="2400" b="1" dirty="0"/>
            </a:br>
            <a:r>
              <a:rPr lang="ru-RU" sz="2400" b="1" dirty="0"/>
              <a:t>найти элемент вложенный в другой элемент</a:t>
            </a:r>
            <a:endParaRPr lang="en-US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220" y="1340769"/>
            <a:ext cx="5841592" cy="26642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64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63552" y="4149080"/>
            <a:ext cx="86409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Селектор говорит, что правило должно применится к тегу у которого есть класс </a:t>
            </a:r>
            <a:r>
              <a:rPr lang="en-US" sz="2600" b="1" dirty="0"/>
              <a:t>.cat </a:t>
            </a:r>
            <a:r>
              <a:rPr lang="ru-RU" sz="2600" dirty="0"/>
              <a:t>но только если он </a:t>
            </a:r>
            <a:r>
              <a:rPr lang="ru-RU" sz="2600" b="1" dirty="0"/>
              <a:t>прямой</a:t>
            </a:r>
            <a:r>
              <a:rPr lang="ru-RU" sz="2600" dirty="0"/>
              <a:t> потомок тега с классом </a:t>
            </a:r>
            <a:r>
              <a:rPr lang="en-US" sz="2600" b="1" dirty="0"/>
              <a:t>.dog </a:t>
            </a:r>
            <a:r>
              <a:rPr lang="en-US" sz="2600" dirty="0"/>
              <a:t>(</a:t>
            </a:r>
            <a:r>
              <a:rPr lang="ru-RU" sz="2600" dirty="0"/>
              <a:t>вместо классов можно использовать </a:t>
            </a:r>
            <a:r>
              <a:rPr lang="en-US" sz="2600" dirty="0"/>
              <a:t>id</a:t>
            </a:r>
            <a:r>
              <a:rPr lang="ru-RU" sz="2600" dirty="0"/>
              <a:t>, название тегов или комбинированный селектор).</a:t>
            </a:r>
            <a:endParaRPr lang="uk-UA" sz="2600" dirty="0">
              <a:solidFill>
                <a:srgbClr val="FF000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6575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Прямой селектор дочерних элементов (знак </a:t>
            </a:r>
            <a:r>
              <a:rPr lang="en-US" sz="2400" b="1" dirty="0"/>
              <a:t>‘&gt;’</a:t>
            </a:r>
            <a:r>
              <a:rPr lang="ru-RU" sz="2400" b="1" dirty="0"/>
              <a:t>) - когда нужно </a:t>
            </a:r>
            <a:br>
              <a:rPr lang="en-US" sz="2400" b="1" dirty="0"/>
            </a:br>
            <a:r>
              <a:rPr lang="ru-RU" sz="2400" b="1" dirty="0"/>
              <a:t>найти элемент</a:t>
            </a:r>
            <a:r>
              <a:rPr lang="en-US" sz="2400" b="1" dirty="0"/>
              <a:t> –</a:t>
            </a:r>
            <a:r>
              <a:rPr lang="ru-RU" sz="2400" b="1" dirty="0"/>
              <a:t> прямой потомок</a:t>
            </a:r>
            <a:endParaRPr lang="en-US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983" y="1484784"/>
            <a:ext cx="5066034" cy="23040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3316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/>
              <a:t>Порядковый селектор</a:t>
            </a:r>
            <a:endParaRPr lang="en-US" sz="6000" b="1" dirty="0"/>
          </a:p>
          <a:p>
            <a:pPr algn="ctr"/>
            <a:r>
              <a:rPr lang="en-US" sz="6000" b="1" dirty="0">
                <a:solidFill>
                  <a:srgbClr val="FFFF00"/>
                </a:solidFill>
              </a:rPr>
              <a:t>:nth-child(n)</a:t>
            </a:r>
            <a:endParaRPr lang="uk-UA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3265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Селекторы в </a:t>
            </a:r>
            <a:r>
              <a:rPr lang="en-US" sz="40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528" y="4005064"/>
            <a:ext cx="9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</a:t>
            </a:r>
            <a:r>
              <a:rPr lang="ru-RU" sz="2800" b="1" dirty="0"/>
              <a:t>селектор</a:t>
            </a:r>
            <a:r>
              <a:rPr lang="ru-RU" sz="2800" dirty="0"/>
              <a:t>, в составе правила, говорит браузеру к каким тегам</a:t>
            </a:r>
            <a:r>
              <a:rPr lang="en-US" sz="2800" dirty="0"/>
              <a:t> </a:t>
            </a:r>
            <a:r>
              <a:rPr lang="ru-RU" sz="2800" dirty="0"/>
              <a:t>необходимо применить правило применить, т.е. задать условие, по которому браузер определит, подходит тег чтобы применить к нему правило или нет.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235683" y="3081154"/>
            <a:ext cx="7720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h3</a:t>
            </a:r>
            <a:r>
              <a:rPr lang="en-US" sz="4000" b="1" dirty="0"/>
              <a:t> { </a:t>
            </a:r>
            <a:r>
              <a:rPr lang="en-US" sz="4000" b="1" dirty="0">
                <a:solidFill>
                  <a:srgbClr val="00B050"/>
                </a:solidFill>
              </a:rPr>
              <a:t>color</a:t>
            </a:r>
            <a:r>
              <a:rPr lang="en-US" sz="4000" b="1" dirty="0"/>
              <a:t>: </a:t>
            </a:r>
            <a:r>
              <a:rPr lang="en-US" sz="4000" b="1" dirty="0">
                <a:solidFill>
                  <a:schemeClr val="accent6"/>
                </a:solidFill>
              </a:rPr>
              <a:t>red</a:t>
            </a:r>
            <a:r>
              <a:rPr lang="en-US" sz="4000" b="1" dirty="0"/>
              <a:t>; </a:t>
            </a:r>
            <a:r>
              <a:rPr lang="en-US" sz="4000" b="1" dirty="0">
                <a:solidFill>
                  <a:srgbClr val="00B050"/>
                </a:solidFill>
              </a:rPr>
              <a:t>margin</a:t>
            </a:r>
            <a:r>
              <a:rPr lang="en-US" sz="4000" b="1" dirty="0"/>
              <a:t>: </a:t>
            </a:r>
            <a:r>
              <a:rPr lang="en-US" sz="4000" b="1" dirty="0">
                <a:solidFill>
                  <a:schemeClr val="accent6"/>
                </a:solidFill>
              </a:rPr>
              <a:t>16px auto</a:t>
            </a:r>
            <a:r>
              <a:rPr lang="en-US" sz="4000" b="1" dirty="0"/>
              <a:t>; }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2135560" y="153472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 err="1">
                <a:solidFill>
                  <a:schemeClr val="tx1"/>
                </a:solidFill>
              </a:rPr>
              <a:t>css</a:t>
            </a:r>
            <a:r>
              <a:rPr lang="en-US" sz="2000" b="1" dirty="0">
                <a:solidFill>
                  <a:schemeClr val="tx1"/>
                </a:solidFill>
              </a:rPr>
              <a:t>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1977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852084" y="714176"/>
            <a:ext cx="33123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&lt;div&gt;</a:t>
            </a:r>
            <a:endParaRPr lang="ru-RU" sz="2200" b="1" dirty="0"/>
          </a:p>
          <a:p>
            <a:pPr lvl="1"/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&lt;p&gt;text 1&lt;/p&gt;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2&lt;/p&gt;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3&lt;/p&gt;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4&lt;/p&gt;</a:t>
            </a:r>
          </a:p>
          <a:p>
            <a:pPr lvl="1"/>
            <a:r>
              <a:rPr lang="en-US" sz="2200" b="1" dirty="0">
                <a:solidFill>
                  <a:srgbClr val="7030A0"/>
                </a:solidFill>
              </a:rPr>
              <a:t>&lt;p&gt;text 5&lt;/p&gt;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6&lt;/p&gt;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7&lt;/p&gt;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8&lt;/p&gt;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9&lt;/p&gt;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</a:rPr>
              <a:t>&lt;p&gt;text 10&lt;/p&gt;</a:t>
            </a:r>
          </a:p>
          <a:p>
            <a:r>
              <a:rPr lang="en-US" sz="2200" b="1" dirty="0"/>
              <a:t>&lt;/div&gt;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67608" y="764704"/>
            <a:ext cx="410445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p:</a:t>
            </a:r>
            <a:r>
              <a:rPr lang="en-US" b="1" dirty="0">
                <a:solidFill>
                  <a:srgbClr val="FF0000"/>
                </a:solidFill>
              </a:rPr>
              <a:t>nth-child(odd)</a:t>
            </a:r>
            <a:r>
              <a:rPr lang="en-US" dirty="0"/>
              <a:t> {</a:t>
            </a:r>
          </a:p>
          <a:p>
            <a:r>
              <a:rPr lang="en-US" dirty="0"/>
              <a:t>    background: red;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p:</a:t>
            </a:r>
            <a:r>
              <a:rPr lang="en-US" b="1" dirty="0">
                <a:solidFill>
                  <a:srgbClr val="3333CC"/>
                </a:solidFill>
              </a:rPr>
              <a:t>nth-child(even) </a:t>
            </a:r>
            <a:r>
              <a:rPr lang="en-US" dirty="0"/>
              <a:t>{</a:t>
            </a:r>
          </a:p>
          <a:p>
            <a:r>
              <a:rPr lang="en-US" dirty="0"/>
              <a:t>    background: blue;</a:t>
            </a:r>
          </a:p>
          <a:p>
            <a:r>
              <a:rPr lang="en-US" dirty="0"/>
              <a:t>}</a:t>
            </a:r>
            <a:endParaRPr lang="ru-RU" dirty="0"/>
          </a:p>
          <a:p>
            <a:r>
              <a:rPr lang="en-US" dirty="0"/>
              <a:t>p</a:t>
            </a:r>
            <a:r>
              <a:rPr lang="en-US" dirty="0">
                <a:solidFill>
                  <a:srgbClr val="7030A0"/>
                </a:solidFill>
              </a:rPr>
              <a:t>:</a:t>
            </a:r>
            <a:r>
              <a:rPr lang="en-US" b="1" dirty="0">
                <a:solidFill>
                  <a:srgbClr val="7030A0"/>
                </a:solidFill>
              </a:rPr>
              <a:t>nth-child(5)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background:purple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:first-child</a:t>
            </a:r>
            <a:r>
              <a:rPr lang="en-US" b="1" dirty="0">
                <a:solidFill>
                  <a:srgbClr val="3333CC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background: orange;</a:t>
            </a:r>
          </a:p>
          <a:p>
            <a:r>
              <a:rPr lang="en-US" dirty="0"/>
              <a:t>}</a:t>
            </a:r>
            <a:endParaRPr lang="ru-RU" dirty="0"/>
          </a:p>
          <a:p>
            <a:r>
              <a:rPr lang="en-US" dirty="0"/>
              <a:t>p:</a:t>
            </a:r>
            <a:r>
              <a:rPr lang="en-US" b="1" dirty="0">
                <a:solidFill>
                  <a:srgbClr val="00B050"/>
                </a:solidFill>
              </a:rPr>
              <a:t>last-child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background: #green;</a:t>
            </a:r>
          </a:p>
          <a:p>
            <a:r>
              <a:rPr lang="en-US" dirty="0"/>
              <a:t>}</a:t>
            </a:r>
          </a:p>
          <a:p>
            <a:endParaRPr lang="en-US" sz="1600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584" y="96461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Порядковый селектор</a:t>
            </a:r>
            <a:endParaRPr lang="en-US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058081" y="5048016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по селектору нашлось более одного элемента, то </a:t>
            </a:r>
            <a:r>
              <a:rPr lang="ru-RU" dirty="0" err="1"/>
              <a:t>псевдокласс</a:t>
            </a:r>
            <a:r>
              <a:rPr lang="ru-RU" dirty="0"/>
              <a:t> </a:t>
            </a:r>
            <a:r>
              <a:rPr lang="en-US" b="1" dirty="0"/>
              <a:t>:nth-child </a:t>
            </a:r>
            <a:r>
              <a:rPr lang="ru-RU" dirty="0"/>
              <a:t>позволяет уточнить порядковые номера элементов (среди потомков его родителя) которые нас интересуют.</a:t>
            </a:r>
            <a:r>
              <a:rPr lang="en-US" dirty="0"/>
              <a:t> </a:t>
            </a:r>
            <a:r>
              <a:rPr lang="en-US" b="1" dirty="0"/>
              <a:t>:first-child </a:t>
            </a:r>
            <a:r>
              <a:rPr lang="ru-RU" dirty="0"/>
              <a:t>и </a:t>
            </a:r>
            <a:r>
              <a:rPr lang="en-US" b="1" dirty="0"/>
              <a:t>:last-child </a:t>
            </a:r>
            <a:r>
              <a:rPr lang="ru-RU" dirty="0"/>
              <a:t>указывают на элемент если он первый или последний потом своего родителя (</a:t>
            </a:r>
            <a:r>
              <a:rPr lang="ru-RU" dirty="0" err="1"/>
              <a:t>соотвественно</a:t>
            </a:r>
            <a:r>
              <a:rPr lang="ru-RU" dirty="0"/>
              <a:t>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9467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5. </a:t>
            </a:r>
            <a:r>
              <a:rPr lang="ru-RU" sz="6000" b="1" strike="sngStrike" dirty="0"/>
              <a:t>Каскадирование</a:t>
            </a:r>
          </a:p>
          <a:p>
            <a:pPr algn="ctr"/>
            <a:r>
              <a:rPr lang="ru-RU" sz="6000" b="1" strike="sngStrike" dirty="0"/>
              <a:t>Специфичность</a:t>
            </a:r>
          </a:p>
          <a:p>
            <a:pPr algn="ctr"/>
            <a:r>
              <a:rPr lang="ru-RU" sz="6000" b="1" dirty="0"/>
              <a:t>Как браузер разрешает противоречия?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42212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5833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276872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одному тегу могут применятся </a:t>
            </a:r>
            <a:br>
              <a:rPr lang="en-US" sz="4400" b="1" dirty="0"/>
            </a:br>
            <a:r>
              <a:rPr lang="ru-RU" sz="4400" b="1" dirty="0"/>
              <a:t>несколько правил, но что </a:t>
            </a:r>
            <a:br>
              <a:rPr lang="en-US" sz="4400" b="1" dirty="0"/>
            </a:br>
            <a:r>
              <a:rPr lang="ru-RU" sz="4400" b="1" dirty="0"/>
              <a:t>если они противоречат друг другу?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11431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3552" y="188640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В случае противоречия браузер отдаёт предпочтение одному из стилевых свойств. У правил есть приоритеты.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19737" y="1700808"/>
            <a:ext cx="4689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Порядок приоритетов такой: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8628" y="2276872"/>
            <a:ext cx="82358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/>
              <a:t>Наибольший приоритет имеют стили описанные прямо в теге в атрибуте </a:t>
            </a:r>
            <a:r>
              <a:rPr lang="en-US" b="1" dirty="0"/>
              <a:t>style=“…”</a:t>
            </a:r>
            <a:r>
              <a:rPr lang="ru-RU" dirty="0"/>
              <a:t>;</a:t>
            </a:r>
            <a:endParaRPr lang="en-US" dirty="0"/>
          </a:p>
          <a:p>
            <a:pPr marL="342900" indent="-342900" algn="just">
              <a:buAutoNum type="arabicPeriod"/>
            </a:pPr>
            <a:r>
              <a:rPr lang="ru-RU" dirty="0"/>
              <a:t>Далее следует правила у которых есть селектор по атрибуту </a:t>
            </a:r>
            <a:r>
              <a:rPr lang="en-US" b="1" dirty="0"/>
              <a:t>id</a:t>
            </a:r>
            <a:r>
              <a:rPr lang="ru-RU" dirty="0"/>
              <a:t> т.е. вида </a:t>
            </a:r>
            <a:r>
              <a:rPr lang="en-US" b="1" dirty="0"/>
              <a:t>#report { … }</a:t>
            </a:r>
            <a:r>
              <a:rPr lang="en-US" dirty="0"/>
              <a:t>;</a:t>
            </a:r>
          </a:p>
          <a:p>
            <a:pPr marL="342900" indent="-342900" algn="just">
              <a:buAutoNum type="arabicPeriod"/>
            </a:pPr>
            <a:r>
              <a:rPr lang="ru-RU" dirty="0"/>
              <a:t>После этого следуют правила с селекторами по любым другим атрибутам (в том числе и атрибуту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ru-RU" dirty="0"/>
              <a:t>т.е. вида </a:t>
            </a:r>
            <a:r>
              <a:rPr lang="en-US" b="1" dirty="0"/>
              <a:t>.</a:t>
            </a:r>
            <a:r>
              <a:rPr lang="en-US" b="1" dirty="0" err="1"/>
              <a:t>sometype</a:t>
            </a:r>
            <a:r>
              <a:rPr lang="en-US" b="1" dirty="0"/>
              <a:t> { … }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pPr marL="342900" indent="-342900" algn="just">
              <a:buAutoNum type="arabicPeriod"/>
            </a:pPr>
            <a:r>
              <a:rPr lang="ru-RU" dirty="0"/>
              <a:t>Правила в селекторе которых просто название тега, например </a:t>
            </a:r>
            <a:r>
              <a:rPr lang="en-US" b="1" dirty="0"/>
              <a:t>h1 { … }</a:t>
            </a:r>
            <a:r>
              <a:rPr lang="ru-RU" b="1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74745" y="4479373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Если у нескольких правил одинаковый приоритет, то применяется то, которое встречается последним (т.е. идёт ниже, в коде, чем другие).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3593" y="5805264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Команда </a:t>
            </a:r>
            <a:r>
              <a:rPr lang="en-US" sz="1600" b="1" dirty="0"/>
              <a:t>!important </a:t>
            </a:r>
            <a:r>
              <a:rPr lang="ru-RU" sz="1600" dirty="0"/>
              <a:t>записанная после какого-либо из стилевых правил делает его наиболее приоритетным из всех, независимо от того какой селектор применяется.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529191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hlinkClick r:id="rId2"/>
              </a:rPr>
              <a:t>https://css-live.ru/css/nikto-ne-znaet-css-specifichnost-ne-kaskad.html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12151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6. </a:t>
            </a:r>
            <a:r>
              <a:rPr lang="ru-RU" sz="6000" b="1" dirty="0"/>
              <a:t>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651259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3832" y="404664"/>
            <a:ext cx="52917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Воспроизведём оформление компонента на базе готовой </a:t>
            </a:r>
            <a:r>
              <a:rPr lang="en-US" sz="2800" b="1" dirty="0"/>
              <a:t>HTML-</a:t>
            </a:r>
            <a:r>
              <a:rPr lang="ru-RU" sz="2800" b="1" dirty="0"/>
              <a:t>разметки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3831" y="2564904"/>
            <a:ext cx="6408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Необходимо воспроизвести стили макета. </a:t>
            </a:r>
            <a:r>
              <a:rPr lang="ru-RU" sz="3600" b="1" dirty="0"/>
              <a:t>Без внесения изменений в </a:t>
            </a:r>
            <a:r>
              <a:rPr lang="uk-UA" sz="3600" b="1" dirty="0"/>
              <a:t>файл </a:t>
            </a:r>
            <a:r>
              <a:rPr lang="en-US" sz="3600" b="1" dirty="0">
                <a:solidFill>
                  <a:srgbClr val="00B050"/>
                </a:solidFill>
              </a:rPr>
              <a:t>index.html</a:t>
            </a:r>
            <a:endParaRPr lang="ru-RU" sz="3600" b="1" dirty="0">
              <a:solidFill>
                <a:srgbClr val="00B05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7914" r="8808" b="1701"/>
          <a:stretch/>
        </p:blipFill>
        <p:spPr>
          <a:xfrm>
            <a:off x="0" y="1"/>
            <a:ext cx="4229580" cy="68580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583830" y="5085184"/>
            <a:ext cx="66967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Откройте проект из каталога (из архива): 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-selectors-master/</a:t>
            </a:r>
            <a:r>
              <a:rPr lang="en-US" sz="2800" b="1" dirty="0">
                <a:solidFill>
                  <a:srgbClr val="00B050"/>
                </a:solidFill>
              </a:rPr>
              <a:t>component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913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037398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3078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Узнать о селекторах по атрибуту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60756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https://webref.ru/css/selector/attr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225" y="1340768"/>
            <a:ext cx="4019713" cy="387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9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4222694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207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93011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https://flukeout.github.io/</a:t>
            </a:r>
            <a:endParaRPr lang="ru-RU" sz="2800" b="1" dirty="0"/>
          </a:p>
        </p:txBody>
      </p:sp>
      <p:pic>
        <p:nvPicPr>
          <p:cNvPr id="5" name="Picture 2" descr="http://dl3.joxi.net/drive/2018/10/16/0018/1034/1209354/54/2f54a475f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12192000" cy="4528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50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Простые</a:t>
            </a:r>
            <a:r>
              <a:rPr lang="en-US" sz="6000" b="1" dirty="0"/>
              <a:t> </a:t>
            </a:r>
            <a:r>
              <a:rPr lang="ru-RU" sz="6000" b="1" dirty="0"/>
              <a:t>селекторы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80935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4875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6743" y="788511"/>
            <a:ext cx="5159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Реализуйте этот компонент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12865" y="2265834"/>
            <a:ext cx="40324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По возможности </a:t>
            </a:r>
            <a:r>
              <a:rPr lang="ru-RU" sz="3200" b="1" dirty="0">
                <a:solidFill>
                  <a:srgbClr val="C00000"/>
                </a:solidFill>
              </a:rPr>
              <a:t>максимально близко к макету.</a:t>
            </a:r>
          </a:p>
          <a:p>
            <a:endParaRPr lang="ru-RU" sz="3200" b="1" dirty="0">
              <a:solidFill>
                <a:srgbClr val="C00000"/>
              </a:solidFill>
            </a:endParaRPr>
          </a:p>
          <a:p>
            <a:r>
              <a:rPr lang="en-US" sz="3200" b="1" dirty="0"/>
              <a:t>Font Awesome </a:t>
            </a:r>
            <a:r>
              <a:rPr lang="ru-RU" sz="3200" b="1" dirty="0"/>
              <a:t>и </a:t>
            </a:r>
            <a:r>
              <a:rPr lang="en-US" sz="3200" b="1" dirty="0"/>
              <a:t>Google Fonts </a:t>
            </a:r>
            <a:r>
              <a:rPr lang="ru-RU" sz="3200" b="1" dirty="0"/>
              <a:t>вам</a:t>
            </a:r>
            <a:r>
              <a:rPr lang="en-US" sz="3200" b="1" dirty="0"/>
              <a:t> </a:t>
            </a:r>
            <a:r>
              <a:rPr lang="ru-RU" sz="3200" b="1" dirty="0"/>
              <a:t> помогут.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5081" t="3800" r="5455"/>
          <a:stretch/>
        </p:blipFill>
        <p:spPr>
          <a:xfrm>
            <a:off x="0" y="0"/>
            <a:ext cx="587899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12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550851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 err="1"/>
              <a:t>FlexBox</a:t>
            </a:r>
            <a:r>
              <a:rPr lang="en-US" sz="3300" b="1" dirty="0"/>
              <a:t> – </a:t>
            </a:r>
            <a:r>
              <a:rPr lang="ru-RU" sz="3300" b="1" dirty="0"/>
              <a:t>управление размещением элементов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1524848"/>
            <a:ext cx="2952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it-IT" sz="2400" b="1" dirty="0">
                <a:solidFill>
                  <a:srgbClr val="00B050"/>
                </a:solidFill>
              </a:rPr>
              <a:t>FlexBox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80526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https://youtu.be/CDWMSF0nI2A?t=11</a:t>
            </a:r>
            <a:endParaRPr lang="ru-RU" sz="2800" b="1" dirty="0"/>
          </a:p>
        </p:txBody>
      </p:sp>
      <p:pic>
        <p:nvPicPr>
          <p:cNvPr id="1026" name="Picture 2" descr="Результат пошуку зображень за запитом flex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412776"/>
            <a:ext cx="6149270" cy="37849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9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Скачайте шаблоны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8691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Скачайте архив с шаблонами которые нам понадобятся:</a:t>
            </a:r>
            <a:br>
              <a:rPr lang="ru-RU" sz="2400" b="1" dirty="0"/>
            </a:br>
            <a:r>
              <a:rPr lang="en-US" sz="2400" b="1">
                <a:hlinkClick r:id="rId2"/>
              </a:rPr>
              <a:t>https://github.com/filebase-xyz/css-selectors/archive/v2021.zip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556792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376" y="251938"/>
            <a:ext cx="11225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/>
              <a:t>Немного практики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544" y="5775647"/>
            <a:ext cx="111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Откройте проект из каталога (из архива):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-selectors-master/</a:t>
            </a:r>
            <a:r>
              <a:rPr lang="en-US" sz="2400" b="1" dirty="0">
                <a:solidFill>
                  <a:srgbClr val="00B050"/>
                </a:solidFill>
              </a:rPr>
              <a:t>demo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196454"/>
            <a:ext cx="11371917" cy="439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97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Селектор </a:t>
            </a:r>
            <a:r>
              <a:rPr lang="en-US" sz="4000" b="1" dirty="0"/>
              <a:t>CSS </a:t>
            </a:r>
            <a:r>
              <a:rPr lang="ru-RU" sz="4000" b="1" dirty="0"/>
              <a:t>по названию</a:t>
            </a:r>
            <a:r>
              <a:rPr lang="en-US" sz="4000" b="1" dirty="0"/>
              <a:t> (</a:t>
            </a:r>
            <a:r>
              <a:rPr lang="ru-RU" sz="4000" b="1" dirty="0"/>
              <a:t>типу</a:t>
            </a:r>
            <a:r>
              <a:rPr lang="en-US" sz="4000" b="1" dirty="0"/>
              <a:t>)</a:t>
            </a:r>
            <a:r>
              <a:rPr lang="ru-RU" sz="4000" b="1" dirty="0"/>
              <a:t> тега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27448" y="4730240"/>
            <a:ext cx="10566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Стиль применяется ко всем тегам указанного типа</a:t>
            </a:r>
            <a:r>
              <a:rPr lang="en-US" sz="3200" dirty="0"/>
              <a:t> (</a:t>
            </a:r>
            <a:r>
              <a:rPr lang="ru-RU" sz="3200" dirty="0"/>
              <a:t>имени</a:t>
            </a:r>
            <a:r>
              <a:rPr lang="en-US" sz="3200" dirty="0"/>
              <a:t>)</a:t>
            </a:r>
            <a:r>
              <a:rPr lang="ru-RU" sz="32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556792"/>
            <a:ext cx="7645371" cy="26642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17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по имени класса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81630" y="3933056"/>
            <a:ext cx="382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&lt;div </a:t>
            </a:r>
            <a:r>
              <a:rPr lang="en-US" sz="2800" b="1" dirty="0">
                <a:solidFill>
                  <a:srgbClr val="00B050"/>
                </a:solidFill>
              </a:rPr>
              <a:t>class</a:t>
            </a:r>
            <a:r>
              <a:rPr lang="en-US" sz="2800" b="1" dirty="0"/>
              <a:t>=“</a:t>
            </a:r>
            <a:r>
              <a:rPr lang="en-US" sz="2800" b="1" dirty="0">
                <a:solidFill>
                  <a:schemeClr val="accent6"/>
                </a:solidFill>
              </a:rPr>
              <a:t>bird</a:t>
            </a:r>
            <a:r>
              <a:rPr lang="en-US" sz="2800" b="1" dirty="0"/>
              <a:t>”</a:t>
            </a:r>
            <a:r>
              <a:rPr lang="en-US" sz="2800" b="1" dirty="0">
                <a:solidFill>
                  <a:srgbClr val="0070C0"/>
                </a:solidFill>
              </a:rPr>
              <a:t>&gt;&lt;/div&gt;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3552" y="4564285"/>
            <a:ext cx="9073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</a:t>
            </a:r>
            <a:r>
              <a:rPr lang="ru-RU" sz="2800" b="1" dirty="0"/>
              <a:t>имя-класса </a:t>
            </a:r>
            <a:r>
              <a:rPr lang="en-US" sz="2800" dirty="0"/>
              <a:t>–</a:t>
            </a:r>
            <a:r>
              <a:rPr lang="ru-RU" sz="2800" dirty="0"/>
              <a:t> селектор, который позволяет выбрать теги у которых есть искомый класс. Если у тега несколько классов, то среди имеющихся должен быть искомый.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1043397"/>
            <a:ext cx="6192688" cy="2673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166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по атрибуту </a:t>
            </a:r>
            <a:r>
              <a:rPr lang="en-US" sz="3200" b="1" dirty="0"/>
              <a:t>id (</a:t>
            </a:r>
            <a:r>
              <a:rPr lang="ru-RU" sz="3200" b="1" dirty="0"/>
              <a:t>знак </a:t>
            </a:r>
            <a:r>
              <a:rPr lang="en-US" sz="3200" b="1" dirty="0"/>
              <a:t>‘#’)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4496" y="4100196"/>
            <a:ext cx="3512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&lt;div </a:t>
            </a:r>
            <a:r>
              <a:rPr lang="en-US" sz="2800" b="1" dirty="0">
                <a:solidFill>
                  <a:srgbClr val="00B050"/>
                </a:solidFill>
              </a:rPr>
              <a:t>id</a:t>
            </a:r>
            <a:r>
              <a:rPr lang="en-US" sz="2800" b="1" dirty="0"/>
              <a:t>=“</a:t>
            </a:r>
            <a:r>
              <a:rPr lang="en-US" sz="2800" b="1" dirty="0">
                <a:solidFill>
                  <a:schemeClr val="accent6"/>
                </a:solidFill>
              </a:rPr>
              <a:t>tiger</a:t>
            </a:r>
            <a:r>
              <a:rPr lang="en-US" sz="2800" b="1" dirty="0"/>
              <a:t>”</a:t>
            </a:r>
            <a:r>
              <a:rPr lang="en-US" sz="2800" b="1" dirty="0">
                <a:solidFill>
                  <a:srgbClr val="0070C0"/>
                </a:solidFill>
              </a:rPr>
              <a:t>&gt;&lt;/div&gt;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544" y="4869160"/>
            <a:ext cx="9073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#</a:t>
            </a:r>
            <a:r>
              <a:rPr lang="ru-RU" sz="2800" b="1" dirty="0"/>
              <a:t>идентификатор </a:t>
            </a:r>
            <a:r>
              <a:rPr lang="en-US" sz="2800" dirty="0"/>
              <a:t>– </a:t>
            </a:r>
            <a:r>
              <a:rPr lang="en-US" sz="2800" dirty="0" err="1"/>
              <a:t>css</a:t>
            </a:r>
            <a:r>
              <a:rPr lang="en-US" sz="2800" dirty="0"/>
              <a:t>-</a:t>
            </a:r>
            <a:r>
              <a:rPr lang="ru-RU" sz="2800" dirty="0"/>
              <a:t>селектор, который позволяет выбрать теги у которых есть атрибут </a:t>
            </a:r>
            <a:r>
              <a:rPr lang="en-US" sz="2800" b="1" dirty="0"/>
              <a:t>id</a:t>
            </a:r>
            <a:r>
              <a:rPr lang="en-US" sz="2800" dirty="0"/>
              <a:t> </a:t>
            </a:r>
            <a:r>
              <a:rPr lang="ru-RU" sz="2800" dirty="0"/>
              <a:t>равный заданному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196752"/>
            <a:ext cx="6552727" cy="23642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327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23934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6087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Тег и множество правил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3492" y="2420888"/>
            <a:ext cx="10009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Селектор определяет правила по которым браузер определяет теги к которым будет применены стили.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Тег может подходить под селекторы нескольких правил одновременно. </a:t>
            </a:r>
          </a:p>
        </p:txBody>
      </p:sp>
    </p:spTree>
    <p:extLst>
      <p:ext uri="{BB962C8B-B14F-4D97-AF65-F5344CB8AC3E}">
        <p14:creationId xmlns:p14="http://schemas.microsoft.com/office/powerpoint/2010/main" val="13148144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4640</TotalTime>
  <Words>1111</Words>
  <Application>Microsoft Office PowerPoint</Application>
  <PresentationFormat>Широкий екран</PresentationFormat>
  <Paragraphs>125</Paragraphs>
  <Slides>32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645</cp:revision>
  <dcterms:created xsi:type="dcterms:W3CDTF">2014-11-20T09:08:59Z</dcterms:created>
  <dcterms:modified xsi:type="dcterms:W3CDTF">2021-04-10T13:28:18Z</dcterms:modified>
</cp:coreProperties>
</file>