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97" r:id="rId2"/>
    <p:sldId id="384" r:id="rId3"/>
    <p:sldId id="385" r:id="rId4"/>
    <p:sldId id="387" r:id="rId5"/>
    <p:sldId id="388" r:id="rId6"/>
    <p:sldId id="386" r:id="rId7"/>
    <p:sldId id="389" r:id="rId8"/>
    <p:sldId id="390" r:id="rId9"/>
    <p:sldId id="391" r:id="rId10"/>
    <p:sldId id="392" r:id="rId11"/>
    <p:sldId id="394" r:id="rId12"/>
    <p:sldId id="395" r:id="rId13"/>
    <p:sldId id="381" r:id="rId14"/>
    <p:sldId id="399" r:id="rId15"/>
    <p:sldId id="398" r:id="rId16"/>
    <p:sldId id="342" r:id="rId17"/>
    <p:sldId id="400" r:id="rId18"/>
    <p:sldId id="371" r:id="rId19"/>
    <p:sldId id="372" r:id="rId20"/>
    <p:sldId id="373" r:id="rId21"/>
    <p:sldId id="370" r:id="rId22"/>
    <p:sldId id="396" r:id="rId2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22811-C5C6-42D2-A409-F8556720C93F}" type="datetimeFigureOut">
              <a:rPr lang="uk-UA" smtClean="0"/>
              <a:pPr/>
              <a:t>01.12.2020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68688-711B-4328-ACFB-54B46FA90133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234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uk-UA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68688-711B-4328-ACFB-54B46FA90133}" type="slidenum">
              <a:rPr lang="uk-UA" smtClean="0"/>
              <a:pPr/>
              <a:t>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6006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6AC4-C3FE-4E70-88D1-136405B25267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85949-5AE9-41F1-B18C-DA1006B0E8CC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227C-94C5-4BA1-A89C-1C7570144B22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2E168-B245-4D8D-8538-B29990DBF87B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DAF6E-7007-4E61-B36E-794BF232B234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41DD-FE72-44AA-B946-B70892F1F5B7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4DC7C-6CC4-4D1F-A21B-A650800E0532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753FA-BE70-4E9D-A1A2-A798C2E22C2C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E9D1B-A194-48C6-B5A1-4C29D0F81227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C5B78-3AEE-4E8C-84A2-DF8B252C6B7D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AC05-7690-4D29-B090-15CFA8055B58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78AB5-85A2-4D58-9351-A198925B541D}" type="datetime1">
              <a:rPr lang="uk-UA" smtClean="0"/>
              <a:pPr/>
              <a:t>01.12.2020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AA22-90B4-448C-8B6B-C699140D38B9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rometheus.org.ua/courses/course-v1:Prometheus+CS50+2019_T1/abou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hyperlink" Target="https://ru.wikipedia.org/wiki/&#1057;&#1086;&#1073;&#1099;&#1090;&#1080;&#1081;&#1085;&#1086;-&#1086;&#1088;&#1080;&#1077;&#1085;&#1090;&#1080;&#1088;&#1086;&#1074;&#1072;&#1085;&#1085;&#1086;&#1077;_&#1087;&#1088;&#1086;&#1075;&#1088;&#1072;&#1084;&#1084;&#1080;&#1088;&#1086;&#1074;&#1072;&#1085;&#1080;&#1077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&#1048;&#1085;&#1090;&#1077;&#1088;&#1072;&#1082;&#1090;&#1080;&#1074;&#1085;&#1086;&#1089;&#1090;&#1100;" TargetMode="Externa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0" y="643335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J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ava</a:t>
            </a:r>
            <a:r>
              <a:rPr lang="en-US" sz="4400" b="1" dirty="0" smtClean="0">
                <a:solidFill>
                  <a:srgbClr val="FFFF00"/>
                </a:solidFill>
                <a:latin typeface="+mj-lt"/>
              </a:rPr>
              <a:t>S</a:t>
            </a:r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cript</a:t>
            </a:r>
            <a:endParaRPr lang="uk-UA" sz="4400" b="1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1" y="5684704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ORT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DNIPRO</a:t>
            </a:r>
            <a:r>
              <a:rPr lang="en-US" sz="3200" b="1" dirty="0" smtClean="0">
                <a:solidFill>
                  <a:schemeClr val="bg1"/>
                </a:solidFill>
                <a:cs typeface="Segoe UI Semibold" panose="020B0702040204020203" pitchFamily="34" charset="0"/>
              </a:rPr>
              <a:t>.ORG</a:t>
            </a:r>
            <a:r>
              <a:rPr lang="en-US" sz="3200" b="1" dirty="0" smtClean="0">
                <a:solidFill>
                  <a:srgbClr val="FFC000"/>
                </a:solidFill>
                <a:cs typeface="Segoe UI Semibold" panose="020B0702040204020203" pitchFamily="34" charset="0"/>
              </a:rPr>
              <a:t>/WEB</a:t>
            </a:r>
            <a:endParaRPr lang="en-US" sz="3600" b="1" dirty="0">
              <a:solidFill>
                <a:srgbClr val="FFC000"/>
              </a:solidFill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76470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JavaScript – </a:t>
            </a:r>
            <a:r>
              <a:rPr lang="ru-RU" sz="5400" b="1" dirty="0">
                <a:latin typeface="+mj-lt"/>
                <a:ea typeface="+mj-ea"/>
                <a:cs typeface="+mj-cs"/>
              </a:rPr>
              <a:t>императивный язык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83532" y="2017589"/>
            <a:ext cx="8568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Императивные</a:t>
            </a:r>
            <a:r>
              <a:rPr lang="ru-RU" sz="2400" dirty="0"/>
              <a:t> языки (как правило языки программирования относятся к этой категории) – языки состоящие из инструкций (малых действий, «шагов») выполняемых в определённой последовательности. Тем самым код на императивном языке описывает путь достижения желаемого результата. 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92544" y="594928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3532" y="4581128"/>
            <a:ext cx="8316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Отличительная черта императивных языков</a:t>
            </a:r>
            <a:r>
              <a:rPr lang="ru-RU" sz="2400" dirty="0"/>
              <a:t>: работа (обработка) данных, описание логики (ветвления) работы программы.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7425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211869"/>
            <a:ext cx="12191999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JavaScript?</a:t>
            </a:r>
            <a:endParaRPr lang="uk-UA" b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02136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11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2128301" y="1340768"/>
            <a:ext cx="3751675" cy="2232248"/>
            <a:chOff x="1949262" y="1340768"/>
            <a:chExt cx="3751675" cy="2232248"/>
          </a:xfrm>
        </p:grpSpPr>
        <p:pic>
          <p:nvPicPr>
            <p:cNvPr id="1026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9262" y="1340768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Прямоугольник 2"/>
            <p:cNvSpPr/>
            <p:nvPr/>
          </p:nvSpPr>
          <p:spPr>
            <a:xfrm>
              <a:off x="2130837" y="1979838"/>
              <a:ext cx="864096" cy="720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76510" y="1979839"/>
              <a:ext cx="21566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Nam </a:t>
              </a:r>
              <a:r>
                <a:rPr lang="en-US" sz="800" dirty="0" err="1"/>
                <a:t>rutrum</a:t>
              </a:r>
              <a:r>
                <a:rPr lang="en-US" sz="800" dirty="0"/>
                <a:t> vitae </a:t>
              </a:r>
              <a:r>
                <a:rPr lang="en-US" sz="800" dirty="0" err="1"/>
                <a:t>orci</a:t>
              </a:r>
              <a:r>
                <a:rPr lang="en-US" sz="800" dirty="0"/>
                <a:t> </a:t>
              </a:r>
              <a:r>
                <a:rPr lang="en-US" sz="800" dirty="0" err="1"/>
                <a:t>eget</a:t>
              </a:r>
              <a:r>
                <a:rPr lang="en-US" sz="800" dirty="0"/>
                <a:t> </a:t>
              </a:r>
              <a:r>
                <a:rPr lang="en-US" sz="800" dirty="0" err="1"/>
                <a:t>iaculis</a:t>
              </a:r>
              <a:r>
                <a:rPr lang="en-US" sz="800" dirty="0"/>
                <a:t>. </a:t>
              </a:r>
              <a:r>
                <a:rPr lang="en-US" sz="800" dirty="0" err="1"/>
                <a:t>Praesent</a:t>
              </a:r>
              <a:r>
                <a:rPr lang="en-US" sz="800" dirty="0"/>
                <a:t> quam </a:t>
              </a:r>
              <a:r>
                <a:rPr lang="en-US" sz="800" dirty="0" err="1"/>
                <a:t>massa</a:t>
              </a:r>
              <a:r>
                <a:rPr lang="en-US" sz="800" dirty="0"/>
                <a:t>, </a:t>
              </a:r>
              <a:r>
                <a:rPr lang="en-US" sz="800" dirty="0" err="1"/>
                <a:t>volutpat</a:t>
              </a:r>
              <a:r>
                <a:rPr lang="en-US" sz="800" dirty="0"/>
                <a:t> in ante id,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tincidunt</a:t>
              </a:r>
              <a:r>
                <a:rPr lang="en-US" sz="800" dirty="0"/>
                <a:t> </a:t>
              </a:r>
              <a:r>
                <a:rPr lang="en-US" sz="800" dirty="0" err="1"/>
                <a:t>neque</a:t>
              </a:r>
              <a:r>
                <a:rPr lang="en-US" sz="800" dirty="0"/>
                <a:t>. </a:t>
              </a:r>
              <a:r>
                <a:rPr lang="en-US" sz="800" dirty="0" err="1"/>
                <a:t>Morbi</a:t>
              </a:r>
              <a:r>
                <a:rPr lang="en-US" sz="800" dirty="0"/>
                <a:t> in </a:t>
              </a:r>
              <a:r>
                <a:rPr lang="en-US" sz="800" dirty="0" err="1"/>
                <a:t>arcu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, </a:t>
              </a:r>
              <a:r>
                <a:rPr lang="en-US" sz="800" dirty="0" err="1"/>
                <a:t>eleifend</a:t>
              </a:r>
              <a:r>
                <a:rPr lang="en-US" sz="800" dirty="0"/>
                <a:t> libero </a:t>
              </a:r>
              <a:r>
                <a:rPr lang="en-US" sz="800" dirty="0" err="1"/>
                <a:t>eu</a:t>
              </a:r>
              <a:r>
                <a:rPr lang="en-US" sz="800" dirty="0"/>
                <a:t>, </a:t>
              </a:r>
              <a:r>
                <a:rPr lang="en-US" sz="800" dirty="0" err="1"/>
                <a:t>sollicitudin</a:t>
              </a:r>
              <a:r>
                <a:rPr lang="en-US" sz="800" dirty="0"/>
                <a:t> </a:t>
              </a:r>
              <a:r>
                <a:rPr lang="en-US" sz="800" dirty="0" err="1"/>
                <a:t>urna</a:t>
              </a:r>
              <a:r>
                <a:rPr lang="en-US" sz="800" dirty="0"/>
                <a:t>. </a:t>
              </a:r>
              <a:r>
                <a:rPr lang="en-US" sz="800" dirty="0" err="1"/>
                <a:t>Vestibulum</a:t>
              </a:r>
              <a:r>
                <a:rPr lang="en-US" sz="800" dirty="0"/>
                <a:t> non </a:t>
              </a:r>
              <a:r>
                <a:rPr lang="en-US" sz="800" dirty="0" err="1"/>
                <a:t>erat</a:t>
              </a:r>
              <a:r>
                <a:rPr lang="en-US" sz="800" dirty="0"/>
                <a:t> </a:t>
              </a:r>
              <a:r>
                <a:rPr lang="en-US" sz="800" dirty="0" err="1"/>
                <a:t>erat</a:t>
              </a:r>
              <a:r>
                <a:rPr lang="en-US" sz="800" dirty="0"/>
                <a:t>. </a:t>
              </a:r>
              <a:endParaRPr lang="ru-RU" sz="800" dirty="0"/>
            </a:p>
          </p:txBody>
        </p:sp>
      </p:grpSp>
      <p:grpSp>
        <p:nvGrpSpPr>
          <p:cNvPr id="2" name="Группа 1"/>
          <p:cNvGrpSpPr/>
          <p:nvPr/>
        </p:nvGrpSpPr>
        <p:grpSpPr>
          <a:xfrm>
            <a:off x="2128300" y="4077072"/>
            <a:ext cx="3751675" cy="2232248"/>
            <a:chOff x="6517441" y="3763357"/>
            <a:chExt cx="3751675" cy="2232248"/>
          </a:xfrm>
        </p:grpSpPr>
        <p:pic>
          <p:nvPicPr>
            <p:cNvPr id="12" name="Picture 2" descr="https://fthmb.tqn.com/hV6AQcHwajss0O2_0afcfrM7iF4=/400x0/about-blank-58824fe55f9b58bdb3b27e2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441" y="3763357"/>
              <a:ext cx="3751675" cy="22322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Прямоугольник 12"/>
            <p:cNvSpPr/>
            <p:nvPr/>
          </p:nvSpPr>
          <p:spPr>
            <a:xfrm>
              <a:off x="6699016" y="4402428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744689" y="4402428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699016" y="4879481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6699016" y="5364215"/>
              <a:ext cx="981160" cy="3227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44689" y="4879481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744689" y="5341146"/>
              <a:ext cx="2156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800" dirty="0" err="1"/>
                <a:t>Donec</a:t>
              </a:r>
              <a:r>
                <a:rPr lang="en-US" sz="800" dirty="0"/>
                <a:t> </a:t>
              </a:r>
              <a:r>
                <a:rPr lang="en-US" sz="800" dirty="0" err="1"/>
                <a:t>auctor</a:t>
              </a:r>
              <a:r>
                <a:rPr lang="en-US" sz="800" dirty="0"/>
                <a:t> ipsum </a:t>
              </a:r>
              <a:r>
                <a:rPr lang="en-US" sz="800" dirty="0" err="1"/>
                <a:t>elit</a:t>
              </a:r>
              <a:r>
                <a:rPr lang="en-US" sz="800" dirty="0"/>
                <a:t>, </a:t>
              </a:r>
              <a:r>
                <a:rPr lang="en-US" sz="800" dirty="0" err="1"/>
                <a:t>sed</a:t>
              </a:r>
              <a:r>
                <a:rPr lang="en-US" sz="800" dirty="0"/>
                <a:t> </a:t>
              </a:r>
              <a:r>
                <a:rPr lang="en-US" sz="800" dirty="0" err="1"/>
                <a:t>suscipit</a:t>
              </a:r>
              <a:r>
                <a:rPr lang="en-US" sz="800" dirty="0"/>
                <a:t> </a:t>
              </a:r>
              <a:r>
                <a:rPr lang="en-US" sz="800" dirty="0" err="1"/>
                <a:t>turpis</a:t>
              </a:r>
              <a:r>
                <a:rPr lang="en-US" sz="800" dirty="0"/>
                <a:t> </a:t>
              </a:r>
              <a:r>
                <a:rPr lang="en-US" sz="800" dirty="0" err="1"/>
                <a:t>molestie</a:t>
              </a:r>
              <a:r>
                <a:rPr lang="en-US" sz="800" dirty="0"/>
                <a:t> </a:t>
              </a:r>
              <a:r>
                <a:rPr lang="en-US" sz="800" dirty="0" err="1"/>
                <a:t>sagittis</a:t>
              </a:r>
              <a:r>
                <a:rPr lang="en-US" sz="800" dirty="0"/>
                <a:t>. </a:t>
              </a:r>
              <a:r>
                <a:rPr lang="en-US" sz="800" dirty="0" err="1"/>
                <a:t>Ut</a:t>
              </a:r>
              <a:r>
                <a:rPr lang="en-US" sz="800" dirty="0"/>
                <a:t> a </a:t>
              </a:r>
              <a:r>
                <a:rPr lang="en-US" sz="800" dirty="0" err="1"/>
                <a:t>sagittis</a:t>
              </a:r>
              <a:r>
                <a:rPr lang="en-US" sz="800" dirty="0"/>
                <a:t> </a:t>
              </a:r>
              <a:r>
                <a:rPr lang="en-US" sz="800" dirty="0" err="1"/>
                <a:t>orci</a:t>
              </a:r>
              <a:r>
                <a:rPr lang="en-US" sz="800" dirty="0"/>
                <a:t>. </a:t>
              </a:r>
              <a:r>
                <a:rPr lang="en-US" sz="800" dirty="0" err="1"/>
                <a:t>Suspendisse</a:t>
              </a:r>
              <a:r>
                <a:rPr lang="en-US" sz="800" dirty="0"/>
                <a:t> </a:t>
              </a:r>
              <a:r>
                <a:rPr lang="en-US" sz="800" dirty="0" err="1"/>
                <a:t>luctus</a:t>
              </a:r>
              <a:r>
                <a:rPr lang="en-US" sz="800" dirty="0"/>
                <a:t> </a:t>
              </a:r>
              <a:r>
                <a:rPr lang="en-US" sz="800" dirty="0" err="1"/>
                <a:t>nisl</a:t>
              </a:r>
              <a:r>
                <a:rPr lang="en-US" sz="800" dirty="0"/>
                <a:t> </a:t>
              </a:r>
              <a:r>
                <a:rPr lang="en-US" sz="800" dirty="0" err="1"/>
                <a:t>ut</a:t>
              </a:r>
              <a:r>
                <a:rPr lang="en-US" sz="800" dirty="0"/>
                <a:t> </a:t>
              </a:r>
              <a:r>
                <a:rPr lang="en-US" sz="800" dirty="0" err="1"/>
                <a:t>posuere</a:t>
              </a:r>
              <a:r>
                <a:rPr lang="en-US" sz="800" dirty="0"/>
                <a:t> </a:t>
              </a:r>
              <a:r>
                <a:rPr lang="en-US" sz="800" dirty="0" err="1"/>
                <a:t>congue</a:t>
              </a:r>
              <a:r>
                <a:rPr lang="en-US" sz="800" dirty="0"/>
                <a:t>.  </a:t>
              </a:r>
              <a:endParaRPr lang="ru-RU" sz="8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672064" y="2084653"/>
            <a:ext cx="34969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Изменение содержимого страницы (</a:t>
            </a:r>
            <a:r>
              <a:rPr lang="ru-RU" sz="2800" i="1" dirty="0"/>
              <a:t>в первую очередь </a:t>
            </a:r>
            <a:r>
              <a:rPr lang="ru-RU" sz="2800" b="1" i="1" dirty="0"/>
              <a:t>данных</a:t>
            </a:r>
            <a:r>
              <a:rPr lang="ru-RU" sz="2800" dirty="0" smtClean="0"/>
              <a:t>)</a:t>
            </a:r>
            <a:r>
              <a:rPr lang="en-US" sz="2800" dirty="0"/>
              <a:t>.</a:t>
            </a:r>
            <a:r>
              <a:rPr lang="en-US" sz="2800" dirty="0" smtClean="0"/>
              <a:t> </a:t>
            </a:r>
            <a:br>
              <a:rPr lang="en-US" sz="2800" dirty="0" smtClean="0"/>
            </a:br>
            <a:r>
              <a:rPr lang="ru-RU" sz="2800" dirty="0" smtClean="0"/>
              <a:t>А </a:t>
            </a:r>
            <a:r>
              <a:rPr lang="ru-RU" sz="2800" dirty="0"/>
              <a:t>за содержимое страницы отвечает </a:t>
            </a:r>
            <a:r>
              <a:rPr lang="ru-RU" sz="2800" b="1" dirty="0"/>
              <a:t>разметка</a:t>
            </a:r>
            <a:r>
              <a:rPr lang="ru-RU" sz="2800" dirty="0" smtClean="0"/>
              <a:t>…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115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0" y="476672"/>
            <a:ext cx="12192000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 b="1" dirty="0"/>
              <a:t>Задачи </a:t>
            </a:r>
            <a:r>
              <a:rPr lang="en-US" b="1" dirty="0"/>
              <a:t>JavaScript</a:t>
            </a:r>
            <a:endParaRPr lang="uk-UA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0" y="1847146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1. </a:t>
            </a:r>
            <a:r>
              <a:rPr lang="ru-RU" sz="2600" dirty="0"/>
              <a:t>Манипуляция элементами (тегами) </a:t>
            </a:r>
            <a:r>
              <a:rPr lang="en-US" sz="2600" dirty="0"/>
              <a:t>HTML</a:t>
            </a:r>
            <a:r>
              <a:rPr lang="ru-RU" sz="2600" dirty="0"/>
              <a:t>-страницы </a:t>
            </a:r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(когда страница уже в браузере посетителя); </a:t>
            </a:r>
            <a:endParaRPr lang="uk-UA" sz="32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2297820" y="2854678"/>
            <a:ext cx="7902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i="1" dirty="0"/>
              <a:t>А если конкретнее, то: </a:t>
            </a:r>
            <a:r>
              <a:rPr lang="ru-RU" b="1" i="1" dirty="0"/>
              <a:t>изменять разметку документа</a:t>
            </a:r>
            <a:r>
              <a:rPr lang="ru-RU" i="1" dirty="0"/>
              <a:t>. Ведь браузер «нарисует» только то что описано в разметке. </a:t>
            </a:r>
            <a:endParaRPr lang="uk-UA" i="1" dirty="0"/>
          </a:p>
        </p:txBody>
      </p:sp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12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4437112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2600" b="1" dirty="0"/>
              <a:t>2. </a:t>
            </a:r>
            <a:r>
              <a:rPr lang="ru-RU" sz="2600" dirty="0"/>
              <a:t>Делать что-то в ответ на действия пользователя</a:t>
            </a:r>
            <a:endParaRPr lang="ru-RU" sz="2400" i="1" dirty="0"/>
          </a:p>
          <a:p>
            <a:pPr marL="742950" indent="-742950" algn="ctr">
              <a:spcBef>
                <a:spcPct val="0"/>
              </a:spcBef>
              <a:defRPr/>
            </a:pPr>
            <a:r>
              <a:rPr lang="ru-RU" sz="2400" i="1" dirty="0"/>
              <a:t>(реагировать на действия пользователя). 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221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3. На практике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13204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208568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l="20020" r="21830" b="7051"/>
          <a:stretch/>
        </p:blipFill>
        <p:spPr>
          <a:xfrm>
            <a:off x="1487488" y="987028"/>
            <a:ext cx="4320480" cy="4746228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986612" y="768911"/>
            <a:ext cx="52319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spcBef>
                <a:spcPct val="0"/>
              </a:spcBef>
              <a:defRPr/>
            </a:pPr>
            <a:r>
              <a:rPr lang="ru-RU" sz="3200" b="1" dirty="0"/>
              <a:t>«</a:t>
            </a:r>
            <a:r>
              <a:rPr lang="ru-RU" sz="3200" b="1" dirty="0" err="1" smtClean="0"/>
              <a:t>Листалка</a:t>
            </a:r>
            <a:r>
              <a:rPr lang="ru-RU" sz="3200" b="1" dirty="0" smtClean="0"/>
              <a:t>»</a:t>
            </a:r>
            <a:r>
              <a:rPr lang="en-US" sz="3200" b="1" dirty="0"/>
              <a:t> </a:t>
            </a:r>
            <a:r>
              <a:rPr lang="ru-RU" sz="3200" b="1" dirty="0" smtClean="0"/>
              <a:t>фотографий</a:t>
            </a:r>
            <a:endParaRPr lang="uk-UA" sz="3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67464" y="1844824"/>
            <a:ext cx="41747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Задача </a:t>
            </a:r>
            <a:r>
              <a:rPr lang="en-US" sz="2400" b="1" dirty="0">
                <a:solidFill>
                  <a:srgbClr val="00B050"/>
                </a:solidFill>
              </a:rPr>
              <a:t>JavaScript</a:t>
            </a:r>
            <a:r>
              <a:rPr lang="en-US" sz="2400" dirty="0"/>
              <a:t> – </a:t>
            </a:r>
            <a:r>
              <a:rPr lang="ru-RU" sz="2400" dirty="0"/>
              <a:t>изменять разметку страницы, ссылка на изображение в теге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&lt;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img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</a:rPr>
              <a:t>src</a:t>
            </a:r>
            <a:r>
              <a:rPr lang="en-US" sz="2400" b="1" dirty="0" smtClean="0">
                <a:solidFill>
                  <a:srgbClr val="00B050"/>
                </a:solidFill>
              </a:rPr>
              <a:t>=‘…’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&gt; </a:t>
            </a:r>
            <a:r>
              <a:rPr lang="ru-RU" sz="2400" dirty="0"/>
              <a:t>тоже относиться к разметке </a:t>
            </a:r>
            <a:r>
              <a:rPr lang="ru-RU" sz="2400" dirty="0" smtClean="0"/>
              <a:t>страницы…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367464" y="4413011"/>
            <a:ext cx="482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Воспользуйтесь шаблоном в </a:t>
            </a:r>
            <a:r>
              <a:rPr lang="ru-RU" sz="2400" dirty="0" err="1" smtClean="0"/>
              <a:t>репозитории</a:t>
            </a:r>
            <a:r>
              <a:rPr lang="ru-RU" sz="2400" dirty="0" smtClean="0"/>
              <a:t> занятия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./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src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javascript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-demo-example</a:t>
            </a:r>
            <a:r>
              <a:rPr lang="ru-RU" sz="2400" b="1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uk-UA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3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4. </a:t>
            </a:r>
            <a:r>
              <a:rPr lang="en-US" sz="6000" b="1" dirty="0" smtClean="0"/>
              <a:t>JavaScript</a:t>
            </a:r>
            <a:r>
              <a:rPr lang="ru-RU" sz="6000" b="1" dirty="0" smtClean="0"/>
              <a:t> – язык </a:t>
            </a:r>
            <a:br>
              <a:rPr lang="ru-RU" sz="6000" b="1" dirty="0" smtClean="0"/>
            </a:br>
            <a:r>
              <a:rPr lang="ru-RU" sz="6000" b="1" dirty="0" smtClean="0"/>
              <a:t>программирования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74357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5445224"/>
            <a:ext cx="12192000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Три базовые технологии </a:t>
            </a:r>
            <a:r>
              <a:rPr lang="en-US" sz="3600" b="1" dirty="0" smtClean="0"/>
              <a:t>Front End </a:t>
            </a:r>
            <a:r>
              <a:rPr lang="ru-RU" sz="3600" b="1" dirty="0" smtClean="0"/>
              <a:t>разработки</a:t>
            </a:r>
            <a:endParaRPr lang="ru-RU" sz="3600" b="1" dirty="0"/>
          </a:p>
        </p:txBody>
      </p:sp>
      <p:sp>
        <p:nvSpPr>
          <p:cNvPr id="7" name="Номер слайда 36"/>
          <p:cNvSpPr txBox="1">
            <a:spLocks/>
          </p:cNvSpPr>
          <p:nvPr/>
        </p:nvSpPr>
        <p:spPr>
          <a:xfrm>
            <a:off x="11064552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46" name="Picture 2" descr="http://js.devexpress.com/Content/Images/features/html5-css-javascript-logo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4958" y="1196752"/>
            <a:ext cx="10122083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17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564904"/>
            <a:ext cx="5257465" cy="52322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Переменные / Типы / Операции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79" y="3212976"/>
            <a:ext cx="543604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2800" b="1" dirty="0"/>
              <a:t>Ветвления (условные операторы)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15679" y="3841884"/>
            <a:ext cx="6153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Циклы / Массивы</a:t>
            </a:r>
            <a:r>
              <a:rPr lang="en-US" sz="2800" b="1" dirty="0"/>
              <a:t> (</a:t>
            </a:r>
            <a:r>
              <a:rPr lang="ru-RU" sz="2800" b="1" dirty="0"/>
              <a:t>структуры данных</a:t>
            </a:r>
            <a:r>
              <a:rPr lang="en-US" sz="2800" b="1" dirty="0"/>
              <a:t>)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215679" y="4437112"/>
            <a:ext cx="15905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Функции</a:t>
            </a:r>
            <a:endParaRPr lang="uk-UA" sz="2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9" y="4994012"/>
            <a:ext cx="157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Объекты</a:t>
            </a:r>
            <a:endParaRPr lang="uk-UA" sz="2800" b="1" dirty="0"/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413792"/>
            <a:ext cx="121920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JavaScript</a:t>
            </a:r>
            <a:r>
              <a:rPr lang="ru-RU" sz="3600" b="1" dirty="0"/>
              <a:t> </a:t>
            </a:r>
            <a:r>
              <a:rPr lang="en-US" sz="3600" b="1" dirty="0" smtClean="0"/>
              <a:t>–</a:t>
            </a:r>
            <a:r>
              <a:rPr lang="ru-RU" sz="3600" b="1" dirty="0" smtClean="0"/>
              <a:t> язык </a:t>
            </a:r>
            <a:r>
              <a:rPr lang="ru-RU" sz="3600" b="1" dirty="0"/>
              <a:t>программирования</a:t>
            </a:r>
            <a:endParaRPr lang="uk-UA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16288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i="1" dirty="0"/>
              <a:t>его </a:t>
            </a:r>
            <a:r>
              <a:rPr lang="ru-RU" sz="3200" i="1" dirty="0" smtClean="0"/>
              <a:t>«составные части»</a:t>
            </a:r>
            <a:endParaRPr lang="uk-UA" sz="3200" i="1" dirty="0"/>
          </a:p>
        </p:txBody>
      </p:sp>
    </p:spTree>
    <p:extLst>
      <p:ext uri="{BB962C8B-B14F-4D97-AF65-F5344CB8AC3E}">
        <p14:creationId xmlns:p14="http://schemas.microsoft.com/office/powerpoint/2010/main" val="158585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200" b="1" dirty="0" smtClean="0"/>
              <a:t>5. Алгоритм</a:t>
            </a:r>
            <a:endParaRPr lang="uk-UA" sz="7200" b="1" dirty="0"/>
          </a:p>
        </p:txBody>
      </p:sp>
    </p:spTree>
    <p:extLst>
      <p:ext uri="{BB962C8B-B14F-4D97-AF65-F5344CB8AC3E}">
        <p14:creationId xmlns:p14="http://schemas.microsoft.com/office/powerpoint/2010/main" val="339921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0" y="341784"/>
            <a:ext cx="12192000" cy="63894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Алгоритм</a:t>
            </a:r>
            <a:endParaRPr lang="uk-UA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27448" y="1196752"/>
            <a:ext cx="10153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Задача: </a:t>
            </a:r>
            <a:r>
              <a:rPr lang="ru-RU" sz="3200" dirty="0" smtClean="0"/>
              <a:t>Скрипт</a:t>
            </a:r>
            <a:r>
              <a:rPr lang="ru-RU" sz="3200" dirty="0"/>
              <a:t> </a:t>
            </a:r>
            <a:r>
              <a:rPr lang="ru-RU" sz="3200" dirty="0" smtClean="0"/>
              <a:t>должен рассчитывать </a:t>
            </a:r>
            <a:r>
              <a:rPr lang="ru-RU" sz="3200" dirty="0"/>
              <a:t>сколько гривен </a:t>
            </a:r>
            <a:r>
              <a:rPr lang="ru-RU" sz="3200" b="1" dirty="0"/>
              <a:t>в день</a:t>
            </a:r>
            <a:r>
              <a:rPr lang="ru-RU" sz="3200" dirty="0"/>
              <a:t> </a:t>
            </a:r>
            <a:r>
              <a:rPr lang="ru-RU" sz="3200" dirty="0" smtClean="0"/>
              <a:t>приносит вкладчику </a:t>
            </a:r>
            <a:r>
              <a:rPr lang="ru-RU" sz="3200" dirty="0"/>
              <a:t>депозит размещенный на </a:t>
            </a:r>
            <a:r>
              <a:rPr lang="ru-RU" sz="3200" b="1" dirty="0"/>
              <a:t>полтора года</a:t>
            </a:r>
            <a:r>
              <a:rPr lang="ru-RU" sz="3200" dirty="0"/>
              <a:t> </a:t>
            </a:r>
            <a:r>
              <a:rPr lang="ru-RU" sz="3200" dirty="0" smtClean="0"/>
              <a:t>по</a:t>
            </a:r>
            <a:r>
              <a:rPr lang="en-US" sz="3200" dirty="0" smtClean="0"/>
              <a:t> </a:t>
            </a:r>
            <a:r>
              <a:rPr lang="ru-RU" sz="3200" dirty="0" smtClean="0"/>
              <a:t>ставке в </a:t>
            </a:r>
            <a:r>
              <a:rPr lang="ru-RU" sz="3200" b="1" dirty="0" smtClean="0"/>
              <a:t>20%</a:t>
            </a:r>
            <a:r>
              <a:rPr lang="ru-RU" sz="3200" dirty="0" smtClean="0"/>
              <a:t> </a:t>
            </a:r>
            <a:r>
              <a:rPr lang="ru-RU" sz="3200" dirty="0"/>
              <a:t>годовых?</a:t>
            </a:r>
            <a:endParaRPr lang="uk-UA" sz="3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27448" y="2852936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6">
                    <a:lumMod val="75000"/>
                  </a:schemeClr>
                </a:solidFill>
              </a:rPr>
              <a:t>Проблемы:</a:t>
            </a:r>
          </a:p>
        </p:txBody>
      </p:sp>
      <p:sp>
        <p:nvSpPr>
          <p:cNvPr id="9" name="Номер слайда 36"/>
          <p:cNvSpPr txBox="1">
            <a:spLocks/>
          </p:cNvSpPr>
          <p:nvPr/>
        </p:nvSpPr>
        <p:spPr>
          <a:xfrm>
            <a:off x="1095654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19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27448" y="3478356"/>
            <a:ext cx="698477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ru-RU" sz="2400" i="1" dirty="0"/>
              <a:t>Дан недостаточный объём данных или часть данных задана неявно, нужно уточнять;</a:t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Часть данных </a:t>
            </a:r>
            <a:r>
              <a:rPr lang="ru-RU" sz="2400" i="1" dirty="0" smtClean="0"/>
              <a:t>избыточна;</a:t>
            </a:r>
            <a:r>
              <a:rPr lang="ru-RU" sz="2400" i="1" dirty="0"/>
              <a:t/>
            </a:r>
            <a:br>
              <a:rPr lang="ru-RU" sz="2400" i="1" dirty="0"/>
            </a:br>
            <a:endParaRPr lang="ru-RU" sz="2400" i="1" dirty="0"/>
          </a:p>
          <a:p>
            <a:pPr>
              <a:buFont typeface="Wingdings" pitchFamily="2" charset="2"/>
              <a:buChar char="ü"/>
            </a:pPr>
            <a:r>
              <a:rPr lang="ru-RU" sz="2400" i="1" dirty="0"/>
              <a:t>Есть сторонние факторы, не известные заранее, </a:t>
            </a:r>
            <a:r>
              <a:rPr lang="ru-RU" sz="2400" i="1" dirty="0" smtClean="0"/>
              <a:t>но влияющие </a:t>
            </a:r>
            <a:r>
              <a:rPr lang="ru-RU" sz="2400" i="1" dirty="0"/>
              <a:t>на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3163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1. </a:t>
            </a:r>
            <a:r>
              <a:rPr lang="ru-RU" sz="6000" b="1" dirty="0" smtClean="0"/>
              <a:t>Интерактивное 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ru-RU" sz="6000" b="1" dirty="0" smtClean="0"/>
              <a:t>Программное </a:t>
            </a:r>
            <a:endParaRPr lang="ru-RU" sz="6000" b="1" dirty="0"/>
          </a:p>
          <a:p>
            <a:pPr algn="ctr"/>
            <a:r>
              <a:rPr lang="ru-RU" sz="6000" b="1" dirty="0"/>
              <a:t>О</a:t>
            </a:r>
            <a:r>
              <a:rPr lang="ru-RU" sz="6000" b="1" dirty="0" smtClean="0"/>
              <a:t>беспечение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341588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/>
        </p:nvSpPr>
        <p:spPr>
          <a:xfrm>
            <a:off x="2063552" y="2411595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B050"/>
                </a:solidFill>
              </a:rPr>
              <a:t>Алгоритм: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063553" y="2915651"/>
            <a:ext cx="3035959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en-US" dirty="0"/>
              <a:t>1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Уточняем сумму депозита.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2063552" y="3421448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2.</a:t>
            </a:r>
            <a:r>
              <a:rPr lang="en-US" dirty="0"/>
              <a:t> </a:t>
            </a:r>
            <a:r>
              <a:rPr lang="ru-RU" dirty="0"/>
              <a:t>Рассчитываем сколько будет дохода за целый год</a:t>
            </a:r>
            <a:r>
              <a:rPr lang="en-US" dirty="0"/>
              <a:t>: </a:t>
            </a:r>
          </a:p>
          <a:p>
            <a:pPr marL="342900" indent="-342900" algn="ctr"/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Доход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умма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dirty="0" smtClean="0">
                <a:latin typeface="Courier New" pitchFamily="49" charset="0"/>
                <a:cs typeface="Courier New" pitchFamily="49" charset="0"/>
              </a:rPr>
              <a:t>20%/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100)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063552" y="406952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3. Считаем доход за 1 день</a:t>
            </a:r>
            <a:r>
              <a:rPr lang="en-US" dirty="0"/>
              <a:t>: </a:t>
            </a:r>
          </a:p>
          <a:p>
            <a:pPr marL="342900" indent="-342900" algn="ctr"/>
            <a:r>
              <a:rPr lang="ru-RU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ru-RU" dirty="0">
                <a:latin typeface="Courier New" pitchFamily="49" charset="0"/>
                <a:cs typeface="Courier New" pitchFamily="49" charset="0"/>
              </a:rPr>
              <a:t> = Доход / </a:t>
            </a:r>
            <a:r>
              <a:rPr lang="ru-RU" dirty="0" err="1">
                <a:latin typeface="Courier New" pitchFamily="49" charset="0"/>
                <a:cs typeface="Courier New" pitchFamily="49" charset="0"/>
              </a:rPr>
              <a:t>Количество_дней_в_году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  <a:endParaRPr lang="ru-R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2063552" y="5507939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5. Учитываем налог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Доход_день_после_налога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Сумма налога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063553" y="6156011"/>
            <a:ext cx="2585195" cy="3693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/>
            <a:r>
              <a:rPr lang="ru-RU" dirty="0"/>
              <a:t>6.</a:t>
            </a:r>
            <a:r>
              <a:rPr lang="en-US" dirty="0"/>
              <a:t> </a:t>
            </a:r>
            <a:r>
              <a:rPr lang="ru-RU" dirty="0"/>
              <a:t>Выводим результаты.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2063552" y="4820376"/>
            <a:ext cx="8136904" cy="615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/>
              <a:t>4. </a:t>
            </a:r>
            <a:r>
              <a:rPr lang="ru-RU" dirty="0" err="1"/>
              <a:t>Расчитываем</a:t>
            </a:r>
            <a:r>
              <a:rPr lang="ru-RU" dirty="0"/>
              <a:t> налоги</a:t>
            </a:r>
            <a:r>
              <a:rPr lang="en-US" dirty="0"/>
              <a:t>:</a:t>
            </a:r>
            <a:r>
              <a:rPr lang="ru-RU" dirty="0"/>
              <a:t> </a:t>
            </a:r>
            <a:endParaRPr lang="en-US" dirty="0"/>
          </a:p>
          <a:p>
            <a:pPr marL="342900" indent="-342900" algn="ctr"/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Сумма_налога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1600" dirty="0" err="1">
                <a:latin typeface="Courier New" pitchFamily="49" charset="0"/>
                <a:cs typeface="Courier New" pitchFamily="49" charset="0"/>
              </a:rPr>
              <a:t>Доход_день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*(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(18% + 1,5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ru-RU" sz="16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/100);</a:t>
            </a:r>
            <a:endParaRPr lang="ru-RU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Заголовок 4"/>
          <p:cNvSpPr txBox="1">
            <a:spLocks/>
          </p:cNvSpPr>
          <p:nvPr/>
        </p:nvSpPr>
        <p:spPr>
          <a:xfrm>
            <a:off x="0" y="116632"/>
            <a:ext cx="1219200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4400" b="1" dirty="0">
                <a:latin typeface="+mj-lt"/>
                <a:ea typeface="+mj-ea"/>
                <a:cs typeface="+mj-cs"/>
              </a:rPr>
              <a:t>Алгоритмы</a:t>
            </a:r>
            <a:endParaRPr lang="uk-UA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Номер слайда 36"/>
          <p:cNvSpPr txBox="1">
            <a:spLocks/>
          </p:cNvSpPr>
          <p:nvPr/>
        </p:nvSpPr>
        <p:spPr>
          <a:xfrm>
            <a:off x="11136560" y="6093296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20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063552" y="1052736"/>
            <a:ext cx="8568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Задача: </a:t>
            </a:r>
            <a:r>
              <a:rPr lang="ru-RU" sz="2400" dirty="0" smtClean="0"/>
              <a:t>Скрипт</a:t>
            </a:r>
            <a:r>
              <a:rPr lang="ru-RU" sz="2400" dirty="0"/>
              <a:t> </a:t>
            </a:r>
            <a:r>
              <a:rPr lang="ru-RU" sz="2400" dirty="0" smtClean="0"/>
              <a:t>должен рассчитывать </a:t>
            </a:r>
            <a:r>
              <a:rPr lang="ru-RU" sz="2400" dirty="0"/>
              <a:t>сколько гривен </a:t>
            </a:r>
            <a:r>
              <a:rPr lang="ru-RU" sz="2400" b="1" dirty="0"/>
              <a:t>в день</a:t>
            </a:r>
            <a:r>
              <a:rPr lang="ru-RU" sz="2400" dirty="0"/>
              <a:t> </a:t>
            </a:r>
            <a:r>
              <a:rPr lang="ru-RU" sz="2400" dirty="0" smtClean="0"/>
              <a:t>приносит вкладчику </a:t>
            </a:r>
            <a:r>
              <a:rPr lang="ru-RU" sz="2400" dirty="0"/>
              <a:t>депозит размещенный на </a:t>
            </a:r>
            <a:r>
              <a:rPr lang="ru-RU" sz="2400" b="1" dirty="0"/>
              <a:t>полтора года</a:t>
            </a:r>
            <a:r>
              <a:rPr lang="ru-RU" sz="2400" dirty="0"/>
              <a:t> </a:t>
            </a:r>
            <a:r>
              <a:rPr lang="ru-RU" sz="2400" dirty="0" smtClean="0"/>
              <a:t>по</a:t>
            </a:r>
            <a:r>
              <a:rPr lang="en-US" sz="2400" dirty="0" smtClean="0"/>
              <a:t> </a:t>
            </a:r>
            <a:r>
              <a:rPr lang="ru-RU" sz="2400" dirty="0" smtClean="0"/>
              <a:t>ставке в </a:t>
            </a:r>
            <a:r>
              <a:rPr lang="ru-RU" sz="2400" b="1" dirty="0" smtClean="0"/>
              <a:t>20%</a:t>
            </a:r>
            <a:r>
              <a:rPr lang="ru-RU" sz="2400" dirty="0" smtClean="0"/>
              <a:t> </a:t>
            </a:r>
            <a:r>
              <a:rPr lang="ru-RU" sz="2400" dirty="0"/>
              <a:t>годовых?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49696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/>
              <a:t>Домашнее задание</a:t>
            </a:r>
            <a:endParaRPr lang="uk-UA" sz="6000" b="1" dirty="0"/>
          </a:p>
        </p:txBody>
      </p:sp>
    </p:spTree>
    <p:extLst>
      <p:ext uri="{BB962C8B-B14F-4D97-AF65-F5344CB8AC3E}">
        <p14:creationId xmlns:p14="http://schemas.microsoft.com/office/powerpoint/2010/main" val="195024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36"/>
          <p:cNvSpPr txBox="1">
            <a:spLocks/>
          </p:cNvSpPr>
          <p:nvPr/>
        </p:nvSpPr>
        <p:spPr>
          <a:xfrm>
            <a:off x="10992544" y="6178601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tx1"/>
                </a:solidFill>
              </a:rPr>
              <a:pPr algn="ctr">
                <a:defRPr/>
              </a:pPr>
              <a:t>22</a:t>
            </a:fld>
            <a:endParaRPr lang="uk-UA" sz="2400" b="1" dirty="0">
              <a:solidFill>
                <a:schemeClr val="tx1"/>
              </a:solidFill>
            </a:endParaRPr>
          </a:p>
        </p:txBody>
      </p:sp>
      <p:sp>
        <p:nvSpPr>
          <p:cNvPr id="11" name="Заголовок 19"/>
          <p:cNvSpPr>
            <a:spLocks noGrp="1"/>
          </p:cNvSpPr>
          <p:nvPr>
            <p:ph type="title"/>
          </p:nvPr>
        </p:nvSpPr>
        <p:spPr>
          <a:xfrm>
            <a:off x="0" y="239272"/>
            <a:ext cx="12192000" cy="792088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Prometheus</a:t>
            </a:r>
            <a:r>
              <a:rPr lang="ru-RU" sz="3200" b="1" dirty="0" smtClean="0"/>
              <a:t> </a:t>
            </a:r>
            <a:r>
              <a:rPr lang="en-US" sz="3200" b="1" dirty="0" smtClean="0"/>
              <a:t>| Harvard </a:t>
            </a:r>
            <a:r>
              <a:rPr lang="en-US" sz="3200" b="1" dirty="0"/>
              <a:t>CS50 | </a:t>
            </a:r>
            <a:r>
              <a:rPr lang="en-US" sz="3200" b="1" dirty="0" smtClean="0">
                <a:solidFill>
                  <a:schemeClr val="accent6">
                    <a:lumMod val="75000"/>
                  </a:schemeClr>
                </a:solidFill>
              </a:rPr>
              <a:t>v. 2019</a:t>
            </a:r>
            <a:endParaRPr lang="uk-UA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s://media.licdn.com/mpr/mpr/AAEAAQAAAAAAAAOWAAAAJDQyMDlhMGE0LWQzNDctNDM4OC1hNjMxLTg3YmJhNGVlYzkyO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7378" y="1628800"/>
            <a:ext cx="7056784" cy="404916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7368" y="908720"/>
            <a:ext cx="1648120" cy="2062808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Прямоугольник 9"/>
          <p:cNvSpPr/>
          <p:nvPr/>
        </p:nvSpPr>
        <p:spPr>
          <a:xfrm>
            <a:off x="816568" y="5903464"/>
            <a:ext cx="9001000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hlinkClick r:id="rId4"/>
              </a:rPr>
              <a:t>https://</a:t>
            </a:r>
            <a:r>
              <a:rPr lang="en-US" b="1" dirty="0">
                <a:hlinkClick r:id="rId4"/>
              </a:rPr>
              <a:t>courses.prometheus.org.ua/courses/course-v1:Prometheus+CS50+2019_T1/about</a:t>
            </a:r>
            <a:endParaRPr lang="ru-RU" sz="2400" b="1" dirty="0"/>
          </a:p>
        </p:txBody>
      </p:sp>
      <p:sp>
        <p:nvSpPr>
          <p:cNvPr id="9" name="TextBox 11"/>
          <p:cNvSpPr txBox="1"/>
          <p:nvPr/>
        </p:nvSpPr>
        <p:spPr>
          <a:xfrm>
            <a:off x="8472264" y="2314555"/>
            <a:ext cx="30459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Вводный курс по компьютерным наукам (</a:t>
            </a:r>
            <a:r>
              <a:rPr lang="en-US" sz="2400" i="1" dirty="0" smtClean="0"/>
              <a:t>Computer Science</a:t>
            </a:r>
            <a:r>
              <a:rPr lang="ru-RU" sz="2400" dirty="0" smtClean="0"/>
              <a:t>) и основам программирования от </a:t>
            </a:r>
            <a:r>
              <a:rPr lang="ru-RU" sz="2400" b="1" dirty="0" smtClean="0"/>
              <a:t>Гарвардского</a:t>
            </a:r>
            <a:r>
              <a:rPr lang="ru-RU" sz="2400" dirty="0" smtClean="0"/>
              <a:t> </a:t>
            </a:r>
            <a:r>
              <a:rPr lang="ru-RU" sz="2400" b="1" dirty="0" smtClean="0"/>
              <a:t>университета</a:t>
            </a:r>
            <a:r>
              <a:rPr lang="ru-RU" sz="2400" dirty="0" smtClean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6515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i.pinimg.com/originals/4a/e6/ce/4ae6ce356cdd6505e55261fde9f2a51c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3404" r="2500" b="3538"/>
          <a:stretch/>
        </p:blipFill>
        <p:spPr bwMode="auto">
          <a:xfrm>
            <a:off x="-96687" y="10515"/>
            <a:ext cx="9001000" cy="6847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9264352" y="2156984"/>
            <a:ext cx="271162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 smtClean="0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000" dirty="0" smtClean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000" b="1" dirty="0" smtClean="0">
                <a:solidFill>
                  <a:srgbClr val="0070C0"/>
                </a:solidFill>
              </a:rPr>
              <a:t>/Википедия</a:t>
            </a:r>
            <a:r>
              <a:rPr lang="ru-RU" sz="2000" b="1" dirty="0" smtClean="0"/>
              <a:t>.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2524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57257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4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0" name="Picture 2" descr="https://img00.deviantart.net/0339/i/2012/182/c/c/ios_smooth_gui_psd__inspired_by_ios_6__by_theintenseplayer-d55mu7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" t="4417" r="58856" b="3704"/>
          <a:stretch/>
        </p:blipFill>
        <p:spPr bwMode="auto">
          <a:xfrm>
            <a:off x="0" y="0"/>
            <a:ext cx="6172807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48128" y="620688"/>
            <a:ext cx="4123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Элементы интерфейса первых версий </a:t>
            </a:r>
            <a:r>
              <a:rPr lang="en-US" sz="2400" b="1" dirty="0"/>
              <a:t>iOS.</a:t>
            </a:r>
            <a:endParaRPr lang="uk-UA" sz="2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48128" y="2060848"/>
            <a:ext cx="30716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>
                <a:solidFill>
                  <a:schemeClr val="accent6">
                    <a:lumMod val="75000"/>
                  </a:schemeClr>
                </a:solidFill>
              </a:rPr>
              <a:t>Скевоморфизм</a:t>
            </a:r>
            <a:r>
              <a:rPr lang="ru-RU" sz="2400" dirty="0" smtClean="0"/>
              <a:t> - орнамент или элемент дизайна, который скопирован с формы другого объекта, но изготовлен из других материалов или иным методом. </a:t>
            </a:r>
            <a:r>
              <a:rPr lang="ru-RU" sz="2400" b="1" dirty="0" smtClean="0">
                <a:solidFill>
                  <a:srgbClr val="0070C0"/>
                </a:solidFill>
              </a:rPr>
              <a:t>/Википедия</a:t>
            </a:r>
            <a:r>
              <a:rPr lang="ru-RU" sz="2400" b="1" dirty="0" smtClean="0"/>
              <a:t>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6033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36"/>
          <p:cNvSpPr txBox="1">
            <a:spLocks/>
          </p:cNvSpPr>
          <p:nvPr/>
        </p:nvSpPr>
        <p:spPr>
          <a:xfrm>
            <a:off x="11064552" y="6178660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5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054" name="Picture 6" descr="http://idesignstudio.net/wp-content/uploads/2015/04/07_Car_Branding_Mockup_02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0710" y="1725256"/>
            <a:ext cx="3429393" cy="2278986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56" name="Picture 8" descr="https://privatbank.ua/img/bankomat.jpg"/>
          <p:cNvPicPr>
            <a:picLocks noChangeAspect="1" noChangeArrowheads="1"/>
          </p:cNvPicPr>
          <p:nvPr/>
        </p:nvPicPr>
        <p:blipFill>
          <a:blip r:embed="rId3" cstate="print"/>
          <a:srcRect b="5249"/>
          <a:stretch>
            <a:fillRect/>
          </a:stretch>
        </p:blipFill>
        <p:spPr bwMode="auto">
          <a:xfrm>
            <a:off x="8470570" y="1737323"/>
            <a:ext cx="1827804" cy="2267741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/>
          <p:cNvSpPr txBox="1"/>
          <p:nvPr/>
        </p:nvSpPr>
        <p:spPr>
          <a:xfrm>
            <a:off x="1" y="4653136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/>
              <a:t>Событийная модель управления</a:t>
            </a:r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1" y="476672"/>
            <a:ext cx="12192001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-1" y="5589240"/>
            <a:ext cx="12192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hlinkClick r:id="rId4"/>
              </a:rPr>
              <a:t>https://ru.wikipedia.org/wiki/Событийно-ориентированное_программирование</a:t>
            </a:r>
            <a:endParaRPr lang="uk-UA" sz="2000" b="1" dirty="0"/>
          </a:p>
        </p:txBody>
      </p:sp>
      <p:pic>
        <p:nvPicPr>
          <p:cNvPr id="1026" name="Picture 2" descr="Mythos Duo Bean To Cup Fully Automatic Coffee Mach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192" y="1726033"/>
            <a:ext cx="2278209" cy="2278209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0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233772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ru-RU" sz="3200" b="1" dirty="0">
                <a:latin typeface="+mj-lt"/>
                <a:ea typeface="+mj-ea"/>
                <a:cs typeface="+mj-cs"/>
              </a:rPr>
              <a:t>Интерактивное программное обеспечение</a:t>
            </a:r>
            <a:endParaRPr lang="uk-UA" sz="3200" b="1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208568" y="618172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6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calculator app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123" y="1199322"/>
            <a:ext cx="2554677" cy="4543918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004" y="1261348"/>
            <a:ext cx="2751096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Ð ÐµÐ·ÑÐ»ÑÑÐ°Ñ Ð¿Ð¾ÑÑÐºÑ Ð·Ð¾Ð±ÑÐ°Ð¶ÐµÐ½Ñ Ð·Ð° Ð·Ð°Ð¿Ð¸ÑÐ¾Ð¼ &quot;telegram app ios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303" y="1261348"/>
            <a:ext cx="2565225" cy="4481892"/>
          </a:xfrm>
          <a:prstGeom prst="rect">
            <a:avLst/>
          </a:prstGeom>
          <a:ln w="19050"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0" y="6240878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hlinkClick r:id="rId5"/>
              </a:rPr>
              <a:t>https://ru.wikipedia.org/wiki/Интерактивность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402832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6000" b="1" dirty="0" smtClean="0"/>
              <a:t>2. Интерактивное </a:t>
            </a:r>
            <a:r>
              <a:rPr lang="ru-RU" sz="6000" b="1" dirty="0"/>
              <a:t>программное </a:t>
            </a:r>
          </a:p>
          <a:p>
            <a:pPr algn="ctr"/>
            <a:r>
              <a:rPr lang="ru-RU" sz="6000" b="1" dirty="0"/>
              <a:t>обеспечение </a:t>
            </a:r>
          </a:p>
          <a:p>
            <a:pPr algn="ctr"/>
            <a:r>
              <a:rPr lang="ru-RU" sz="6000" b="1" dirty="0">
                <a:solidFill>
                  <a:srgbClr val="FFFF00"/>
                </a:solidFill>
              </a:rPr>
              <a:t>…в браузере…</a:t>
            </a:r>
            <a:endParaRPr lang="uk-UA" sz="6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4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0"/>
            <a:ext cx="12192000" cy="1052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5400" b="1" dirty="0">
                <a:latin typeface="+mj-lt"/>
                <a:ea typeface="+mj-ea"/>
                <a:cs typeface="+mj-cs"/>
              </a:rPr>
              <a:t>HTML</a:t>
            </a:r>
            <a:r>
              <a:rPr lang="ru-RU" sz="5400" b="1" dirty="0">
                <a:latin typeface="+mj-lt"/>
                <a:ea typeface="+mj-ea"/>
                <a:cs typeface="+mj-cs"/>
              </a:rPr>
              <a:t> статичен</a:t>
            </a:r>
            <a:endParaRPr lang="uk-UA" sz="54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886" y="4293096"/>
            <a:ext cx="1021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После того как страница загрузиться в браузер она остаётся неизменной, информация на ней не изменяется. Чтобы получить другую информацию, нужно загрузить другую страницу. Однако пользователи (поработав </a:t>
            </a:r>
            <a:r>
              <a:rPr lang="ru-RU" sz="2400" dirty="0" smtClean="0"/>
              <a:t>с </a:t>
            </a:r>
            <a:r>
              <a:rPr lang="ru-RU" sz="2400" i="1" dirty="0" smtClean="0"/>
              <a:t>настольным программным обеспечением</a:t>
            </a:r>
            <a:r>
              <a:rPr lang="ru-RU" sz="2400" dirty="0" smtClean="0"/>
              <a:t>) </a:t>
            </a:r>
            <a:r>
              <a:rPr lang="ru-RU" sz="2400" dirty="0"/>
              <a:t>привыкли к какой-никакой но </a:t>
            </a:r>
            <a:r>
              <a:rPr lang="ru-RU" sz="2400" b="1" dirty="0"/>
              <a:t>интерактивности</a:t>
            </a:r>
            <a:r>
              <a:rPr lang="ru-RU" sz="2400" dirty="0" smtClean="0"/>
              <a:t>.</a:t>
            </a:r>
            <a:endParaRPr lang="uk-UA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886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7261" y="1772816"/>
            <a:ext cx="2520753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53636" y="1767592"/>
            <a:ext cx="2520752" cy="21602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Стрелка вправо 19"/>
          <p:cNvSpPr/>
          <p:nvPr/>
        </p:nvSpPr>
        <p:spPr>
          <a:xfrm>
            <a:off x="3820414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Стрелка вправо 20"/>
          <p:cNvSpPr/>
          <p:nvPr/>
        </p:nvSpPr>
        <p:spPr>
          <a:xfrm>
            <a:off x="7666789" y="2564904"/>
            <a:ext cx="648072" cy="504056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0" y="1023119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Что неудивительно, ведь </a:t>
            </a:r>
            <a:r>
              <a:rPr lang="en-US" sz="2400" b="1" dirty="0" smtClean="0"/>
              <a:t>HTML</a:t>
            </a:r>
            <a:r>
              <a:rPr lang="en-US" sz="2400" dirty="0" smtClean="0"/>
              <a:t> (</a:t>
            </a:r>
            <a:r>
              <a:rPr lang="ru-RU" sz="2400" dirty="0" smtClean="0"/>
              <a:t>и </a:t>
            </a:r>
            <a:r>
              <a:rPr lang="en-US" sz="2400" b="1" dirty="0" smtClean="0"/>
              <a:t>CSS</a:t>
            </a:r>
            <a:r>
              <a:rPr lang="en-US" sz="2400" dirty="0" smtClean="0"/>
              <a:t>) </a:t>
            </a:r>
            <a:r>
              <a:rPr lang="ru-RU" sz="2400" dirty="0" smtClean="0"/>
              <a:t>не является языком программирования.</a:t>
            </a:r>
            <a:endParaRPr lang="uk-UA" sz="24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1136560" y="6165304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8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0" y="1484784"/>
            <a:ext cx="12192000" cy="746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000" b="1" dirty="0">
                <a:latin typeface="+mj-lt"/>
                <a:ea typeface="+mj-ea"/>
                <a:cs typeface="+mj-cs"/>
              </a:rPr>
              <a:t>HTML/CSS – </a:t>
            </a:r>
            <a:r>
              <a:rPr lang="ru-RU" sz="4000" b="1" dirty="0">
                <a:latin typeface="+mj-lt"/>
                <a:ea typeface="+mj-ea"/>
                <a:cs typeface="+mj-cs"/>
              </a:rPr>
              <a:t>декларативные языки</a:t>
            </a:r>
            <a:endParaRPr lang="uk-UA" sz="4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15480" y="2622391"/>
            <a:ext cx="93610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Декларативные</a:t>
            </a:r>
            <a:r>
              <a:rPr lang="ru-RU" sz="2800" dirty="0"/>
              <a:t> языки при помощи директив позволяют указать какой результат мы хотим получить, но не путь его достижения (путь его достижения определяет компьютер). Побочный эффект: всё что не предусмотрено имеющимися директивами – реализовать не получится.</a:t>
            </a:r>
            <a:endParaRPr lang="uk-UA" sz="2800" dirty="0"/>
          </a:p>
        </p:txBody>
      </p:sp>
      <p:sp>
        <p:nvSpPr>
          <p:cNvPr id="10" name="Номер слайда 36"/>
          <p:cNvSpPr txBox="1">
            <a:spLocks/>
          </p:cNvSpPr>
          <p:nvPr/>
        </p:nvSpPr>
        <p:spPr>
          <a:xfrm>
            <a:off x="10920536" y="6021288"/>
            <a:ext cx="648072" cy="432048"/>
          </a:xfrm>
          <a:prstGeom prst="roundRect">
            <a:avLst/>
          </a:prstGeom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/>
          <a:p>
            <a:pPr algn="ctr">
              <a:defRPr/>
            </a:pPr>
            <a:fld id="{6389AA22-90B4-448C-8B6B-C699140D38B9}" type="slidenum">
              <a:rPr lang="uk-UA" sz="2400" b="1">
                <a:solidFill>
                  <a:schemeClr val="bg1">
                    <a:lumMod val="50000"/>
                  </a:schemeClr>
                </a:solidFill>
              </a:rPr>
              <a:pPr algn="ctr">
                <a:defRPr/>
              </a:pPr>
              <a:t>9</a:t>
            </a:fld>
            <a:endParaRPr lang="uk-UA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0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695</Words>
  <Application>Microsoft Office PowerPoint</Application>
  <PresentationFormat>Широкоэкранный</PresentationFormat>
  <Paragraphs>87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Courier New</vt:lpstr>
      <vt:lpstr>Segoe UI Semibold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Задачи JavaScript?</vt:lpstr>
      <vt:lpstr>Задачи JavaScript</vt:lpstr>
      <vt:lpstr>Презентация PowerPoint</vt:lpstr>
      <vt:lpstr>Презентация PowerPoint</vt:lpstr>
      <vt:lpstr>Презентация PowerPoint</vt:lpstr>
      <vt:lpstr>Три базовые технологии Front End разработки</vt:lpstr>
      <vt:lpstr>JavaScript – язык программирования</vt:lpstr>
      <vt:lpstr>Презентация PowerPoint</vt:lpstr>
      <vt:lpstr>Алгоритм</vt:lpstr>
      <vt:lpstr>Презентация PowerPoint</vt:lpstr>
      <vt:lpstr>Презентация PowerPoint</vt:lpstr>
      <vt:lpstr>Prometheus | Harvard CS50 | v. 2019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Вступление</dc:title>
  <dc:creator>user</dc:creator>
  <cp:lastModifiedBy>Anatoliy Kigel</cp:lastModifiedBy>
  <cp:revision>509</cp:revision>
  <dcterms:created xsi:type="dcterms:W3CDTF">2014-11-20T09:08:59Z</dcterms:created>
  <dcterms:modified xsi:type="dcterms:W3CDTF">2020-12-01T07:17:27Z</dcterms:modified>
</cp:coreProperties>
</file>