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80" r:id="rId2"/>
    <p:sldId id="348" r:id="rId3"/>
    <p:sldId id="349" r:id="rId4"/>
    <p:sldId id="350" r:id="rId5"/>
    <p:sldId id="382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5" r:id="rId29"/>
    <p:sldId id="377" r:id="rId30"/>
    <p:sldId id="381" r:id="rId31"/>
    <p:sldId id="378" r:id="rId32"/>
    <p:sldId id="379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0"/>
            <p14:sldId id="348"/>
            <p14:sldId id="349"/>
            <p14:sldId id="350"/>
            <p14:sldId id="382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5"/>
            <p14:sldId id="377"/>
            <p14:sldId id="381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7107B-A2A6-4228-9331-570764E93B59}" v="2" dt="2021-10-25T05:22:58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7FEE6DA-6460-4932-9A6B-D557230E8178}"/>
    <pc:docChg chg="delSld modSld modSection">
      <pc:chgData name="Anatoliy Kigel" userId="7432c6c4687b0a9c" providerId="LiveId" clId="{B7FEE6DA-6460-4932-9A6B-D557230E8178}" dt="2021-04-10T13:28:17.904" v="15" actId="6549"/>
      <pc:docMkLst>
        <pc:docMk/>
      </pc:docMkLst>
      <pc:sldChg chg="modSp mod">
        <pc:chgData name="Anatoliy Kigel" userId="7432c6c4687b0a9c" providerId="LiveId" clId="{B7FEE6DA-6460-4932-9A6B-D557230E8178}" dt="2021-04-10T13:28:17.904" v="15" actId="6549"/>
        <pc:sldMkLst>
          <pc:docMk/>
          <pc:sldMk cId="1053936968" sldId="350"/>
        </pc:sldMkLst>
        <pc:spChg chg="mod">
          <ac:chgData name="Anatoliy Kigel" userId="7432c6c4687b0a9c" providerId="LiveId" clId="{B7FEE6DA-6460-4932-9A6B-D557230E8178}" dt="2021-04-10T13:28:17.904" v="15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18.105" v="10" actId="47"/>
        <pc:sldMkLst>
          <pc:docMk/>
          <pc:sldMk cId="22984900" sldId="374"/>
        </pc:sldMkLst>
      </pc:sldChg>
      <pc:sldChg chg="modSp mod">
        <pc:chgData name="Anatoliy Kigel" userId="7432c6c4687b0a9c" providerId="LiveId" clId="{B7FEE6DA-6460-4932-9A6B-D557230E8178}" dt="2021-04-10T12:49:22.465" v="11" actId="403"/>
        <pc:sldMkLst>
          <pc:docMk/>
          <pc:sldMk cId="4222694940" sldId="375"/>
        </pc:sldMkLst>
        <pc:spChg chg="mod">
          <ac:chgData name="Anatoliy Kigel" userId="7432c6c4687b0a9c" providerId="LiveId" clId="{B7FEE6DA-6460-4932-9A6B-D557230E8178}" dt="2021-04-10T12:49:22.465" v="11" actId="403"/>
          <ac:spMkLst>
            <pc:docMk/>
            <pc:sldMk cId="4222694940" sldId="375"/>
            <ac:spMk id="5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04.321" v="9" actId="47"/>
        <pc:sldMkLst>
          <pc:docMk/>
          <pc:sldMk cId="931276825" sldId="376"/>
        </pc:sldMkLst>
      </pc:sldChg>
      <pc:sldChg chg="modSp mod">
        <pc:chgData name="Anatoliy Kigel" userId="7432c6c4687b0a9c" providerId="LiveId" clId="{B7FEE6DA-6460-4932-9A6B-D557230E8178}" dt="2021-04-10T12:48:52.502" v="8" actId="20577"/>
        <pc:sldMkLst>
          <pc:docMk/>
          <pc:sldMk cId="2729612447" sldId="381"/>
        </pc:sldMkLst>
        <pc:spChg chg="mod">
          <ac:chgData name="Anatoliy Kigel" userId="7432c6c4687b0a9c" providerId="LiveId" clId="{B7FEE6DA-6460-4932-9A6B-D557230E8178}" dt="2021-04-10T12:48:52.502" v="8" actId="2057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50A7107B-A2A6-4228-9331-570764E93B59}"/>
    <pc:docChg chg="undo custSel modSld">
      <pc:chgData name="Anatoliy Kigel" userId="7432c6c4687b0a9c" providerId="LiveId" clId="{50A7107B-A2A6-4228-9331-570764E93B59}" dt="2021-10-25T05:23:00.379" v="174" actId="6549"/>
      <pc:docMkLst>
        <pc:docMk/>
      </pc:docMkLst>
      <pc:sldChg chg="modSp mod">
        <pc:chgData name="Anatoliy Kigel" userId="7432c6c4687b0a9c" providerId="LiveId" clId="{50A7107B-A2A6-4228-9331-570764E93B59}" dt="2021-10-25T05:23:00.379" v="174" actId="6549"/>
        <pc:sldMkLst>
          <pc:docMk/>
          <pc:sldMk cId="1053936968" sldId="350"/>
        </pc:sldMkLst>
        <pc:spChg chg="mod">
          <ac:chgData name="Anatoliy Kigel" userId="7432c6c4687b0a9c" providerId="LiveId" clId="{50A7107B-A2A6-4228-9331-570764E93B59}" dt="2021-10-25T05:23:00.379" v="174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50A7107B-A2A6-4228-9331-570764E93B59}" dt="2021-10-25T05:21:43.800" v="171" actId="20577"/>
        <pc:sldMkLst>
          <pc:docMk/>
          <pc:sldMk cId="2729612447" sldId="381"/>
        </pc:sldMkLst>
        <pc:spChg chg="mod">
          <ac:chgData name="Anatoliy Kigel" userId="7432c6c4687b0a9c" providerId="LiveId" clId="{50A7107B-A2A6-4228-9331-570764E93B59}" dt="2021-10-25T05:21:21.131" v="164" actId="1076"/>
          <ac:spMkLst>
            <pc:docMk/>
            <pc:sldMk cId="2729612447" sldId="381"/>
            <ac:spMk id="6" creationId="{00000000-0000-0000-0000-000000000000}"/>
          </ac:spMkLst>
        </pc:spChg>
        <pc:spChg chg="add mod">
          <ac:chgData name="Anatoliy Kigel" userId="7432c6c4687b0a9c" providerId="LiveId" clId="{50A7107B-A2A6-4228-9331-570764E93B59}" dt="2021-10-25T05:21:43.800" v="171" actId="20577"/>
          <ac:spMkLst>
            <pc:docMk/>
            <pc:sldMk cId="2729612447" sldId="381"/>
            <ac:spMk id="7" creationId="{B3D97F42-F47D-4D27-902C-6D6DD772FBA3}"/>
          </ac:spMkLst>
        </pc:spChg>
        <pc:spChg chg="del mod">
          <ac:chgData name="Anatoliy Kigel" userId="7432c6c4687b0a9c" providerId="LiveId" clId="{50A7107B-A2A6-4228-9331-570764E93B59}" dt="2021-10-24T19:26:35.992" v="2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25.10.2021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00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176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25.10.2021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25.10.2021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25.10.2021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25.10.2021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25.10.2021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25.10.2021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25.10.2021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25.10.2021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25.10.2021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25.10.2021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25.10.2021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25.10.2021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css/nikto-ne-znaet-css-specifichnost-ne-kaska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ref.ru/css/selector/att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youtu.be/CDWMSF0nI2A?t=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selectors/archive/v2021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Селекторы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Сложные селекторы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1995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448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Сложный селектор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2144" y="1443548"/>
            <a:ext cx="4129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Сложный селектор позволяет задать правило для тегов которые должны соответствовать нескольким простым селекторам одновременно, например: </a:t>
            </a:r>
            <a:r>
              <a:rPr lang="ru-RU" sz="2400" i="1" dirty="0">
                <a:solidFill>
                  <a:srgbClr val="0070C0"/>
                </a:solidFill>
              </a:rPr>
              <a:t>иметь два определенных класса</a:t>
            </a:r>
            <a:r>
              <a:rPr lang="ru-RU" sz="2400" dirty="0"/>
              <a:t>, или </a:t>
            </a:r>
            <a:r>
              <a:rPr lang="ru-RU" sz="2400" i="1" dirty="0">
                <a:solidFill>
                  <a:srgbClr val="00B050"/>
                </a:solidFill>
              </a:rPr>
              <a:t>тег должен быть определенного типа и иметь определённый класс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28800"/>
            <a:ext cx="608382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14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88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Псевдокласс</a:t>
            </a:r>
            <a:r>
              <a:rPr lang="en-US" sz="3200" b="1" dirty="0"/>
              <a:t> :not()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19536" y="4201022"/>
            <a:ext cx="8352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Селектор с отрицанием позволит выбрать все теги с классом </a:t>
            </a:r>
            <a:r>
              <a:rPr lang="en-US" sz="2400" b="1" dirty="0"/>
              <a:t>.cat</a:t>
            </a:r>
            <a:r>
              <a:rPr lang="ru-RU" sz="2400" b="1" dirty="0"/>
              <a:t> </a:t>
            </a:r>
            <a:r>
              <a:rPr lang="ru-RU" sz="2400" dirty="0"/>
              <a:t>за исключением тех, которые еще имеют и класс </a:t>
            </a:r>
            <a:r>
              <a:rPr lang="ru-RU" sz="2400" b="1" dirty="0"/>
              <a:t>.</a:t>
            </a:r>
            <a:r>
              <a:rPr lang="en-US" sz="2400" b="1" dirty="0"/>
              <a:t>dog</a:t>
            </a:r>
            <a:r>
              <a:rPr lang="ru-RU" sz="2400" b="1" dirty="0"/>
              <a:t> </a:t>
            </a:r>
            <a:r>
              <a:rPr lang="ru-RU" sz="2400" dirty="0"/>
              <a:t>Селектор отрицания может использоваться и в более сложных выражениях. </a:t>
            </a:r>
            <a:r>
              <a:rPr lang="en-US" sz="2400" b="1" dirty="0">
                <a:solidFill>
                  <a:schemeClr val="accent2"/>
                </a:solidFill>
              </a:rPr>
              <a:t>:not</a:t>
            </a:r>
            <a:r>
              <a:rPr lang="ru-RU" sz="2400" b="1" dirty="0">
                <a:solidFill>
                  <a:schemeClr val="accent2"/>
                </a:solidFill>
              </a:rPr>
              <a:t>()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принимает только простой селектор!!!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4" y="1196752"/>
            <a:ext cx="6666092" cy="2580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62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5520" y="1988840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вы встречаете в </a:t>
            </a:r>
            <a:r>
              <a:rPr lang="en-US" sz="2400" dirty="0"/>
              <a:t>CSS</a:t>
            </a:r>
            <a:r>
              <a:rPr lang="ru-RU" sz="2400" dirty="0"/>
              <a:t>-селекторе конструкцию записанную через двоеточие, то такую конструкцию называют </a:t>
            </a:r>
            <a:r>
              <a:rPr lang="ru-RU" sz="2400" b="1" dirty="0" err="1"/>
              <a:t>псевдокласс</a:t>
            </a:r>
            <a:r>
              <a:rPr lang="ru-RU" sz="2400" dirty="0"/>
              <a:t>. </a:t>
            </a:r>
            <a:r>
              <a:rPr lang="ru-RU" sz="2400" dirty="0" err="1"/>
              <a:t>Псевдоклассы</a:t>
            </a:r>
            <a:r>
              <a:rPr lang="ru-RU" sz="2400" dirty="0"/>
              <a:t> используют для того, чтобы указать на тег основываюсь на его позиции в документе или динамическое состояние</a:t>
            </a:r>
            <a:r>
              <a:rPr lang="en-US" sz="2400" dirty="0"/>
              <a:t> </a:t>
            </a:r>
            <a:r>
              <a:rPr lang="ru-RU" sz="2400" dirty="0"/>
              <a:t>или на основании других отличительных особенностей.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4899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Селектор:Псевдокласс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</a:p>
        </p:txBody>
      </p:sp>
    </p:spTree>
    <p:extLst>
      <p:ext uri="{BB962C8B-B14F-4D97-AF65-F5344CB8AC3E}">
        <p14:creationId xmlns:p14="http://schemas.microsoft.com/office/powerpoint/2010/main" val="224997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Комбинированные 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240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48368" y="4437112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«соседний» селектор. Он поможет нам выбрать все</a:t>
            </a:r>
            <a:r>
              <a:rPr lang="en-US" sz="2400" dirty="0"/>
              <a:t> </a:t>
            </a:r>
            <a:r>
              <a:rPr lang="ru-RU" sz="2400" dirty="0"/>
              <a:t>теги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которые находятся на одном уровне (прямые потомки одного родителя) и следуют 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</a:t>
            </a:r>
            <a:r>
              <a:rPr lang="uk-UA" sz="3200" b="1" dirty="0"/>
              <a:t>«</a:t>
            </a:r>
            <a:r>
              <a:rPr lang="ru-RU" sz="3200" b="1" dirty="0"/>
              <a:t>соседей»</a:t>
            </a:r>
            <a:endParaRPr lang="en-US" sz="3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45616" cy="23762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28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5560" y="4365104"/>
            <a:ext cx="8316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соседний селектор. Он поможет нам выбрать первый тег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который находятся на одном уровне (прямые потомки одного родителя) и следуют </a:t>
            </a:r>
            <a:r>
              <a:rPr lang="ru-RU" sz="2400" b="1" dirty="0"/>
              <a:t>сразу же </a:t>
            </a:r>
            <a:r>
              <a:rPr lang="ru-RU" sz="2400" dirty="0"/>
              <a:t>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</a:t>
            </a:r>
            <a:r>
              <a:rPr lang="en-US" sz="4000" b="1" dirty="0"/>
              <a:t> </a:t>
            </a:r>
            <a:r>
              <a:rPr lang="ru-RU" sz="4000" b="1" dirty="0"/>
              <a:t>первого соседа</a:t>
            </a:r>
            <a:endParaRPr lang="en-US" sz="4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6" y="1340768"/>
            <a:ext cx="6552727" cy="2462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30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0956" y="4365104"/>
            <a:ext cx="90730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у него среди родителей есть тег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800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817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Селектор дочерних элементов (просто знак пробела) - когда нужно </a:t>
            </a:r>
            <a:br>
              <a:rPr lang="en-US" sz="2400" b="1" dirty="0"/>
            </a:br>
            <a:r>
              <a:rPr lang="ru-RU" sz="2400" b="1" dirty="0"/>
              <a:t>найти элемент вложенный в другой элемент</a:t>
            </a:r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20" y="1340769"/>
            <a:ext cx="5841592" cy="26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64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3552" y="414908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он </a:t>
            </a:r>
            <a:r>
              <a:rPr lang="ru-RU" sz="2600" b="1" dirty="0"/>
              <a:t>прямой</a:t>
            </a:r>
            <a:r>
              <a:rPr lang="ru-RU" sz="2600" dirty="0"/>
              <a:t> потомок тега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Прямой селектор дочерних элементов (знак </a:t>
            </a:r>
            <a:r>
              <a:rPr lang="en-US" sz="2400" b="1" dirty="0"/>
              <a:t>‘&gt;’</a:t>
            </a:r>
            <a:r>
              <a:rPr lang="ru-RU" sz="2400" b="1" dirty="0"/>
              <a:t>) - когда нужно </a:t>
            </a:r>
            <a:br>
              <a:rPr lang="en-US" sz="2400" b="1" dirty="0"/>
            </a:br>
            <a:r>
              <a:rPr lang="ru-RU" sz="2400" b="1" dirty="0"/>
              <a:t>найти элемент</a:t>
            </a:r>
            <a:r>
              <a:rPr lang="en-US" sz="2400" b="1" dirty="0"/>
              <a:t> –</a:t>
            </a:r>
            <a:r>
              <a:rPr lang="ru-RU" sz="2400" b="1" dirty="0"/>
              <a:t> прямой потомок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3" y="1484784"/>
            <a:ext cx="5066034" cy="2304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31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Порядковый селектор</a:t>
            </a:r>
            <a:endParaRPr lang="en-US" sz="6000" b="1" dirty="0"/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:nth-child(n)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2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Селекторы в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528" y="4005064"/>
            <a:ext cx="9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</a:t>
            </a:r>
            <a:r>
              <a:rPr lang="ru-RU" sz="2800" b="1" dirty="0"/>
              <a:t>селектор</a:t>
            </a:r>
            <a:r>
              <a:rPr lang="ru-RU" sz="2800" dirty="0"/>
              <a:t>, в составе правила, говорит браузеру к каким тегам</a:t>
            </a:r>
            <a:r>
              <a:rPr lang="en-US" sz="2800" dirty="0"/>
              <a:t> </a:t>
            </a:r>
            <a:r>
              <a:rPr lang="ru-RU" sz="2800" dirty="0"/>
              <a:t>необходимо применить правило применить, т.е. задать условие, по которому браузер определит, подходит тег чтобы применить к нему правило или 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5683" y="3081154"/>
            <a:ext cx="7720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h3</a:t>
            </a:r>
            <a:r>
              <a:rPr lang="en-US" sz="4000" b="1" dirty="0"/>
              <a:t> { </a:t>
            </a:r>
            <a:r>
              <a:rPr lang="en-US" sz="4000" b="1" dirty="0">
                <a:solidFill>
                  <a:srgbClr val="00B050"/>
                </a:solidFill>
              </a:rPr>
              <a:t>color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red</a:t>
            </a:r>
            <a:r>
              <a:rPr lang="en-US" sz="4000" b="1" dirty="0"/>
              <a:t>; </a:t>
            </a:r>
            <a:r>
              <a:rPr lang="en-US" sz="4000" b="1" dirty="0">
                <a:solidFill>
                  <a:srgbClr val="00B050"/>
                </a:solidFill>
              </a:rPr>
              <a:t>margin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16px auto</a:t>
            </a:r>
            <a:r>
              <a:rPr lang="en-US" sz="4000" b="1" dirty="0"/>
              <a:t>; }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2135560" y="153472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97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852084" y="714176"/>
            <a:ext cx="3312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&lt;div&gt;</a:t>
            </a:r>
            <a:endParaRPr lang="ru-RU" sz="2200" b="1" dirty="0"/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&lt;p&gt;text 1&lt;/p&gt;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2&lt;/p&gt;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3&lt;/p&gt;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4&lt;/p&gt;</a:t>
            </a:r>
          </a:p>
          <a:p>
            <a:pPr lvl="1"/>
            <a:r>
              <a:rPr lang="en-US" sz="2200" b="1" dirty="0">
                <a:solidFill>
                  <a:srgbClr val="7030A0"/>
                </a:solidFill>
              </a:rPr>
              <a:t>&lt;p&gt;text 5&lt;/p&gt;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6&lt;/p&gt;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7&lt;/p&gt;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8&lt;/p&gt;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9&lt;/p&gt;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&lt;p&gt;text 10&lt;/p&gt;</a:t>
            </a:r>
          </a:p>
          <a:p>
            <a:r>
              <a:rPr lang="en-US" sz="2200" b="1" dirty="0"/>
              <a:t>&lt;/div&gt;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67608" y="764704"/>
            <a:ext cx="41044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p:</a:t>
            </a:r>
            <a:r>
              <a:rPr lang="en-US" b="1" dirty="0">
                <a:solidFill>
                  <a:srgbClr val="FF0000"/>
                </a:solidFill>
              </a:rPr>
              <a:t>nth-child(odd)</a:t>
            </a:r>
            <a:r>
              <a:rPr lang="en-US" dirty="0"/>
              <a:t> {</a:t>
            </a:r>
          </a:p>
          <a:p>
            <a:r>
              <a:rPr lang="en-US" dirty="0"/>
              <a:t>    background: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p:</a:t>
            </a:r>
            <a:r>
              <a:rPr lang="en-US" b="1" dirty="0">
                <a:solidFill>
                  <a:srgbClr val="3333CC"/>
                </a:solidFill>
              </a:rPr>
              <a:t>nth-child(even) </a:t>
            </a:r>
            <a:r>
              <a:rPr lang="en-US" dirty="0"/>
              <a:t>{</a:t>
            </a:r>
          </a:p>
          <a:p>
            <a:r>
              <a:rPr lang="en-US" dirty="0"/>
              <a:t>    background: blue;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b="1" dirty="0">
                <a:solidFill>
                  <a:srgbClr val="7030A0"/>
                </a:solidFill>
              </a:rPr>
              <a:t>nth-child(5)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background:purple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:first-child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orange;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p:</a:t>
            </a:r>
            <a:r>
              <a:rPr lang="en-US" b="1" dirty="0">
                <a:solidFill>
                  <a:srgbClr val="00B050"/>
                </a:solidFill>
              </a:rPr>
              <a:t>last-child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#green;</a:t>
            </a:r>
          </a:p>
          <a:p>
            <a:r>
              <a:rPr lang="en-US" dirty="0"/>
              <a:t>}</a:t>
            </a:r>
          </a:p>
          <a:p>
            <a:endParaRPr lang="en-US" sz="16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9646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Порядковый селектор</a:t>
            </a:r>
            <a:endParaRPr lang="en-US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58081" y="504801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по селектору нашлось более одного элемента, то </a:t>
            </a:r>
            <a:r>
              <a:rPr lang="ru-RU" dirty="0" err="1"/>
              <a:t>псевдокласс</a:t>
            </a:r>
            <a:r>
              <a:rPr lang="ru-RU" dirty="0"/>
              <a:t> </a:t>
            </a:r>
            <a:r>
              <a:rPr lang="en-US" b="1" dirty="0"/>
              <a:t>:nth-child </a:t>
            </a:r>
            <a:r>
              <a:rPr lang="ru-RU" dirty="0"/>
              <a:t>позволяет уточнить порядковые номера элементов (среди потомков его родителя) которые нас интересуют.</a:t>
            </a:r>
            <a:r>
              <a:rPr lang="en-US" dirty="0"/>
              <a:t> </a:t>
            </a:r>
            <a:r>
              <a:rPr lang="en-US" b="1" dirty="0"/>
              <a:t>:first-child </a:t>
            </a:r>
            <a:r>
              <a:rPr lang="ru-RU" dirty="0"/>
              <a:t>и </a:t>
            </a:r>
            <a:r>
              <a:rPr lang="en-US" b="1" dirty="0"/>
              <a:t>:last-child </a:t>
            </a:r>
            <a:r>
              <a:rPr lang="ru-RU" dirty="0"/>
              <a:t>указывают на элемент если он первый или последний потом своего родителя (</a:t>
            </a:r>
            <a:r>
              <a:rPr lang="ru-RU" dirty="0" err="1"/>
              <a:t>соотвественно</a:t>
            </a:r>
            <a:r>
              <a:rPr lang="ru-RU" dirty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46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strike="sngStrike" dirty="0"/>
              <a:t>Каскадирование</a:t>
            </a:r>
          </a:p>
          <a:p>
            <a:pPr algn="ctr"/>
            <a:r>
              <a:rPr lang="ru-RU" sz="6000" b="1" strike="sngStrike" dirty="0"/>
              <a:t>Специфичность</a:t>
            </a:r>
          </a:p>
          <a:p>
            <a:pPr algn="ctr"/>
            <a:r>
              <a:rPr lang="ru-RU" sz="6000" b="1" dirty="0"/>
              <a:t>Как браузер разрешает противоречия?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4221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5833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7687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одному тегу могут применятся </a:t>
            </a:r>
            <a:br>
              <a:rPr lang="en-US" sz="4400" b="1" dirty="0"/>
            </a:br>
            <a:r>
              <a:rPr lang="ru-RU" sz="4400" b="1" dirty="0"/>
              <a:t>несколько правил, но что </a:t>
            </a:r>
            <a:br>
              <a:rPr lang="en-US" sz="4400" b="1" dirty="0"/>
            </a:br>
            <a:r>
              <a:rPr lang="ru-RU" sz="4400" b="1" dirty="0"/>
              <a:t>если они противоречат друг другу?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143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18864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случае противоречия браузер отдаёт предпочтение одному из стилевых свойств. У правил есть приоритеты.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19737" y="1700808"/>
            <a:ext cx="468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Порядок приоритетов такой: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8628" y="2276872"/>
            <a:ext cx="823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Наибольший приоритет имеют стили описанные прямо в теге в атрибуте </a:t>
            </a:r>
            <a:r>
              <a:rPr lang="en-US" b="1" dirty="0"/>
              <a:t>style=“…”</a:t>
            </a:r>
            <a:r>
              <a:rPr lang="ru-RU" dirty="0"/>
              <a:t>;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ru-RU" dirty="0"/>
              <a:t>Далее следует правила у которых есть селектор по атрибуту </a:t>
            </a:r>
            <a:r>
              <a:rPr lang="en-US" b="1" dirty="0"/>
              <a:t>id</a:t>
            </a:r>
            <a:r>
              <a:rPr lang="ru-RU" dirty="0"/>
              <a:t> т.е. вида </a:t>
            </a:r>
            <a:r>
              <a:rPr lang="en-US" b="1" dirty="0"/>
              <a:t>#report { … }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После этого следуют правила с селекторами по любым другим атрибутам (в том числе и атрибуту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ru-RU" dirty="0"/>
              <a:t>т.е. вида </a:t>
            </a:r>
            <a:r>
              <a:rPr lang="en-US" b="1" dirty="0"/>
              <a:t>.</a:t>
            </a:r>
            <a:r>
              <a:rPr lang="en-US" b="1" dirty="0" err="1"/>
              <a:t>sometype</a:t>
            </a:r>
            <a:r>
              <a:rPr lang="en-US" b="1" dirty="0"/>
              <a:t> { … }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Правила в селекторе которых просто название тега, например </a:t>
            </a:r>
            <a:r>
              <a:rPr lang="en-US" b="1" dirty="0"/>
              <a:t>h1 { … }</a:t>
            </a:r>
            <a:r>
              <a:rPr lang="ru-RU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745" y="4479373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Если у нескольких правил одинаковый приоритет, то применяется то, которое встречается последним (т.е. идёт ниже, в коде, чем другие).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3" y="580526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Команда </a:t>
            </a:r>
            <a:r>
              <a:rPr lang="en-US" sz="1600" b="1" dirty="0"/>
              <a:t>!important </a:t>
            </a:r>
            <a:r>
              <a:rPr lang="ru-RU" sz="1600" dirty="0"/>
              <a:t>записанная после какого-либо из стилевых правил делает его наиболее приоритетным из всех, независимо от того какой селектор применяется.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52919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2"/>
              </a:rPr>
              <a:t>https://css-live.ru/css/nikto-ne-znaet-css-specifichnost-ne-kaskad.html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1215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5125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3832" y="404664"/>
            <a:ext cx="5291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Воспроизведём оформление компонента на базе готовой </a:t>
            </a:r>
            <a:r>
              <a:rPr lang="en-US" sz="2800" b="1" dirty="0"/>
              <a:t>HTML-</a:t>
            </a:r>
            <a:r>
              <a:rPr lang="ru-RU" sz="2800" b="1" dirty="0"/>
              <a:t>разметки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3831" y="2564904"/>
            <a:ext cx="640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Необходимо воспроизвести стили макета. </a:t>
            </a:r>
            <a:r>
              <a:rPr lang="ru-RU" sz="3600" b="1" dirty="0"/>
              <a:t>Без внесения изменений в </a:t>
            </a:r>
            <a:r>
              <a:rPr lang="uk-UA" sz="3600" b="1" dirty="0"/>
              <a:t>файл </a:t>
            </a:r>
            <a:r>
              <a:rPr lang="en-US" sz="3600" b="1" dirty="0">
                <a:solidFill>
                  <a:srgbClr val="00B050"/>
                </a:solidFill>
              </a:rPr>
              <a:t>index.html</a:t>
            </a:r>
            <a:endParaRPr lang="ru-RU" sz="3600" b="1" dirty="0">
              <a:solidFill>
                <a:srgbClr val="00B05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7914" r="8808" b="1701"/>
          <a:stretch/>
        </p:blipFill>
        <p:spPr>
          <a:xfrm>
            <a:off x="0" y="1"/>
            <a:ext cx="422958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583830" y="5085184"/>
            <a:ext cx="66967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Откройте проект из каталога (из архива):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-selectors-master/</a:t>
            </a:r>
            <a:r>
              <a:rPr lang="en-US" sz="2800" b="1" dirty="0">
                <a:solidFill>
                  <a:srgbClr val="00B050"/>
                </a:solidFill>
              </a:rPr>
              <a:t>component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1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0373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3078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Узнать о селекторах по атрибуту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6075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https://webref.ru/css/selector/attr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25" y="1340768"/>
            <a:ext cx="4019713" cy="38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22269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207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https://flukeout.github.io/</a:t>
            </a:r>
            <a:endParaRPr lang="ru-RU" sz="2800" b="1" dirty="0"/>
          </a:p>
        </p:txBody>
      </p:sp>
      <p:pic>
        <p:nvPicPr>
          <p:cNvPr id="5" name="Picture 2" descr="http://dl3.joxi.net/drive/2018/10/16/0018/1034/1209354/54/2f54a475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2192000" cy="452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0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Простые</a:t>
            </a:r>
            <a:r>
              <a:rPr lang="en-US" sz="6000" b="1" dirty="0"/>
              <a:t> </a:t>
            </a:r>
            <a:r>
              <a:rPr lang="ru-RU" sz="6000" b="1" dirty="0"/>
              <a:t>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0935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9976" y="1207034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Реализуйте такой компонент. </a:t>
            </a:r>
            <a:r>
              <a:rPr lang="ru-RU" sz="2800" dirty="0"/>
              <a:t>По возможности </a:t>
            </a:r>
            <a:r>
              <a:rPr lang="ru-RU" sz="2800" b="1" dirty="0"/>
              <a:t>максимально близко к макету. </a:t>
            </a:r>
            <a:r>
              <a:rPr lang="en-US" sz="2800" b="1" dirty="0"/>
              <a:t>Font Awesome </a:t>
            </a:r>
            <a:r>
              <a:rPr lang="ru-RU" sz="2800" b="1" dirty="0"/>
              <a:t>и </a:t>
            </a:r>
            <a:r>
              <a:rPr lang="en-US" sz="2800" b="1" dirty="0"/>
              <a:t>Google Fonts </a:t>
            </a:r>
            <a:r>
              <a:rPr lang="ru-RU" sz="2800" b="1" dirty="0"/>
              <a:t>вам</a:t>
            </a:r>
            <a:r>
              <a:rPr lang="en-US" sz="2800" b="1" dirty="0"/>
              <a:t> </a:t>
            </a:r>
            <a:r>
              <a:rPr lang="ru-RU" sz="2800" b="1" dirty="0"/>
              <a:t> помогут.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081" t="3800" r="5455"/>
          <a:stretch/>
        </p:blipFill>
        <p:spPr>
          <a:xfrm>
            <a:off x="0" y="0"/>
            <a:ext cx="5878997" cy="6858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D97F42-F47D-4D27-902C-6D6DD772FBA3}"/>
              </a:ext>
            </a:extLst>
          </p:cNvPr>
          <p:cNvSpPr txBox="1"/>
          <p:nvPr/>
        </p:nvSpPr>
        <p:spPr>
          <a:xfrm>
            <a:off x="5878997" y="3578547"/>
            <a:ext cx="554559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Шаблон даст вам </a:t>
            </a:r>
            <a:r>
              <a:rPr lang="ru-RU" sz="2800" b="1" dirty="0"/>
              <a:t>подсказку</a:t>
            </a:r>
            <a:r>
              <a:rPr lang="ru-RU" sz="2800" dirty="0"/>
              <a:t>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-selectors-master/</a:t>
            </a:r>
            <a:r>
              <a:rPr lang="en-US" sz="2800" b="1" dirty="0">
                <a:solidFill>
                  <a:srgbClr val="00B050"/>
                </a:solidFill>
              </a:rPr>
              <a:t>fb-header-demo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r>
              <a:rPr lang="en-US" sz="2800" dirty="0"/>
              <a:t> </a:t>
            </a:r>
            <a:r>
              <a:rPr lang="ru-RU" sz="2800" dirty="0"/>
              <a:t>как реализовать верхнюю часть компонента.</a:t>
            </a:r>
          </a:p>
        </p:txBody>
      </p:sp>
    </p:spTree>
    <p:extLst>
      <p:ext uri="{BB962C8B-B14F-4D97-AF65-F5344CB8AC3E}">
        <p14:creationId xmlns:p14="http://schemas.microsoft.com/office/powerpoint/2010/main" val="2729612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550851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err="1"/>
              <a:t>FlexBox</a:t>
            </a:r>
            <a:r>
              <a:rPr lang="en-US" sz="3300" b="1" dirty="0"/>
              <a:t> – </a:t>
            </a:r>
            <a:r>
              <a:rPr lang="ru-RU" sz="3300" b="1" dirty="0"/>
              <a:t>управление размещением элементов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524848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it-IT" sz="2400" b="1" dirty="0">
                <a:solidFill>
                  <a:srgbClr val="00B050"/>
                </a:solidFill>
              </a:rPr>
              <a:t>FlexBox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https://youtu.be/CDWMSF0nI2A?t=11</a:t>
            </a:r>
            <a:endParaRPr lang="ru-RU" sz="2800" b="1" dirty="0"/>
          </a:p>
        </p:txBody>
      </p:sp>
      <p:pic>
        <p:nvPicPr>
          <p:cNvPr id="1026" name="Picture 2" descr="Результат пошуку зображень за запитом flex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412776"/>
            <a:ext cx="6149270" cy="37849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9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https://github.com/filebase-xyz/css-selectors/archive/v2021.zip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376" y="251938"/>
            <a:ext cx="11225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Немного практики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544" y="5775647"/>
            <a:ext cx="111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-selectors-master/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96454"/>
            <a:ext cx="11371917" cy="4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97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 </a:t>
            </a:r>
            <a:r>
              <a:rPr lang="en-US" sz="4000" b="1" dirty="0"/>
              <a:t>CSS </a:t>
            </a:r>
            <a:r>
              <a:rPr lang="ru-RU" sz="4000" b="1" dirty="0"/>
              <a:t>по названию</a:t>
            </a:r>
            <a:r>
              <a:rPr lang="en-US" sz="4000" b="1" dirty="0"/>
              <a:t> (</a:t>
            </a:r>
            <a:r>
              <a:rPr lang="ru-RU" sz="4000" b="1" dirty="0"/>
              <a:t>типу</a:t>
            </a:r>
            <a:r>
              <a:rPr lang="en-US" sz="4000" b="1" dirty="0"/>
              <a:t>)</a:t>
            </a:r>
            <a:r>
              <a:rPr lang="ru-RU" sz="4000" b="1" dirty="0"/>
              <a:t> тега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7448" y="4730240"/>
            <a:ext cx="10566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Стиль применяется ко всем тегам указанного типа</a:t>
            </a:r>
            <a:r>
              <a:rPr lang="en-US" sz="3200" dirty="0"/>
              <a:t> (</a:t>
            </a:r>
            <a:r>
              <a:rPr lang="ru-RU" sz="3200" dirty="0"/>
              <a:t>имени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56792"/>
            <a:ext cx="7645371" cy="2664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7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имени класса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1630" y="3933056"/>
            <a:ext cx="382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class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bird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4564285"/>
            <a:ext cx="9073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ru-RU" sz="2800" b="1" dirty="0"/>
              <a:t>имя-класса </a:t>
            </a:r>
            <a:r>
              <a:rPr lang="en-US" sz="2800" dirty="0"/>
              <a:t>–</a:t>
            </a:r>
            <a:r>
              <a:rPr lang="ru-RU" sz="2800" dirty="0"/>
              <a:t> селектор, который позволяет выбрать теги у которых есть искомый класс. Если у тега несколько классов, то среди имеющихся должен быть искомый.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043397"/>
            <a:ext cx="6192688" cy="2673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6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атрибуту </a:t>
            </a:r>
            <a:r>
              <a:rPr lang="en-US" sz="3200" b="1" dirty="0"/>
              <a:t>id (</a:t>
            </a:r>
            <a:r>
              <a:rPr lang="ru-RU" sz="3200" b="1" dirty="0"/>
              <a:t>знак </a:t>
            </a:r>
            <a:r>
              <a:rPr lang="en-US" sz="3200" b="1" dirty="0"/>
              <a:t>‘#’)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4496" y="4100196"/>
            <a:ext cx="351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id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tiger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4869160"/>
            <a:ext cx="907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</a:t>
            </a:r>
            <a:r>
              <a:rPr lang="ru-RU" sz="2800" b="1" dirty="0"/>
              <a:t>идентификатор </a:t>
            </a:r>
            <a:r>
              <a:rPr lang="en-US" sz="2800" dirty="0"/>
              <a:t>– </a:t>
            </a:r>
            <a:r>
              <a:rPr lang="en-US" sz="2800" dirty="0" err="1"/>
              <a:t>css</a:t>
            </a:r>
            <a:r>
              <a:rPr lang="en-US" sz="2800" dirty="0"/>
              <a:t>-</a:t>
            </a:r>
            <a:r>
              <a:rPr lang="ru-RU" sz="2800" dirty="0"/>
              <a:t>селектор, который позволяет выбрать теги у которых есть атрибут </a:t>
            </a:r>
            <a:r>
              <a:rPr lang="en-US" sz="2800" b="1" dirty="0"/>
              <a:t>id</a:t>
            </a:r>
            <a:r>
              <a:rPr lang="en-US" sz="2800" dirty="0"/>
              <a:t> </a:t>
            </a:r>
            <a:r>
              <a:rPr lang="ru-RU" sz="2800" dirty="0"/>
              <a:t>равный заданному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196752"/>
            <a:ext cx="6552727" cy="2364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7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934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6087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Тег и множество правил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3492" y="2420888"/>
            <a:ext cx="10009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Селектор определяет правила по которым браузер определяет теги к которым будет применены стили.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Тег может подходить под селекторы нескольких правил одновременно. </a:t>
            </a:r>
          </a:p>
        </p:txBody>
      </p:sp>
    </p:spTree>
    <p:extLst>
      <p:ext uri="{BB962C8B-B14F-4D97-AF65-F5344CB8AC3E}">
        <p14:creationId xmlns:p14="http://schemas.microsoft.com/office/powerpoint/2010/main" val="1314814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1126</Words>
  <Application>Microsoft Office PowerPoint</Application>
  <PresentationFormat>Широкий екран</PresentationFormat>
  <Paragraphs>123</Paragraphs>
  <Slides>32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645</cp:revision>
  <dcterms:created xsi:type="dcterms:W3CDTF">2014-11-20T09:08:59Z</dcterms:created>
  <dcterms:modified xsi:type="dcterms:W3CDTF">2021-10-25T05:23:04Z</dcterms:modified>
</cp:coreProperties>
</file>