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711" r:id="rId2"/>
    <p:sldId id="667" r:id="rId3"/>
    <p:sldId id="622" r:id="rId4"/>
    <p:sldId id="707" r:id="rId5"/>
    <p:sldId id="696" r:id="rId6"/>
    <p:sldId id="710" r:id="rId7"/>
    <p:sldId id="615" r:id="rId8"/>
    <p:sldId id="688" r:id="rId9"/>
    <p:sldId id="593" r:id="rId10"/>
    <p:sldId id="706" r:id="rId11"/>
    <p:sldId id="689" r:id="rId12"/>
    <p:sldId id="761" r:id="rId13"/>
    <p:sldId id="682" r:id="rId14"/>
    <p:sldId id="690" r:id="rId15"/>
    <p:sldId id="712" r:id="rId16"/>
    <p:sldId id="695" r:id="rId17"/>
    <p:sldId id="691" r:id="rId18"/>
    <p:sldId id="702" r:id="rId19"/>
    <p:sldId id="700" r:id="rId20"/>
    <p:sldId id="698" r:id="rId21"/>
    <p:sldId id="709" r:id="rId22"/>
    <p:sldId id="610" r:id="rId23"/>
    <p:sldId id="699" r:id="rId24"/>
    <p:sldId id="679" r:id="rId25"/>
    <p:sldId id="713" r:id="rId26"/>
    <p:sldId id="680" r:id="rId27"/>
    <p:sldId id="760" r:id="rId2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0371" autoAdjust="0"/>
  </p:normalViewPr>
  <p:slideViewPr>
    <p:cSldViewPr>
      <p:cViewPr varScale="1">
        <p:scale>
          <a:sx n="103" d="100"/>
          <a:sy n="103" d="100"/>
        </p:scale>
        <p:origin x="62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4C8F4BE1-4D61-468E-A9FC-1C26ABC6F636}"/>
    <pc:docChg chg="addSld delSld modSld">
      <pc:chgData name="Anatoliy Kigel" userId="7432c6c4687b0a9c" providerId="LiveId" clId="{4C8F4BE1-4D61-468E-A9FC-1C26ABC6F636}" dt="2021-01-31T03:50:00.090" v="1"/>
      <pc:docMkLst>
        <pc:docMk/>
      </pc:docMkLst>
      <pc:sldChg chg="del">
        <pc:chgData name="Anatoliy Kigel" userId="7432c6c4687b0a9c" providerId="LiveId" clId="{4C8F4BE1-4D61-468E-A9FC-1C26ABC6F636}" dt="2021-01-31T03:49:59.047" v="0" actId="47"/>
        <pc:sldMkLst>
          <pc:docMk/>
          <pc:sldMk cId="2772604722" sldId="681"/>
        </pc:sldMkLst>
      </pc:sldChg>
      <pc:sldChg chg="add">
        <pc:chgData name="Anatoliy Kigel" userId="7432c6c4687b0a9c" providerId="LiveId" clId="{4C8F4BE1-4D61-468E-A9FC-1C26ABC6F636}" dt="2021-01-31T03:50:00.090" v="1"/>
        <pc:sldMkLst>
          <pc:docMk/>
          <pc:sldMk cId="2573887449" sldId="760"/>
        </pc:sldMkLst>
      </pc:sldChg>
    </pc:docChg>
  </pc:docChgLst>
  <pc:docChgLst>
    <pc:chgData name="Anatoliy Kigel" userId="7432c6c4687b0a9c" providerId="LiveId" clId="{9E4756DD-54A9-4982-8265-29ABFE1A582B}"/>
    <pc:docChg chg="delSld">
      <pc:chgData name="Anatoliy Kigel" userId="7432c6c4687b0a9c" providerId="LiveId" clId="{9E4756DD-54A9-4982-8265-29ABFE1A582B}" dt="2021-11-11T15:10:50.966" v="0" actId="47"/>
      <pc:docMkLst>
        <pc:docMk/>
      </pc:docMkLst>
      <pc:sldChg chg="del">
        <pc:chgData name="Anatoliy Kigel" userId="7432c6c4687b0a9c" providerId="LiveId" clId="{9E4756DD-54A9-4982-8265-29ABFE1A582B}" dt="2021-11-11T15:10:50.966" v="0" actId="47"/>
        <pc:sldMkLst>
          <pc:docMk/>
          <pc:sldMk cId="1242900387" sldId="708"/>
        </pc:sldMkLst>
      </pc:sldChg>
    </pc:docChg>
  </pc:docChgLst>
  <pc:docChgLst>
    <pc:chgData name="Anatoliy Kigel" userId="7432c6c4687b0a9c" providerId="LiveId" clId="{04E3ACC0-BF77-4055-A518-43777952D558}"/>
    <pc:docChg chg="undo custSel addSld modSld sldOrd">
      <pc:chgData name="Anatoliy Kigel" userId="7432c6c4687b0a9c" providerId="LiveId" clId="{04E3ACC0-BF77-4055-A518-43777952D558}" dt="2021-05-05T09:28:13.956" v="355" actId="113"/>
      <pc:docMkLst>
        <pc:docMk/>
      </pc:docMkLst>
      <pc:sldChg chg="modSp mod ord">
        <pc:chgData name="Anatoliy Kigel" userId="7432c6c4687b0a9c" providerId="LiveId" clId="{04E3ACC0-BF77-4055-A518-43777952D558}" dt="2021-05-05T09:28:13.956" v="355" actId="113"/>
        <pc:sldMkLst>
          <pc:docMk/>
          <pc:sldMk cId="1242900387" sldId="708"/>
        </pc:sldMkLst>
        <pc:spChg chg="mod">
          <ac:chgData name="Anatoliy Kigel" userId="7432c6c4687b0a9c" providerId="LiveId" clId="{04E3ACC0-BF77-4055-A518-43777952D558}" dt="2021-05-05T09:25:55.522" v="43" actId="1035"/>
          <ac:spMkLst>
            <pc:docMk/>
            <pc:sldMk cId="1242900387" sldId="708"/>
            <ac:spMk id="2" creationId="{00000000-0000-0000-0000-000000000000}"/>
          </ac:spMkLst>
        </pc:spChg>
        <pc:spChg chg="mod">
          <ac:chgData name="Anatoliy Kigel" userId="7432c6c4687b0a9c" providerId="LiveId" clId="{04E3ACC0-BF77-4055-A518-43777952D558}" dt="2021-05-05T09:28:13.956" v="355" actId="113"/>
          <ac:spMkLst>
            <pc:docMk/>
            <pc:sldMk cId="1242900387" sldId="708"/>
            <ac:spMk id="3" creationId="{00000000-0000-0000-0000-000000000000}"/>
          </ac:spMkLst>
        </pc:spChg>
        <pc:spChg chg="mod">
          <ac:chgData name="Anatoliy Kigel" userId="7432c6c4687b0a9c" providerId="LiveId" clId="{04E3ACC0-BF77-4055-A518-43777952D558}" dt="2021-05-05T09:25:28.771" v="30" actId="6549"/>
          <ac:spMkLst>
            <pc:docMk/>
            <pc:sldMk cId="1242900387" sldId="708"/>
            <ac:spMk id="5" creationId="{00000000-0000-0000-0000-000000000000}"/>
          </ac:spMkLst>
        </pc:spChg>
      </pc:sldChg>
      <pc:sldChg chg="add">
        <pc:chgData name="Anatoliy Kigel" userId="7432c6c4687b0a9c" providerId="LiveId" clId="{04E3ACC0-BF77-4055-A518-43777952D558}" dt="2021-05-05T09:25:15.975" v="0" actId="2890"/>
        <pc:sldMkLst>
          <pc:docMk/>
          <pc:sldMk cId="2295193409" sldId="7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11.11.2021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6385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991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5323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6616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11.11.2021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sltdev.ru/css/grid-template-column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xsltdev.ru/css/grid-gap/" TargetMode="External"/><Relationship Id="rId4" Type="http://schemas.openxmlformats.org/officeDocument/2006/relationships/hyperlink" Target="https://xsltdev.ru/css/grid-template-row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xsltdev.ru/css/grid-auto-row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live.ru/articles/kak-rabotaet-funkciya-minma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xsltdev.ru/css/grid-column-end/" TargetMode="External"/><Relationship Id="rId2" Type="http://schemas.openxmlformats.org/officeDocument/2006/relationships/hyperlink" Target="https://xsltdev.ru/css/grid-column-sta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xsltdev.ru/css/grid-row-end/" TargetMode="External"/><Relationship Id="rId4" Type="http://schemas.openxmlformats.org/officeDocument/2006/relationships/hyperlink" Target="https://xsltdev.ru/css/grid-row-star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xsltdev.ru/css/grid-template-areas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xsltdev.ru/css/grid-are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fDqBEjfzGo?t=39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tpverstak.ru/grid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ssgridgarden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youtu.be/ghphLDzGV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CSS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Grid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1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96200" y="260648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</a:t>
            </a:r>
            <a:endParaRPr lang="ru-RU" sz="32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111"/>
            <a:ext cx="7896200" cy="6900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112224" y="908720"/>
            <a:ext cx="37363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Grid</a:t>
            </a:r>
            <a:r>
              <a:rPr lang="en-US" sz="1600" dirty="0"/>
              <a:t> </a:t>
            </a:r>
            <a:r>
              <a:rPr lang="ru-RU" sz="1600" dirty="0"/>
              <a:t>мы можем включить для любого тега, применив </a:t>
            </a:r>
            <a:r>
              <a:rPr lang="en-US" sz="1600" b="1" dirty="0" err="1"/>
              <a:t>display:grid</a:t>
            </a:r>
            <a:r>
              <a:rPr lang="ru-RU" sz="1600" dirty="0"/>
              <a:t>, а далее при помощи свойств </a:t>
            </a:r>
            <a:r>
              <a:rPr lang="en-US" sz="1600" b="1" dirty="0"/>
              <a:t>grid-template-columns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grid-template-rows</a:t>
            </a:r>
            <a:r>
              <a:rPr lang="ru-RU" sz="1600" dirty="0"/>
              <a:t> задать соответственно: количество и ширину столбцов и строк которые будут в создаваемой сетке. Все дочерние элементы автоматически расположатся в ячейках сетки. Для задания размера столбцов и строк помимо уже известных единиц измерений можно использовать </a:t>
            </a:r>
            <a:r>
              <a:rPr lang="en-US" sz="1600" b="1" dirty="0" err="1"/>
              <a:t>fr</a:t>
            </a:r>
            <a:r>
              <a:rPr lang="en-US" sz="1600" dirty="0"/>
              <a:t> (</a:t>
            </a:r>
            <a:r>
              <a:rPr lang="ru-RU" sz="1600" dirty="0"/>
              <a:t>например: </a:t>
            </a:r>
            <a:r>
              <a:rPr lang="ru-RU" sz="1600" b="1" dirty="0"/>
              <a:t>2</a:t>
            </a:r>
            <a:r>
              <a:rPr lang="en-US" sz="1600" b="1" dirty="0"/>
              <a:t>.5</a:t>
            </a:r>
            <a:r>
              <a:rPr lang="it-IT" sz="1600" b="1" dirty="0"/>
              <a:t>fr</a:t>
            </a:r>
            <a:r>
              <a:rPr lang="en-US" sz="1600" dirty="0"/>
              <a:t>) </a:t>
            </a:r>
            <a:r>
              <a:rPr lang="ru-RU" sz="1600" dirty="0"/>
              <a:t>эта единица задаёт часть от свободного пространства. Отступ между ячейками можно задать при помощи свойства </a:t>
            </a:r>
            <a:r>
              <a:rPr lang="en-US" sz="1600" b="1" dirty="0"/>
              <a:t>grid-gap</a:t>
            </a:r>
            <a:r>
              <a:rPr lang="en-US" sz="1600" dirty="0"/>
              <a:t>.</a:t>
            </a:r>
            <a:r>
              <a:rPr lang="ru-RU" sz="1600" dirty="0"/>
              <a:t> </a:t>
            </a:r>
            <a:r>
              <a:rPr lang="en-US" sz="1600" dirty="0"/>
              <a:t> </a:t>
            </a:r>
            <a:endParaRPr lang="uk-UA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112224" y="5013176"/>
            <a:ext cx="3637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3"/>
              </a:rPr>
              <a:t>https://xsltdev.ru/css/grid-template-columns/</a:t>
            </a:r>
            <a:endParaRPr lang="uk-UA" sz="1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112224" y="5355788"/>
            <a:ext cx="3373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4"/>
              </a:rPr>
              <a:t>https://xsltdev.ru/css/grid-template-rows/</a:t>
            </a:r>
            <a:endParaRPr lang="uk-UA" sz="1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112224" y="5698400"/>
            <a:ext cx="2549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5"/>
              </a:rPr>
              <a:t>https://xsltdev.ru/css/grid-gap/</a:t>
            </a:r>
            <a:endParaRPr lang="uk-UA" sz="1400" b="1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3832" y="241075"/>
            <a:ext cx="3071958" cy="30319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84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276951"/>
            <a:ext cx="5043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85373" y="1484784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мы заранее не знаем сколько у нас будет элементов</a:t>
            </a:r>
            <a:r>
              <a:rPr lang="en-US" sz="2400" dirty="0"/>
              <a:t> (</a:t>
            </a:r>
            <a:r>
              <a:rPr lang="ru-RU" sz="2400" dirty="0"/>
              <a:t>и соответственно строк</a:t>
            </a:r>
            <a:r>
              <a:rPr lang="en-US" sz="2400" dirty="0"/>
              <a:t>)</a:t>
            </a:r>
            <a:r>
              <a:rPr lang="ru-RU" sz="2400" dirty="0"/>
              <a:t>, мы можем задавать высотку для всех возможных строк одним свойством: </a:t>
            </a:r>
            <a:r>
              <a:rPr lang="en-US" sz="2400" b="1" dirty="0"/>
              <a:t>grid-auto-rows: 200px</a:t>
            </a:r>
            <a:r>
              <a:rPr lang="en-US" sz="2400" dirty="0"/>
              <a:t>; 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968208" y="5661248"/>
            <a:ext cx="3041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2"/>
              </a:rPr>
              <a:t>https://xsltdev.ru/css/grid-auto-rows/</a:t>
            </a:r>
            <a:endParaRPr lang="uk-UA" sz="1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553035"/>
            <a:ext cx="6481465" cy="23762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616" y="2963143"/>
            <a:ext cx="2409237" cy="30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0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1197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 – </a:t>
            </a:r>
            <a:r>
              <a:rPr lang="en-US" sz="3200" b="1" dirty="0" err="1"/>
              <a:t>minmax</a:t>
            </a:r>
            <a:r>
              <a:rPr lang="en-US" sz="3200" b="1" dirty="0"/>
              <a:t>()</a:t>
            </a:r>
            <a:endParaRPr lang="ru-RU" sz="32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499229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https://css-live.ru/articles/kak-rabotaet-funkciya-minmax.html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95500" y="2276872"/>
            <a:ext cx="90009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Функция </a:t>
            </a:r>
            <a:r>
              <a:rPr lang="it-IT" sz="2800" b="1" dirty="0"/>
              <a:t>minmax()</a:t>
            </a:r>
            <a:r>
              <a:rPr lang="ru-RU" sz="2800" b="1" dirty="0"/>
              <a:t> </a:t>
            </a:r>
            <a:r>
              <a:rPr lang="ru-RU" sz="2800" dirty="0"/>
              <a:t>применяется для задания размеров строк и/или столбцов, и позволяет указать границы между которыми браузер может выбирать размер</a:t>
            </a:r>
            <a:r>
              <a:rPr lang="en-US" sz="2800" dirty="0"/>
              <a:t> (</a:t>
            </a:r>
            <a:r>
              <a:rPr lang="ru-RU" sz="2800" dirty="0"/>
              <a:t>браузер будет стремится задать значение </a:t>
            </a:r>
            <a:r>
              <a:rPr lang="it-IT" sz="2800" dirty="0"/>
              <a:t>max</a:t>
            </a:r>
            <a:r>
              <a:rPr lang="ru-RU" sz="2800" dirty="0"/>
              <a:t>, но будет учитывать имеющиеся ограничения сетки в целом).</a:t>
            </a:r>
            <a:r>
              <a:rPr lang="it-IT" sz="2800" dirty="0"/>
              <a:t> </a:t>
            </a:r>
            <a:r>
              <a:rPr lang="ru-R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519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Grid Lines</a:t>
            </a:r>
          </a:p>
        </p:txBody>
      </p:sp>
    </p:spTree>
    <p:extLst>
      <p:ext uri="{BB962C8B-B14F-4D97-AF65-F5344CB8AC3E}">
        <p14:creationId xmlns:p14="http://schemas.microsoft.com/office/powerpoint/2010/main" val="395299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1339" y="276951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Grid Lines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04112" y="836712"/>
            <a:ext cx="44033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</a:t>
            </a:r>
            <a:r>
              <a:rPr lang="en-US" dirty="0"/>
              <a:t>Grid’</a:t>
            </a:r>
            <a:r>
              <a:rPr lang="ru-RU" dirty="0"/>
              <a:t>е есть понятие линии </a:t>
            </a:r>
            <a:r>
              <a:rPr lang="en-US" dirty="0"/>
              <a:t>(</a:t>
            </a:r>
            <a:r>
              <a:rPr lang="en-US" b="1" dirty="0"/>
              <a:t>lines</a:t>
            </a:r>
            <a:r>
              <a:rPr lang="ru-RU" dirty="0"/>
              <a:t>) - </a:t>
            </a:r>
            <a:r>
              <a:rPr lang="en-US" dirty="0"/>
              <a:t> </a:t>
            </a:r>
            <a:r>
              <a:rPr lang="ru-RU" dirty="0"/>
              <a:t>линии которая разделяет строки и/или столбцы в сетке.</a:t>
            </a:r>
            <a:r>
              <a:rPr lang="en-US" dirty="0"/>
              <a:t> </a:t>
            </a:r>
            <a:r>
              <a:rPr lang="ru-RU" dirty="0"/>
              <a:t>При помощи этих линий (точнее их номеров), мы можем размещать элементы внутри сетки не по порядку, а в нужных нам ячейках. Для этого нам нужны свойства: </a:t>
            </a:r>
            <a:r>
              <a:rPr lang="en-US" b="1" dirty="0"/>
              <a:t>grid-column-start, grid-column-end, grid-row-start, grid-row-end</a:t>
            </a:r>
            <a:r>
              <a:rPr lang="en-US" dirty="0"/>
              <a:t> – </a:t>
            </a:r>
            <a:r>
              <a:rPr lang="ru-RU" dirty="0"/>
              <a:t>которые, соответственно, задают номера начальной и конечной вертикальной линии, и начальной и конечной горизонтальной линии.</a:t>
            </a:r>
            <a:r>
              <a:rPr lang="en-US" dirty="0"/>
              <a:t> </a:t>
            </a:r>
            <a:r>
              <a:rPr lang="ru-RU" b="1" i="1" dirty="0">
                <a:solidFill>
                  <a:srgbClr val="00B050"/>
                </a:solidFill>
              </a:rPr>
              <a:t>Но это далеко не самый удобный способ…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176120" y="4672375"/>
            <a:ext cx="3237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2"/>
              </a:rPr>
              <a:t>https://xsltdev.ru/css/grid-column-start/</a:t>
            </a:r>
            <a:endParaRPr lang="uk-UA" sz="1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76120" y="5043980"/>
            <a:ext cx="31738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3"/>
              </a:rPr>
              <a:t>https://xsltdev.ru/css/grid-column-end/</a:t>
            </a:r>
            <a:endParaRPr lang="uk-UA" sz="14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7176120" y="5415585"/>
            <a:ext cx="2974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4"/>
              </a:rPr>
              <a:t>https://xsltdev.ru/css/grid-row-start/</a:t>
            </a:r>
            <a:endParaRPr lang="uk-UA" sz="1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176120" y="5787190"/>
            <a:ext cx="29109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hlinkClick r:id="rId5"/>
              </a:rPr>
              <a:t>https://xsltdev.ru/css/grid-row-end/</a:t>
            </a:r>
            <a:endParaRPr lang="uk-UA" sz="1400" b="1" dirty="0"/>
          </a:p>
        </p:txBody>
      </p:sp>
      <p:pic>
        <p:nvPicPr>
          <p:cNvPr id="3074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313" r="22346" b="3642"/>
          <a:stretch/>
        </p:blipFill>
        <p:spPr bwMode="auto">
          <a:xfrm>
            <a:off x="1127448" y="188640"/>
            <a:ext cx="4968552" cy="648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CSS Grid Areas</a:t>
            </a:r>
          </a:p>
        </p:txBody>
      </p:sp>
    </p:spTree>
    <p:extLst>
      <p:ext uri="{BB962C8B-B14F-4D97-AF65-F5344CB8AC3E}">
        <p14:creationId xmlns:p14="http://schemas.microsoft.com/office/powerpoint/2010/main" val="1864376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12870" y="161616"/>
            <a:ext cx="42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Grid Areas</a:t>
            </a:r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20786" y="774733"/>
            <a:ext cx="3736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CSS Grid </a:t>
            </a:r>
            <a:r>
              <a:rPr lang="ru-RU" dirty="0"/>
              <a:t>позволяет в текстовом виде формировать макет. Для этого у каждого элемента в сетке должно быть задано имя посредством свойства </a:t>
            </a:r>
            <a:r>
              <a:rPr lang="en-US" b="1" dirty="0"/>
              <a:t>grid-area</a:t>
            </a:r>
            <a:r>
              <a:rPr lang="en-US" dirty="0"/>
              <a:t>. </a:t>
            </a:r>
            <a:r>
              <a:rPr lang="ru-RU" dirty="0"/>
              <a:t>А при помощи свойств </a:t>
            </a:r>
            <a:r>
              <a:rPr lang="en-US" b="1" dirty="0"/>
              <a:t>grid-template-areas</a:t>
            </a:r>
            <a:r>
              <a:rPr lang="en-US" dirty="0"/>
              <a:t> </a:t>
            </a:r>
            <a:r>
              <a:rPr lang="ru-RU" dirty="0"/>
              <a:t>мы задаём расположение элементов в сетке при помощи заданных имён элементов.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238893" y="3370532"/>
            <a:ext cx="2958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linkClick r:id="rId2"/>
              </a:rPr>
              <a:t>https://xsltdev.ru/css/grid-area/</a:t>
            </a:r>
            <a:endParaRPr lang="uk-UA" sz="1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38893" y="3742137"/>
            <a:ext cx="38697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linkClick r:id="rId3"/>
              </a:rPr>
              <a:t>https://xsltdev.ru/css/grid-template-areas/</a:t>
            </a:r>
            <a:endParaRPr lang="uk-UA" sz="1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188640"/>
            <a:ext cx="4876800" cy="21145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68" y="2423818"/>
            <a:ext cx="5063902" cy="4026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83432" y="5445224"/>
            <a:ext cx="410445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noFill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5539" y="1759707"/>
            <a:ext cx="2321867" cy="1549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1270" y="4322305"/>
            <a:ext cx="3356874" cy="2245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70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Немного практики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289202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0" y="601134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CSS Grid </a:t>
            </a:r>
            <a:r>
              <a:rPr lang="ru-RU" sz="2000" dirty="0"/>
              <a:t>позволяет легко разметить страницу расположив элементы по своим местам.</a:t>
            </a:r>
            <a:endParaRPr lang="uk-U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8864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Традиционное размещение элементов страницы</a:t>
            </a:r>
            <a:endParaRPr lang="uk-UA" sz="2400" b="1" dirty="0"/>
          </a:p>
        </p:txBody>
      </p:sp>
      <p:pic>
        <p:nvPicPr>
          <p:cNvPr id="1026" name="Picture 2" descr="https://devdocs.magento.com/common/images/layouts_block_containers_defn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15" y="836712"/>
            <a:ext cx="1146003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14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Будет полезным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8542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Сложность размещения элементов на странице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189944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1236" y="2348880"/>
            <a:ext cx="343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Еще раз о </a:t>
            </a:r>
            <a:r>
              <a:rPr lang="en-US" sz="3200" b="1" dirty="0"/>
              <a:t>CSS Grid</a:t>
            </a:r>
            <a:endParaRPr lang="uk-UA" sz="3200" b="1" dirty="0"/>
          </a:p>
        </p:txBody>
      </p:sp>
      <p:pic>
        <p:nvPicPr>
          <p:cNvPr id="4098" name="Picture 2" descr="https://cdn-images-1.medium.com/max/1600/1*FClp4lVp5qsIi1wxOXAA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923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8035211" y="4077072"/>
            <a:ext cx="3965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000" b="1" dirty="0">
                <a:hlinkClick r:id="rId3"/>
              </a:rPr>
              <a:t>https://youtu.be/-fDqBEjfzGo?t=</a:t>
            </a:r>
            <a:r>
              <a:rPr lang="en-US" sz="2000" b="1" dirty="0">
                <a:hlinkClick r:id="rId3"/>
              </a:rPr>
              <a:t>39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26520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4112" y="1177588"/>
            <a:ext cx="5303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О выравнивании элементов в </a:t>
            </a:r>
            <a:r>
              <a:rPr lang="en-US" sz="3600" b="1" dirty="0"/>
              <a:t>CSS Grid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104112" y="4777988"/>
            <a:ext cx="4415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hlinkClick r:id="rId2"/>
              </a:rPr>
              <a:t>http://tpverstak.ru/grid/</a:t>
            </a:r>
            <a:endParaRPr lang="ru-RU" sz="2800" b="1" dirty="0"/>
          </a:p>
        </p:txBody>
      </p:sp>
      <p:pic>
        <p:nvPicPr>
          <p:cNvPr id="1028" name="Picture 4" descr="https://vegibit.com/wp-content/uploads/2018/08/justify-items-start-examp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1"/>
          <a:stretch/>
        </p:blipFill>
        <p:spPr bwMode="auto">
          <a:xfrm>
            <a:off x="492347" y="476967"/>
            <a:ext cx="5963693" cy="585656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04112" y="2858740"/>
            <a:ext cx="38857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CSS Grid </a:t>
            </a:r>
            <a:r>
              <a:rPr lang="ru-RU" sz="2000" dirty="0"/>
              <a:t>даёт возможность выравнивать содержимое ячеек сетки, а также распределять ячейки сетки в пределах родительского элемента.</a:t>
            </a:r>
            <a:endParaRPr lang="uk-UA" sz="2000" b="1" dirty="0"/>
          </a:p>
        </p:txBody>
      </p:sp>
    </p:spTree>
    <p:extLst>
      <p:ext uri="{BB962C8B-B14F-4D97-AF65-F5344CB8AC3E}">
        <p14:creationId xmlns:p14="http://schemas.microsoft.com/office/powerpoint/2010/main" val="3681086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0529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Пройти игру</a:t>
            </a:r>
            <a:r>
              <a:rPr lang="en-US" sz="4000" b="1" dirty="0"/>
              <a:t> </a:t>
            </a:r>
            <a:r>
              <a:rPr lang="ru-RU" sz="4000" b="1" dirty="0"/>
              <a:t>по </a:t>
            </a:r>
            <a:r>
              <a:rPr lang="en-US" sz="4000" b="1" dirty="0"/>
              <a:t>CSS Grid</a:t>
            </a:r>
            <a:r>
              <a:rPr lang="ru-RU" sz="4000" b="1" dirty="0"/>
              <a:t>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0" y="5798103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https://cssgridgarden.com/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433" y="1231942"/>
            <a:ext cx="8819134" cy="4292664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128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5721" y="1916832"/>
            <a:ext cx="5040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Домашнее задание</a:t>
            </a:r>
            <a:endParaRPr lang="uk-UA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5721" y="3036004"/>
            <a:ext cx="3884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Grid </a:t>
            </a:r>
            <a:r>
              <a:rPr lang="ru-RU" sz="2800" dirty="0"/>
              <a:t>и </a:t>
            </a:r>
            <a:r>
              <a:rPr lang="en-US" sz="2800" b="1" dirty="0" err="1"/>
              <a:t>Bootsrap</a:t>
            </a:r>
            <a:r>
              <a:rPr lang="en-US" sz="2800" b="1" dirty="0"/>
              <a:t> </a:t>
            </a:r>
            <a:r>
              <a:rPr lang="ru-RU" sz="2800" dirty="0"/>
              <a:t>вам в помощь…</a:t>
            </a:r>
            <a:endParaRPr lang="uk-UA" sz="28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9826" r="15200" b="19610"/>
          <a:stretch/>
        </p:blipFill>
        <p:spPr>
          <a:xfrm>
            <a:off x="3664" y="0"/>
            <a:ext cx="470847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095721" y="4401398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/>
              <a:t> доступен </a:t>
            </a:r>
            <a:r>
              <a:rPr lang="ru-RU" sz="2000" b="1" dirty="0">
                <a:solidFill>
                  <a:srgbClr val="00B050"/>
                </a:solidFill>
              </a:rPr>
              <a:t>в </a:t>
            </a:r>
            <a:r>
              <a:rPr lang="ru-RU" sz="2000" b="1" dirty="0" err="1">
                <a:solidFill>
                  <a:srgbClr val="00B050"/>
                </a:solidFill>
              </a:rPr>
              <a:t>репозитории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занятия, в каталоге </a:t>
            </a:r>
            <a:r>
              <a:rPr lang="en-US" sz="2000" b="1" dirty="0">
                <a:solidFill>
                  <a:srgbClr val="00B0F0"/>
                </a:solidFill>
              </a:rPr>
              <a:t>./</a:t>
            </a:r>
            <a:r>
              <a:rPr lang="en-US" sz="2000" b="1" dirty="0" err="1">
                <a:solidFill>
                  <a:srgbClr val="00B0F0"/>
                </a:solidFill>
              </a:rPr>
              <a:t>src</a:t>
            </a:r>
            <a:r>
              <a:rPr lang="en-US" sz="2000" b="1" dirty="0">
                <a:solidFill>
                  <a:srgbClr val="00B0F0"/>
                </a:solidFill>
              </a:rPr>
              <a:t>/homework-layout</a:t>
            </a:r>
          </a:p>
        </p:txBody>
      </p:sp>
    </p:spTree>
    <p:extLst>
      <p:ext uri="{BB962C8B-B14F-4D97-AF65-F5344CB8AC3E}">
        <p14:creationId xmlns:p14="http://schemas.microsoft.com/office/powerpoint/2010/main" val="1687862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r="7582"/>
          <a:stretch/>
        </p:blipFill>
        <p:spPr>
          <a:xfrm>
            <a:off x="1" y="1"/>
            <a:ext cx="4063288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663952" y="148478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Домашнее задание</a:t>
            </a:r>
            <a:r>
              <a:rPr lang="en-US" sz="4000" b="1" dirty="0"/>
              <a:t> 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++</a:t>
            </a:r>
            <a:endParaRPr lang="uk-UA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3952" y="2819980"/>
            <a:ext cx="38841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Grid </a:t>
            </a:r>
            <a:r>
              <a:rPr lang="ru-RU" sz="2800" dirty="0"/>
              <a:t>и </a:t>
            </a:r>
            <a:r>
              <a:rPr lang="en-US" sz="2800" b="1" dirty="0" err="1"/>
              <a:t>Bootsrap</a:t>
            </a:r>
            <a:r>
              <a:rPr lang="en-US" sz="2800" b="1" dirty="0"/>
              <a:t> </a:t>
            </a:r>
            <a:r>
              <a:rPr lang="ru-RU" sz="2800" dirty="0"/>
              <a:t>вам в помощь…</a:t>
            </a:r>
            <a:endParaRPr lang="uk-UA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663952" y="4185374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Макет</a:t>
            </a:r>
            <a:r>
              <a:rPr lang="ru-RU" sz="2000" dirty="0"/>
              <a:t> доступен </a:t>
            </a:r>
            <a:r>
              <a:rPr lang="ru-RU" sz="2000" b="1" dirty="0">
                <a:solidFill>
                  <a:srgbClr val="00B050"/>
                </a:solidFill>
              </a:rPr>
              <a:t>в </a:t>
            </a:r>
            <a:r>
              <a:rPr lang="ru-RU" sz="2000" b="1" dirty="0" err="1">
                <a:solidFill>
                  <a:srgbClr val="00B050"/>
                </a:solidFill>
              </a:rPr>
              <a:t>репозитории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ru-RU" sz="2000" dirty="0"/>
              <a:t>занятия, в каталоге </a:t>
            </a:r>
            <a:r>
              <a:rPr lang="en-US" sz="2000" b="1" dirty="0">
                <a:solidFill>
                  <a:srgbClr val="00B0F0"/>
                </a:solidFill>
              </a:rPr>
              <a:t>./</a:t>
            </a:r>
            <a:r>
              <a:rPr lang="en-US" sz="2000" b="1" dirty="0" err="1">
                <a:solidFill>
                  <a:srgbClr val="00B0F0"/>
                </a:solidFill>
              </a:rPr>
              <a:t>src</a:t>
            </a:r>
            <a:r>
              <a:rPr lang="en-US" sz="2000" b="1" dirty="0">
                <a:solidFill>
                  <a:srgbClr val="00B0F0"/>
                </a:solidFill>
              </a:rPr>
              <a:t>/homework-layout</a:t>
            </a:r>
          </a:p>
        </p:txBody>
      </p:sp>
    </p:spTree>
    <p:extLst>
      <p:ext uri="{BB962C8B-B14F-4D97-AF65-F5344CB8AC3E}">
        <p14:creationId xmlns:p14="http://schemas.microsoft.com/office/powerpoint/2010/main" val="1516391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67547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/>
              <a:t>CSS Animation – </a:t>
            </a:r>
            <a:r>
              <a:rPr lang="ru-RU" sz="3300" b="1" dirty="0"/>
              <a:t>анимация «по сценарию»</a:t>
            </a:r>
            <a:r>
              <a:rPr lang="en-US" sz="3300" b="1" dirty="0"/>
              <a:t> 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67426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анимации по сценарию.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https://youtu.be/ghphLDzGVCA</a:t>
            </a:r>
            <a:endParaRPr lang="uk-UA" sz="2800" b="1" dirty="0"/>
          </a:p>
        </p:txBody>
      </p:sp>
      <p:pic>
        <p:nvPicPr>
          <p:cNvPr id="3074" name="Picture 2" descr="Ð ÐµÐ·ÑÐ»ÑÑÐ°Ñ Ð¿Ð¾ÑÑÐºÑ Ð·Ð¾Ð±ÑÐ°Ð¶ÐµÐ½Ñ Ð·Ð° Ð·Ð°Ð¿Ð¸ÑÐ¾Ð¼ &quot;css animati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412776"/>
            <a:ext cx="4925509" cy="3410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cdn.pixabay.com/photo/2016/08/16/08/37/website-1597382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7858125" cy="685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56240" y="1412776"/>
            <a:ext cx="3390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Размещение элементов</a:t>
            </a:r>
            <a:endParaRPr lang="uk-UA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56240" y="2420888"/>
            <a:ext cx="3384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Размещение элементов на странице, в первую очередь горизонтально (но также и вертикально), всегда было нетривиальной задачей, т.к. до недавнего времени не было инструмента заточенного для решения этой проблем…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736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80576" y="61492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0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Традиционное размещение элементов страницы</a:t>
            </a:r>
            <a:endParaRPr lang="uk-UA" sz="3200" b="1" dirty="0"/>
          </a:p>
        </p:txBody>
      </p:sp>
      <p:pic>
        <p:nvPicPr>
          <p:cNvPr id="1026" name="Picture 2" descr="https://devdocs.magento.com/common/images/layouts_block_containers_defn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83" y="1169310"/>
            <a:ext cx="1146003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71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accent6"/>
                </a:solidFill>
              </a:rPr>
              <a:t>Flexbox</a:t>
            </a:r>
            <a:r>
              <a:rPr lang="en-US" sz="8000" b="1" dirty="0"/>
              <a:t> – </a:t>
            </a:r>
            <a:r>
              <a:rPr lang="ru-RU" sz="8000" b="1" dirty="0"/>
              <a:t>не решение проблемы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21644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7768" y="60932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3265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У </a:t>
            </a:r>
            <a:r>
              <a:rPr lang="it-IT" sz="2800" b="1" dirty="0"/>
              <a:t>Flexbox</a:t>
            </a:r>
            <a:r>
              <a:rPr lang="ru-RU" sz="2800" b="1" dirty="0"/>
              <a:t> есть проблемы со «сложным» расположением компонентов </a:t>
            </a:r>
            <a:r>
              <a:rPr lang="it-IT" sz="2800" b="1" dirty="0"/>
              <a:t>  </a:t>
            </a:r>
            <a:endParaRPr lang="ru-RU" sz="2800" b="1" dirty="0"/>
          </a:p>
        </p:txBody>
      </p:sp>
      <p:pic>
        <p:nvPicPr>
          <p:cNvPr id="6" name="Picture 2" descr="https://raw.githubusercontent.com/lewagon/fullstack-images/master/frontend/profile-exampl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" t="13290" r="3301" b="1939"/>
          <a:stretch/>
        </p:blipFill>
        <p:spPr bwMode="auto">
          <a:xfrm>
            <a:off x="1513281" y="1281668"/>
            <a:ext cx="9165440" cy="48338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2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CSS</a:t>
            </a:r>
            <a:r>
              <a:rPr lang="en-US" sz="8000" b="1" dirty="0">
                <a:solidFill>
                  <a:srgbClr val="FFFF00"/>
                </a:solidFill>
              </a:rPr>
              <a:t> Grid</a:t>
            </a:r>
            <a:r>
              <a:rPr lang="ru-RU" sz="8000" b="1" dirty="0">
                <a:solidFill>
                  <a:srgbClr val="FFFF00"/>
                </a:solidFill>
              </a:rPr>
              <a:t> </a:t>
            </a:r>
            <a:r>
              <a:rPr lang="ru-RU" sz="8000" b="1" dirty="0"/>
              <a:t>– конструктор двухмерных макетов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81871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680" y="28794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Grid</a:t>
            </a:r>
            <a:r>
              <a:rPr lang="ru-RU" sz="3200" b="1" dirty="0"/>
              <a:t>, всё новое – хорошо забытое старое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4152" y="1659572"/>
            <a:ext cx="42844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Grid </a:t>
            </a:r>
            <a:r>
              <a:rPr lang="ru-RU" sz="2400" dirty="0"/>
              <a:t>– последний, на сегодня, и самый совершенный способ размещения элементов на странице. В отличии от всех ранее перечисленных способов позволяет управлять размещением элементов одновременно и по горизонтали и по вертикали.</a:t>
            </a:r>
            <a:endParaRPr lang="uk-U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5" t="2287" r="22346" b="3215"/>
          <a:stretch/>
        </p:blipFill>
        <p:spPr bwMode="auto">
          <a:xfrm>
            <a:off x="2135560" y="1033976"/>
            <a:ext cx="4320480" cy="56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3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Grid</a:t>
            </a:r>
            <a:endParaRPr lang="ru-RU" sz="36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6"/>
                </a:solidFill>
              </a:rPr>
              <a:t>Клонируйте</a:t>
            </a:r>
            <a:r>
              <a:rPr lang="ru-RU" sz="2800" dirty="0">
                <a:solidFill>
                  <a:schemeClr val="accent6"/>
                </a:solidFill>
              </a:rPr>
              <a:t> </a:t>
            </a:r>
            <a:r>
              <a:rPr lang="ru-RU" sz="2800" b="1" dirty="0" err="1">
                <a:solidFill>
                  <a:schemeClr val="accent6"/>
                </a:solidFill>
              </a:rPr>
              <a:t>репозиторий</a:t>
            </a:r>
            <a:r>
              <a:rPr lang="ru-RU" sz="2800" dirty="0">
                <a:solidFill>
                  <a:schemeClr val="accent6"/>
                </a:solidFill>
              </a:rPr>
              <a:t> </a:t>
            </a:r>
            <a:r>
              <a:rPr lang="ru-RU" sz="2800" b="1" dirty="0">
                <a:solidFill>
                  <a:schemeClr val="accent6"/>
                </a:solidFill>
              </a:rPr>
              <a:t>этого занятия</a:t>
            </a:r>
            <a:r>
              <a:rPr lang="ru-RU" sz="2800" dirty="0"/>
              <a:t>, в нём </a:t>
            </a:r>
            <a:r>
              <a:rPr lang="ru-RU" sz="2800"/>
              <a:t>будет разметка…</a:t>
            </a:r>
            <a:endParaRPr lang="uk-UA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269620"/>
            <a:ext cx="5904656" cy="330935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825" t="2409"/>
          <a:stretch/>
        </p:blipFill>
        <p:spPr>
          <a:xfrm>
            <a:off x="4348037" y="2168482"/>
            <a:ext cx="7200800" cy="291670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5563</TotalTime>
  <Words>733</Words>
  <Application>Microsoft Office PowerPoint</Application>
  <PresentationFormat>Широкий екран</PresentationFormat>
  <Paragraphs>78</Paragraphs>
  <Slides>27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27</vt:i4>
      </vt:variant>
    </vt:vector>
  </HeadingPairs>
  <TitlesOfParts>
    <vt:vector size="30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884</cp:revision>
  <dcterms:created xsi:type="dcterms:W3CDTF">2014-11-20T09:08:59Z</dcterms:created>
  <dcterms:modified xsi:type="dcterms:W3CDTF">2021-11-11T15:10:56Z</dcterms:modified>
</cp:coreProperties>
</file>