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97" r:id="rId2"/>
    <p:sldId id="384" r:id="rId3"/>
    <p:sldId id="385" r:id="rId4"/>
    <p:sldId id="387" r:id="rId5"/>
    <p:sldId id="388" r:id="rId6"/>
    <p:sldId id="386" r:id="rId7"/>
    <p:sldId id="389" r:id="rId8"/>
    <p:sldId id="390" r:id="rId9"/>
    <p:sldId id="391" r:id="rId10"/>
    <p:sldId id="392" r:id="rId11"/>
    <p:sldId id="394" r:id="rId12"/>
    <p:sldId id="395" r:id="rId13"/>
    <p:sldId id="381" r:id="rId14"/>
    <p:sldId id="399" r:id="rId15"/>
    <p:sldId id="398" r:id="rId16"/>
    <p:sldId id="342" r:id="rId17"/>
    <p:sldId id="400" r:id="rId18"/>
    <p:sldId id="371" r:id="rId19"/>
    <p:sldId id="372" r:id="rId20"/>
    <p:sldId id="373" r:id="rId21"/>
    <p:sldId id="370" r:id="rId22"/>
    <p:sldId id="396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E27A0-86C3-4C8D-9105-B59755407205}" v="1" dt="2021-12-01T17:35:18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C6E27A0-86C3-4C8D-9105-B59755407205}"/>
    <pc:docChg chg="modSld">
      <pc:chgData name="Anatoliy Kigel" userId="7432c6c4687b0a9c" providerId="LiveId" clId="{2C6E27A0-86C3-4C8D-9105-B59755407205}" dt="2021-12-01T17:35:18.552" v="1" actId="20577"/>
      <pc:docMkLst>
        <pc:docMk/>
      </pc:docMkLst>
      <pc:sldChg chg="modSp mod">
        <pc:chgData name="Anatoliy Kigel" userId="7432c6c4687b0a9c" providerId="LiveId" clId="{2C6E27A0-86C3-4C8D-9105-B59755407205}" dt="2021-12-01T17:35:18.552" v="1" actId="20577"/>
        <pc:sldMkLst>
          <pc:docMk/>
          <pc:sldMk cId="1065157717" sldId="396"/>
        </pc:sldMkLst>
        <pc:spChg chg="mod">
          <ac:chgData name="Anatoliy Kigel" userId="7432c6c4687b0a9c" providerId="LiveId" clId="{2C6E27A0-86C3-4C8D-9105-B59755407205}" dt="2021-12-01T17:35:18.552" v="1" actId="20577"/>
          <ac:spMkLst>
            <pc:docMk/>
            <pc:sldMk cId="1065157717" sldId="396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234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00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prometheus.org.ua/courses/course-v1:Prometheus+CS50+2019_T1/abou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ru.wikipedia.org/wiki/&#1057;&#1086;&#1073;&#1099;&#1090;&#1080;&#1081;&#1085;&#1086;-&#1086;&#1088;&#1080;&#1077;&#1085;&#1090;&#1080;&#1088;&#1086;&#1074;&#1072;&#1085;&#1085;&#1086;&#1077;_&#1087;&#1088;&#1086;&#1075;&#1088;&#1072;&#1084;&#1084;&#1080;&#1088;&#1086;&#1074;&#1072;&#1085;&#1080;&#1077;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&#1048;&#1085;&#1090;&#1077;&#1088;&#1072;&#1082;&#1090;&#1080;&#1074;&#1085;&#1086;&#1089;&#1090;&#1100;" TargetMode="Externa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4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764704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dirty="0">
                <a:latin typeface="+mj-lt"/>
                <a:ea typeface="+mj-ea"/>
                <a:cs typeface="+mj-cs"/>
              </a:rPr>
              <a:t>JavaScript – </a:t>
            </a:r>
            <a:r>
              <a:rPr lang="ru-RU" sz="5400" b="1" dirty="0">
                <a:latin typeface="+mj-lt"/>
                <a:ea typeface="+mj-ea"/>
                <a:cs typeface="+mj-cs"/>
              </a:rPr>
              <a:t>императивный язык</a:t>
            </a:r>
            <a:endParaRPr lang="uk-UA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3532" y="2017589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Императивные</a:t>
            </a:r>
            <a:r>
              <a:rPr lang="ru-RU" sz="2400" dirty="0"/>
              <a:t> языки (как правило языки программирования относятся к этой категории) – языки состоящие из инструкций (малых действий, «шагов») выполняемых в определённой последовательности. Тем самым код на императивном языке описывает путь достижения желаемого результата. </a:t>
            </a:r>
            <a:endParaRPr lang="uk-UA" sz="24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0992544" y="59492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3532" y="4581128"/>
            <a:ext cx="831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Отличительная черта императивных языков</a:t>
            </a:r>
            <a:r>
              <a:rPr lang="ru-RU" sz="2400" dirty="0"/>
              <a:t>: работа (обработка) данных, описание логики (ветвления) работы программы.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74254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211869"/>
            <a:ext cx="1219199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 b="1" dirty="0"/>
              <a:t>Задачи </a:t>
            </a:r>
            <a:r>
              <a:rPr lang="en-US" b="1" dirty="0"/>
              <a:t>JavaScript?</a:t>
            </a:r>
            <a:endParaRPr lang="uk-UA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2136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2128301" y="1340768"/>
            <a:ext cx="3751675" cy="2232248"/>
            <a:chOff x="1949262" y="1340768"/>
            <a:chExt cx="3751675" cy="2232248"/>
          </a:xfrm>
        </p:grpSpPr>
        <p:pic>
          <p:nvPicPr>
            <p:cNvPr id="1026" name="Picture 2" descr="https://fthmb.tqn.com/hV6AQcHwajss0O2_0afcfrM7iF4=/400x0/about-blank-58824fe55f9b58bdb3b27e2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62" y="1340768"/>
              <a:ext cx="3751675" cy="22322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2130837" y="1979838"/>
              <a:ext cx="86409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76510" y="1979839"/>
              <a:ext cx="21566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Nam </a:t>
              </a:r>
              <a:r>
                <a:rPr lang="en-US" sz="800" dirty="0" err="1"/>
                <a:t>rutrum</a:t>
              </a:r>
              <a:r>
                <a:rPr lang="en-US" sz="800" dirty="0"/>
                <a:t> vitae </a:t>
              </a:r>
              <a:r>
                <a:rPr lang="en-US" sz="800" dirty="0" err="1"/>
                <a:t>orci</a:t>
              </a:r>
              <a:r>
                <a:rPr lang="en-US" sz="800" dirty="0"/>
                <a:t> </a:t>
              </a:r>
              <a:r>
                <a:rPr lang="en-US" sz="800" dirty="0" err="1"/>
                <a:t>eget</a:t>
              </a:r>
              <a:r>
                <a:rPr lang="en-US" sz="800" dirty="0"/>
                <a:t> </a:t>
              </a:r>
              <a:r>
                <a:rPr lang="en-US" sz="800" dirty="0" err="1"/>
                <a:t>iaculis</a:t>
              </a:r>
              <a:r>
                <a:rPr lang="en-US" sz="800" dirty="0"/>
                <a:t>. </a:t>
              </a:r>
              <a:r>
                <a:rPr lang="en-US" sz="800" dirty="0" err="1"/>
                <a:t>Praesent</a:t>
              </a:r>
              <a:r>
                <a:rPr lang="en-US" sz="800" dirty="0"/>
                <a:t> quam </a:t>
              </a:r>
              <a:r>
                <a:rPr lang="en-US" sz="800" dirty="0" err="1"/>
                <a:t>massa</a:t>
              </a:r>
              <a:r>
                <a:rPr lang="en-US" sz="800" dirty="0"/>
                <a:t>, </a:t>
              </a:r>
              <a:r>
                <a:rPr lang="en-US" sz="800" dirty="0" err="1"/>
                <a:t>volutpat</a:t>
              </a:r>
              <a:r>
                <a:rPr lang="en-US" sz="800" dirty="0"/>
                <a:t> in ante id,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tincidunt</a:t>
              </a:r>
              <a:r>
                <a:rPr lang="en-US" sz="800" dirty="0"/>
                <a:t> </a:t>
              </a:r>
              <a:r>
                <a:rPr lang="en-US" sz="800" dirty="0" err="1"/>
                <a:t>neque</a:t>
              </a:r>
              <a:r>
                <a:rPr lang="en-US" sz="800" dirty="0"/>
                <a:t>. </a:t>
              </a:r>
              <a:r>
                <a:rPr lang="en-US" sz="800" dirty="0" err="1"/>
                <a:t>Morbi</a:t>
              </a:r>
              <a:r>
                <a:rPr lang="en-US" sz="800" dirty="0"/>
                <a:t> in </a:t>
              </a:r>
              <a:r>
                <a:rPr lang="en-US" sz="800" dirty="0" err="1"/>
                <a:t>arcu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, </a:t>
              </a:r>
              <a:r>
                <a:rPr lang="en-US" sz="800" dirty="0" err="1"/>
                <a:t>eleifend</a:t>
              </a:r>
              <a:r>
                <a:rPr lang="en-US" sz="800" dirty="0"/>
                <a:t> libero </a:t>
              </a:r>
              <a:r>
                <a:rPr lang="en-US" sz="800" dirty="0" err="1"/>
                <a:t>eu</a:t>
              </a:r>
              <a:r>
                <a:rPr lang="en-US" sz="800" dirty="0"/>
                <a:t>, </a:t>
              </a:r>
              <a:r>
                <a:rPr lang="en-US" sz="800" dirty="0" err="1"/>
                <a:t>sollicitudin</a:t>
              </a:r>
              <a:r>
                <a:rPr lang="en-US" sz="800" dirty="0"/>
                <a:t> </a:t>
              </a:r>
              <a:r>
                <a:rPr lang="en-US" sz="800" dirty="0" err="1"/>
                <a:t>urna</a:t>
              </a:r>
              <a:r>
                <a:rPr lang="en-US" sz="800" dirty="0"/>
                <a:t>. </a:t>
              </a:r>
              <a:r>
                <a:rPr lang="en-US" sz="800" dirty="0" err="1"/>
                <a:t>Vestibulum</a:t>
              </a:r>
              <a:r>
                <a:rPr lang="en-US" sz="800" dirty="0"/>
                <a:t> non </a:t>
              </a:r>
              <a:r>
                <a:rPr lang="en-US" sz="800" dirty="0" err="1"/>
                <a:t>erat</a:t>
              </a:r>
              <a:r>
                <a:rPr lang="en-US" sz="800" dirty="0"/>
                <a:t> </a:t>
              </a:r>
              <a:r>
                <a:rPr lang="en-US" sz="800" dirty="0" err="1"/>
                <a:t>erat</a:t>
              </a:r>
              <a:r>
                <a:rPr lang="en-US" sz="800" dirty="0"/>
                <a:t>. </a:t>
              </a:r>
              <a:endParaRPr lang="ru-RU" sz="800" dirty="0"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2128300" y="4077072"/>
            <a:ext cx="3751675" cy="2232248"/>
            <a:chOff x="6517441" y="3763357"/>
            <a:chExt cx="3751675" cy="2232248"/>
          </a:xfrm>
        </p:grpSpPr>
        <p:pic>
          <p:nvPicPr>
            <p:cNvPr id="12" name="Picture 2" descr="https://fthmb.tqn.com/hV6AQcHwajss0O2_0afcfrM7iF4=/400x0/about-blank-58824fe55f9b58bdb3b27e2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441" y="3763357"/>
              <a:ext cx="3751675" cy="22322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Прямоугольник 12"/>
            <p:cNvSpPr/>
            <p:nvPr/>
          </p:nvSpPr>
          <p:spPr>
            <a:xfrm>
              <a:off x="6699016" y="4402428"/>
              <a:ext cx="981160" cy="3227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4689" y="4402428"/>
              <a:ext cx="2156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 </a:t>
              </a:r>
              <a:endParaRPr lang="ru-RU" sz="8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699016" y="4879481"/>
              <a:ext cx="981160" cy="3227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6699016" y="5364215"/>
              <a:ext cx="981160" cy="3227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44689" y="4879481"/>
              <a:ext cx="2156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 </a:t>
              </a:r>
              <a:endParaRPr lang="ru-RU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44689" y="5341146"/>
              <a:ext cx="2156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 </a:t>
              </a:r>
              <a:endParaRPr lang="ru-RU" sz="8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672064" y="2084653"/>
            <a:ext cx="34969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Изменение содержимого страницы (</a:t>
            </a:r>
            <a:r>
              <a:rPr lang="ru-RU" sz="2800" i="1" dirty="0"/>
              <a:t>в первую очередь </a:t>
            </a:r>
            <a:r>
              <a:rPr lang="ru-RU" sz="2800" b="1" i="1" dirty="0"/>
              <a:t>данных</a:t>
            </a:r>
            <a:r>
              <a:rPr lang="ru-RU" sz="2800" dirty="0"/>
              <a:t>)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ru-RU" sz="2800" dirty="0"/>
              <a:t>А за содержимое страницы отвечает </a:t>
            </a:r>
            <a:r>
              <a:rPr lang="ru-RU" sz="2800" b="1" dirty="0"/>
              <a:t>разметка</a:t>
            </a:r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115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476672"/>
            <a:ext cx="121920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 b="1" dirty="0"/>
              <a:t>Задачи </a:t>
            </a:r>
            <a:r>
              <a:rPr lang="en-US" b="1" dirty="0"/>
              <a:t>JavaScript</a:t>
            </a:r>
            <a:endParaRPr lang="uk-UA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847146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2600" b="1" dirty="0"/>
              <a:t>1. </a:t>
            </a:r>
            <a:r>
              <a:rPr lang="ru-RU" sz="2600" dirty="0"/>
              <a:t>Манипуляция элементами (тегами) </a:t>
            </a:r>
            <a:r>
              <a:rPr lang="en-US" sz="2600" dirty="0"/>
              <a:t>HTML</a:t>
            </a:r>
            <a:r>
              <a:rPr lang="ru-RU" sz="2600" dirty="0"/>
              <a:t>-страницы </a:t>
            </a:r>
          </a:p>
          <a:p>
            <a:pPr marL="742950" indent="-742950" algn="ctr">
              <a:spcBef>
                <a:spcPct val="0"/>
              </a:spcBef>
              <a:defRPr/>
            </a:pPr>
            <a:r>
              <a:rPr lang="ru-RU" sz="2400" i="1" dirty="0"/>
              <a:t>(когда страница уже в браузере посетителя); </a:t>
            </a:r>
            <a:endParaRPr lang="uk-UA" sz="3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97820" y="2854678"/>
            <a:ext cx="790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/>
              <a:t>А если конкретнее, то: </a:t>
            </a:r>
            <a:r>
              <a:rPr lang="ru-RU" b="1" i="1" dirty="0"/>
              <a:t>изменять разметку документа</a:t>
            </a:r>
            <a:r>
              <a:rPr lang="ru-RU" i="1" dirty="0"/>
              <a:t>. Ведь браузер «нарисует» только то что описано в разметке. </a:t>
            </a:r>
            <a:endParaRPr lang="uk-UA" i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4437112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2600" b="1" dirty="0"/>
              <a:t>2. </a:t>
            </a:r>
            <a:r>
              <a:rPr lang="ru-RU" sz="2600" dirty="0"/>
              <a:t>Делать что-то в ответ на действия пользователя</a:t>
            </a:r>
            <a:endParaRPr lang="ru-RU" sz="2400" i="1" dirty="0"/>
          </a:p>
          <a:p>
            <a:pPr marL="742950" indent="-742950" algn="ctr">
              <a:spcBef>
                <a:spcPct val="0"/>
              </a:spcBef>
              <a:defRPr/>
            </a:pPr>
            <a:r>
              <a:rPr lang="ru-RU" sz="2400" i="1" dirty="0"/>
              <a:t>(реагировать на действия пользователя). 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152211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3. На практике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32045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0020" r="21830" b="7051"/>
          <a:stretch/>
        </p:blipFill>
        <p:spPr>
          <a:xfrm>
            <a:off x="1487488" y="987028"/>
            <a:ext cx="4320480" cy="474622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986612" y="768911"/>
            <a:ext cx="5231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3200" b="1" dirty="0"/>
              <a:t>«</a:t>
            </a:r>
            <a:r>
              <a:rPr lang="ru-RU" sz="3200" b="1" dirty="0" err="1"/>
              <a:t>Листалка</a:t>
            </a:r>
            <a:r>
              <a:rPr lang="ru-RU" sz="3200" b="1" dirty="0"/>
              <a:t>»</a:t>
            </a:r>
            <a:r>
              <a:rPr lang="en-US" sz="3200" b="1" dirty="0"/>
              <a:t> </a:t>
            </a:r>
            <a:r>
              <a:rPr lang="ru-RU" sz="3200" b="1" dirty="0"/>
              <a:t>фотографий</a:t>
            </a:r>
            <a:endParaRPr lang="uk-UA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67464" y="1844824"/>
            <a:ext cx="4174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Задача </a:t>
            </a:r>
            <a:r>
              <a:rPr lang="en-US" sz="2400" b="1" dirty="0">
                <a:solidFill>
                  <a:srgbClr val="00B050"/>
                </a:solidFill>
              </a:rPr>
              <a:t>JavaScript</a:t>
            </a:r>
            <a:r>
              <a:rPr lang="en-US" sz="2400" dirty="0"/>
              <a:t> – </a:t>
            </a:r>
            <a:r>
              <a:rPr lang="ru-RU" sz="2400" dirty="0"/>
              <a:t>изменять разметку страницы, ссылка на изображение в теге </a:t>
            </a:r>
            <a:br>
              <a:rPr lang="en-US" sz="2400" dirty="0"/>
            </a:b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img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en-US" sz="2400" b="1" dirty="0">
                <a:solidFill>
                  <a:srgbClr val="00B050"/>
                </a:solidFill>
              </a:rPr>
              <a:t>=‘…’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ru-RU" sz="2400" dirty="0"/>
              <a:t>тоже относиться к разметке страницы…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7464" y="4413011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-demo-example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3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4. </a:t>
            </a:r>
            <a:r>
              <a:rPr lang="en-US" sz="6000" b="1" dirty="0"/>
              <a:t>JavaScript</a:t>
            </a:r>
            <a:r>
              <a:rPr lang="ru-RU" sz="6000" b="1" dirty="0"/>
              <a:t> – язык </a:t>
            </a:r>
            <a:br>
              <a:rPr lang="ru-RU" sz="6000" b="1" dirty="0"/>
            </a:br>
            <a:r>
              <a:rPr lang="ru-RU" sz="6000" b="1" dirty="0"/>
              <a:t>программирования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357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445224"/>
            <a:ext cx="12192000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Три базовые технологии </a:t>
            </a:r>
            <a:r>
              <a:rPr lang="en-US" sz="3600" b="1" dirty="0"/>
              <a:t>Front End </a:t>
            </a:r>
            <a:r>
              <a:rPr lang="ru-RU" sz="3600" b="1" dirty="0"/>
              <a:t>разработки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http://js.devexpress.com/Content/Images/features/html5-css-javascript-log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4958" y="1196752"/>
            <a:ext cx="10122083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564904"/>
            <a:ext cx="5257465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Переменные / Типы / Операции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79" y="3212976"/>
            <a:ext cx="543604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Ветвления (условные операторы)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5679" y="3841884"/>
            <a:ext cx="615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Циклы / Массивы</a:t>
            </a:r>
            <a:r>
              <a:rPr lang="en-US" sz="2800" b="1" dirty="0"/>
              <a:t> (</a:t>
            </a:r>
            <a:r>
              <a:rPr lang="ru-RU" sz="2800" b="1" dirty="0"/>
              <a:t>структуры данных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15679" y="4437112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Функции</a:t>
            </a:r>
            <a:endParaRPr lang="uk-UA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15679" y="4994012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0" y="413792"/>
            <a:ext cx="121920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JavaScript</a:t>
            </a:r>
            <a:r>
              <a:rPr lang="ru-RU" sz="3600" b="1" dirty="0"/>
              <a:t> </a:t>
            </a:r>
            <a:r>
              <a:rPr lang="en-US" sz="3600" b="1" dirty="0"/>
              <a:t>–</a:t>
            </a:r>
            <a:r>
              <a:rPr lang="ru-RU" sz="3600" b="1" dirty="0"/>
              <a:t> язык программирования</a:t>
            </a:r>
            <a:endParaRPr lang="uk-UA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288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его «составные части»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158585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5. Алгоритм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39921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63894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Алгоритм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27448" y="1196752"/>
            <a:ext cx="10153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70C0"/>
                </a:solidFill>
              </a:rPr>
              <a:t>Задача: </a:t>
            </a:r>
            <a:r>
              <a:rPr lang="ru-RU" sz="3200" dirty="0"/>
              <a:t>Скрипт должен рассчитывать сколько гривен </a:t>
            </a:r>
            <a:r>
              <a:rPr lang="ru-RU" sz="3200" b="1" dirty="0"/>
              <a:t>в день</a:t>
            </a:r>
            <a:r>
              <a:rPr lang="ru-RU" sz="3200" dirty="0"/>
              <a:t> приносит вкладчику депозит размещенный на </a:t>
            </a:r>
            <a:r>
              <a:rPr lang="ru-RU" sz="3200" b="1" dirty="0"/>
              <a:t>полтора года</a:t>
            </a:r>
            <a:r>
              <a:rPr lang="ru-RU" sz="3200" dirty="0"/>
              <a:t> по</a:t>
            </a:r>
            <a:r>
              <a:rPr lang="en-US" sz="3200" dirty="0"/>
              <a:t> </a:t>
            </a:r>
            <a:r>
              <a:rPr lang="ru-RU" sz="3200" dirty="0"/>
              <a:t>ставке в </a:t>
            </a:r>
            <a:r>
              <a:rPr lang="ru-RU" sz="3200" b="1" dirty="0"/>
              <a:t>20%</a:t>
            </a:r>
            <a:r>
              <a:rPr lang="ru-RU" sz="3200" dirty="0"/>
              <a:t> годовых?</a:t>
            </a:r>
            <a:endParaRPr lang="uk-UA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27448" y="285293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Проблемы: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095654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7448" y="3478356"/>
            <a:ext cx="698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400" i="1" dirty="0"/>
              <a:t>Дан недостаточный объём данных или часть данных задана неявно, нужно уточнять;</a:t>
            </a:r>
            <a:br>
              <a:rPr lang="ru-RU" sz="2400" i="1" dirty="0"/>
            </a:br>
            <a:endParaRPr lang="ru-RU" sz="2400" i="1" dirty="0"/>
          </a:p>
          <a:p>
            <a:pPr>
              <a:buFont typeface="Wingdings" pitchFamily="2" charset="2"/>
              <a:buChar char="ü"/>
            </a:pPr>
            <a:r>
              <a:rPr lang="ru-RU" sz="2400" i="1" dirty="0"/>
              <a:t>Часть данных избыточна;</a:t>
            </a:r>
            <a:br>
              <a:rPr lang="ru-RU" sz="2400" i="1" dirty="0"/>
            </a:br>
            <a:endParaRPr lang="ru-RU" sz="2400" i="1" dirty="0"/>
          </a:p>
          <a:p>
            <a:pPr>
              <a:buFont typeface="Wingdings" pitchFamily="2" charset="2"/>
              <a:buChar char="ü"/>
            </a:pPr>
            <a:r>
              <a:rPr lang="ru-RU" sz="2400" i="1" dirty="0"/>
              <a:t>Есть сторонние факторы, не известные заранее, но влияющие на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31638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Интерактивное </a:t>
            </a:r>
            <a:br>
              <a:rPr lang="en-US" sz="6000" b="1" dirty="0"/>
            </a:br>
            <a:r>
              <a:rPr lang="ru-RU" sz="6000" b="1" dirty="0"/>
              <a:t>Программное </a:t>
            </a:r>
          </a:p>
          <a:p>
            <a:pPr algn="ctr"/>
            <a:r>
              <a:rPr lang="ru-RU" sz="6000" b="1" dirty="0"/>
              <a:t>Обеспечение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15886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063552" y="2411595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B050"/>
                </a:solidFill>
              </a:rPr>
              <a:t>Алгоритм: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063553" y="2915651"/>
            <a:ext cx="3035959" cy="369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/>
              <a:t>1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Уточняем сумму депозита.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63552" y="342144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2.</a:t>
            </a:r>
            <a:r>
              <a:rPr lang="en-US" dirty="0"/>
              <a:t> </a:t>
            </a:r>
            <a:r>
              <a:rPr lang="ru-RU" dirty="0"/>
              <a:t>Рассчитываем сколько будет дохода за целый год</a:t>
            </a:r>
            <a:r>
              <a:rPr lang="en-US" dirty="0"/>
              <a:t>: </a:t>
            </a:r>
          </a:p>
          <a:p>
            <a:pPr marL="342900" indent="-342900" algn="ctr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Доход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умма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*(20%/100)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063552" y="406952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3. Считаем доход за 1 день</a:t>
            </a:r>
            <a:r>
              <a:rPr lang="en-US" dirty="0"/>
              <a:t>: </a:t>
            </a:r>
          </a:p>
          <a:p>
            <a:pPr marL="342900" indent="-342900" algn="ctr"/>
            <a:r>
              <a:rPr lang="ru-RU" dirty="0" err="1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= Доход /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Количество_дней_в_году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63552" y="5507939"/>
            <a:ext cx="8136904" cy="61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5. Учитываем налог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marL="342900" indent="-342900" algn="ctr"/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Доход_день_после_налога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Сумма налога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063553" y="6156011"/>
            <a:ext cx="2585195" cy="369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ru-RU" dirty="0"/>
              <a:t>6.</a:t>
            </a:r>
            <a:r>
              <a:rPr lang="en-US" dirty="0"/>
              <a:t> </a:t>
            </a:r>
            <a:r>
              <a:rPr lang="ru-RU" dirty="0"/>
              <a:t>Выводим результаты.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063552" y="4820376"/>
            <a:ext cx="8136904" cy="61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4. </a:t>
            </a:r>
            <a:r>
              <a:rPr lang="ru-RU" dirty="0" err="1"/>
              <a:t>Расчитываем</a:t>
            </a:r>
            <a:r>
              <a:rPr lang="ru-RU" dirty="0"/>
              <a:t> налоги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marL="342900" indent="-342900" algn="ctr"/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Сумма_налога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*(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(18% + 1,5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/100);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0" y="116632"/>
            <a:ext cx="1219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Алгоритмы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063552" y="1052736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Задача: </a:t>
            </a:r>
            <a:r>
              <a:rPr lang="ru-RU" sz="2400" dirty="0"/>
              <a:t>Скрипт должен рассчитывать сколько гривен </a:t>
            </a:r>
            <a:r>
              <a:rPr lang="ru-RU" sz="2400" b="1" dirty="0"/>
              <a:t>в день</a:t>
            </a:r>
            <a:r>
              <a:rPr lang="ru-RU" sz="2400" dirty="0"/>
              <a:t> приносит вкладчику депозит размещенный на </a:t>
            </a:r>
            <a:r>
              <a:rPr lang="ru-RU" sz="2400" b="1" dirty="0"/>
              <a:t>полтора года</a:t>
            </a:r>
            <a:r>
              <a:rPr lang="ru-RU" sz="2400" dirty="0"/>
              <a:t> по</a:t>
            </a:r>
            <a:r>
              <a:rPr lang="en-US" sz="2400" dirty="0"/>
              <a:t> </a:t>
            </a:r>
            <a:r>
              <a:rPr lang="ru-RU" sz="2400" dirty="0"/>
              <a:t>ставке в </a:t>
            </a:r>
            <a:r>
              <a:rPr lang="ru-RU" sz="2400" b="1" dirty="0"/>
              <a:t>20%</a:t>
            </a:r>
            <a:r>
              <a:rPr lang="ru-RU" sz="2400" dirty="0"/>
              <a:t> годовых?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49696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50245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0992544" y="61786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0" y="239272"/>
            <a:ext cx="12192000" cy="792088"/>
          </a:xfrm>
        </p:spPr>
        <p:txBody>
          <a:bodyPr>
            <a:noAutofit/>
          </a:bodyPr>
          <a:lstStyle/>
          <a:p>
            <a:r>
              <a:rPr lang="en-US" sz="3200" b="1" dirty="0"/>
              <a:t>Prometheus</a:t>
            </a:r>
            <a:r>
              <a:rPr lang="ru-RU" sz="3200" b="1" dirty="0"/>
              <a:t> </a:t>
            </a:r>
            <a:r>
              <a:rPr lang="en-US" sz="3200" b="1" dirty="0"/>
              <a:t>| Harvard CS50 |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v. 2019</a:t>
            </a:r>
            <a:endParaRPr lang="uk-U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2" name="Picture 4" descr="https://media.licdn.com/mpr/mpr/AAEAAQAAAAAAAAOWAAAAJDQyMDlhMGE0LWQzNDctNDM4OC1hNjMxLTg3YmJhNGVlYzkyO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378" y="1628800"/>
            <a:ext cx="7056784" cy="404916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368" y="908720"/>
            <a:ext cx="1648120" cy="2062808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816568" y="5903464"/>
            <a:ext cx="90010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4"/>
              </a:rPr>
              <a:t>https://</a:t>
            </a:r>
            <a:r>
              <a:rPr lang="en-US" b="1" dirty="0">
                <a:hlinkClick r:id="rId4"/>
              </a:rPr>
              <a:t>courses.prometheus.org.ua/courses/course-v1:Prometheus+CS50+2019_T1</a:t>
            </a:r>
            <a:r>
              <a:rPr lang="en-US" b="1">
                <a:hlinkClick r:id="rId4"/>
              </a:rPr>
              <a:t>/about</a:t>
            </a:r>
            <a:endParaRPr lang="en-US" b="1"/>
          </a:p>
          <a:p>
            <a:endParaRPr lang="ru-RU" sz="2400" b="1" dirty="0"/>
          </a:p>
        </p:txBody>
      </p:sp>
      <p:sp>
        <p:nvSpPr>
          <p:cNvPr id="9" name="TextBox 11"/>
          <p:cNvSpPr txBox="1"/>
          <p:nvPr/>
        </p:nvSpPr>
        <p:spPr>
          <a:xfrm>
            <a:off x="8472264" y="2314555"/>
            <a:ext cx="30459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Вводный курс по компьютерным наукам (</a:t>
            </a:r>
            <a:r>
              <a:rPr lang="en-US" sz="2400" i="1" dirty="0"/>
              <a:t>Computer Science</a:t>
            </a:r>
            <a:r>
              <a:rPr lang="ru-RU" sz="2400" dirty="0"/>
              <a:t>) и основам программирования от </a:t>
            </a:r>
            <a:r>
              <a:rPr lang="ru-RU" sz="2400" b="1" dirty="0"/>
              <a:t>Гарвардского</a:t>
            </a:r>
            <a:r>
              <a:rPr lang="ru-RU" sz="2400" dirty="0"/>
              <a:t> </a:t>
            </a:r>
            <a:r>
              <a:rPr lang="ru-RU" sz="2400" b="1" dirty="0"/>
              <a:t>университета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15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i.pinimg.com/originals/4a/e6/ce/4ae6ce356cdd6505e55261fde9f2a51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3404" r="2500" b="3538"/>
          <a:stretch/>
        </p:blipFill>
        <p:spPr bwMode="auto">
          <a:xfrm>
            <a:off x="-96687" y="10515"/>
            <a:ext cx="9001000" cy="6847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264352" y="2156984"/>
            <a:ext cx="27116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accent6">
                    <a:lumMod val="75000"/>
                  </a:schemeClr>
                </a:solidFill>
              </a:rPr>
              <a:t>Скевоморфизм</a:t>
            </a:r>
            <a:r>
              <a:rPr lang="ru-RU" sz="2000" dirty="0"/>
              <a:t> - орнамент или элемент дизайна, который скопирован с формы другого объекта, но изготовлен из других материалов или иным методом. </a:t>
            </a:r>
            <a:r>
              <a:rPr lang="ru-RU" sz="2000" b="1" dirty="0">
                <a:solidFill>
                  <a:srgbClr val="0070C0"/>
                </a:solidFill>
              </a:rPr>
              <a:t>/Википедия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43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136560" y="61572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img00.deviantart.net/0339/i/2012/182/c/c/ios_smooth_gui_psd__inspired_by_ios_6__by_theintenseplayer-d55mu7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417" r="58856" b="3704"/>
          <a:stretch/>
        </p:blipFill>
        <p:spPr bwMode="auto">
          <a:xfrm>
            <a:off x="0" y="0"/>
            <a:ext cx="617280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48128" y="620688"/>
            <a:ext cx="41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Элементы интерфейса первых версий </a:t>
            </a:r>
            <a:r>
              <a:rPr lang="en-US" sz="2400" b="1" dirty="0"/>
              <a:t>iOS.</a:t>
            </a:r>
            <a:endParaRPr lang="uk-UA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48128" y="2060848"/>
            <a:ext cx="30716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chemeClr val="accent6">
                    <a:lumMod val="75000"/>
                  </a:schemeClr>
                </a:solidFill>
              </a:rPr>
              <a:t>Скевоморфизм</a:t>
            </a:r>
            <a:r>
              <a:rPr lang="ru-RU" sz="2400" dirty="0"/>
              <a:t> - орнамент или элемент дизайна, который скопирован с формы другого объекта, но изготовлен из других материалов или иным методом. </a:t>
            </a:r>
            <a:r>
              <a:rPr lang="ru-RU" sz="2400" b="1" dirty="0">
                <a:solidFill>
                  <a:srgbClr val="0070C0"/>
                </a:solidFill>
              </a:rPr>
              <a:t>/Википедия</a:t>
            </a:r>
            <a:r>
              <a:rPr lang="ru-RU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37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1786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4" name="Picture 6" descr="http://idesignstudio.net/wp-content/uploads/2015/04/07_Car_Branding_Mockup_02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0710" y="1725256"/>
            <a:ext cx="3429393" cy="227898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https://privatbank.ua/img/bankomat.jpg"/>
          <p:cNvPicPr>
            <a:picLocks noChangeAspect="1" noChangeArrowheads="1"/>
          </p:cNvPicPr>
          <p:nvPr/>
        </p:nvPicPr>
        <p:blipFill>
          <a:blip r:embed="rId3" cstate="print"/>
          <a:srcRect b="5249"/>
          <a:stretch>
            <a:fillRect/>
          </a:stretch>
        </p:blipFill>
        <p:spPr bwMode="auto">
          <a:xfrm>
            <a:off x="8470570" y="1737323"/>
            <a:ext cx="1827804" cy="226774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" y="465313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Событийная модель управления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-1" y="476672"/>
            <a:ext cx="12192001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Интерактивное программное обеспечение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" y="5589240"/>
            <a:ext cx="1219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hlinkClick r:id="rId4"/>
              </a:rPr>
              <a:t>https://ru.wikipedia.org/wiki/Событийно-ориентированное_программирование</a:t>
            </a:r>
            <a:endParaRPr lang="uk-UA" sz="2000" b="1" dirty="0"/>
          </a:p>
        </p:txBody>
      </p:sp>
      <p:pic>
        <p:nvPicPr>
          <p:cNvPr id="1026" name="Picture 2" descr="Mythos Duo Bean To Cup Fully Automatic Coffee Mach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92" y="1726033"/>
            <a:ext cx="2278209" cy="2278209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5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233772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Интерактивное программное обеспечение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8172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calculator app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23" y="1199322"/>
            <a:ext cx="2554677" cy="4543918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04" y="1261348"/>
            <a:ext cx="2751096" cy="448189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Ð ÐµÐ·ÑÐ»ÑÑÐ°Ñ Ð¿Ð¾ÑÑÐºÑ Ð·Ð¾Ð±ÑÐ°Ð¶ÐµÐ½Ñ Ð·Ð° Ð·Ð°Ð¿Ð¸ÑÐ¾Ð¼ &quot;telegram app ios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03" y="1261348"/>
            <a:ext cx="2565225" cy="448189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624087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hlinkClick r:id="rId5"/>
              </a:rPr>
              <a:t>https://ru.wikipedia.org/wiki/Интерактивность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402832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Интерактивное программное </a:t>
            </a:r>
          </a:p>
          <a:p>
            <a:pPr algn="ctr"/>
            <a:r>
              <a:rPr lang="ru-RU" sz="6000" b="1" dirty="0"/>
              <a:t>обеспечение </a:t>
            </a:r>
          </a:p>
          <a:p>
            <a:pPr algn="ctr"/>
            <a:r>
              <a:rPr lang="ru-RU" sz="6000" b="1" dirty="0">
                <a:solidFill>
                  <a:srgbClr val="FFFF00"/>
                </a:solidFill>
              </a:rPr>
              <a:t>…в браузере…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4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dirty="0">
                <a:latin typeface="+mj-lt"/>
                <a:ea typeface="+mj-ea"/>
                <a:cs typeface="+mj-cs"/>
              </a:rPr>
              <a:t>HTML</a:t>
            </a:r>
            <a:r>
              <a:rPr lang="ru-RU" sz="5400" b="1" dirty="0">
                <a:latin typeface="+mj-lt"/>
                <a:ea typeface="+mj-ea"/>
                <a:cs typeface="+mj-cs"/>
              </a:rPr>
              <a:t> статичен</a:t>
            </a:r>
            <a:endParaRPr lang="uk-UA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886" y="4293096"/>
            <a:ext cx="10213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После того как страница загрузиться в браузер она остаётся неизменной, информация на ней не изменяется. Чтобы получить другую информацию, нужно загрузить другую страницу. Однако пользователи (поработав с </a:t>
            </a:r>
            <a:r>
              <a:rPr lang="ru-RU" sz="2400" i="1" dirty="0"/>
              <a:t>настольным программным обеспечением</a:t>
            </a:r>
            <a:r>
              <a:rPr lang="ru-RU" sz="2400" dirty="0"/>
              <a:t>) привыкли к какой-никакой но </a:t>
            </a:r>
            <a:r>
              <a:rPr lang="ru-RU" sz="2400" b="1" dirty="0"/>
              <a:t>интерактивности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886" y="1772816"/>
            <a:ext cx="252075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7261" y="1772816"/>
            <a:ext cx="252075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3636" y="1767592"/>
            <a:ext cx="2520752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Стрелка вправо 19"/>
          <p:cNvSpPr/>
          <p:nvPr/>
        </p:nvSpPr>
        <p:spPr>
          <a:xfrm>
            <a:off x="3820414" y="2564904"/>
            <a:ext cx="648072" cy="50405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елка вправо 20"/>
          <p:cNvSpPr/>
          <p:nvPr/>
        </p:nvSpPr>
        <p:spPr>
          <a:xfrm>
            <a:off x="7666789" y="2564904"/>
            <a:ext cx="648072" cy="50405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0" y="10231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Что неудивительно, ведь </a:t>
            </a:r>
            <a:r>
              <a:rPr lang="en-US" sz="2400" b="1" dirty="0"/>
              <a:t>HTML</a:t>
            </a:r>
            <a:r>
              <a:rPr lang="en-US" sz="2400" dirty="0"/>
              <a:t> (</a:t>
            </a:r>
            <a:r>
              <a:rPr lang="ru-RU" sz="2400" dirty="0"/>
              <a:t>и </a:t>
            </a:r>
            <a:r>
              <a:rPr lang="en-US" sz="2400" b="1" dirty="0"/>
              <a:t>CSS</a:t>
            </a:r>
            <a:r>
              <a:rPr lang="en-US" sz="2400" dirty="0"/>
              <a:t>) </a:t>
            </a:r>
            <a:r>
              <a:rPr lang="ru-RU" sz="2400" dirty="0"/>
              <a:t>не является языком программирования.</a:t>
            </a:r>
            <a:endParaRPr lang="uk-UA" sz="24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8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1484784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HTML/CSS –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декларативные языки</a:t>
            </a:r>
            <a:endParaRPr lang="uk-UA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5480" y="2622391"/>
            <a:ext cx="9361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Декларативные</a:t>
            </a:r>
            <a:r>
              <a:rPr lang="ru-RU" sz="2800" dirty="0"/>
              <a:t> языки при помощи директив позволяют указать какой результат мы хотим получить, но не путь его достижения (путь его достижения определяет компьютер). Побочный эффект: всё что не предусмотрено имеющимися директивами – реализовать не получится.</a:t>
            </a:r>
            <a:endParaRPr lang="uk-UA" sz="28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0920536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07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813</Words>
  <Application>Microsoft Office PowerPoint</Application>
  <PresentationFormat>Широкий екран</PresentationFormat>
  <Paragraphs>87</Paragraphs>
  <Slides>22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Задачи JavaScript?</vt:lpstr>
      <vt:lpstr>Задачи JavaScript</vt:lpstr>
      <vt:lpstr>Презентація PowerPoint</vt:lpstr>
      <vt:lpstr>Презентація PowerPoint</vt:lpstr>
      <vt:lpstr>Презентація PowerPoint</vt:lpstr>
      <vt:lpstr>Три базовые технологии Front End разработки</vt:lpstr>
      <vt:lpstr>JavaScript – язык программирования</vt:lpstr>
      <vt:lpstr>Презентація PowerPoint</vt:lpstr>
      <vt:lpstr>Алгоритм</vt:lpstr>
      <vt:lpstr>Презентація PowerPoint</vt:lpstr>
      <vt:lpstr>Презентація PowerPoint</vt:lpstr>
      <vt:lpstr>Prometheus | Harvard CS50 | v.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509</cp:revision>
  <dcterms:created xsi:type="dcterms:W3CDTF">2014-11-20T09:08:59Z</dcterms:created>
  <dcterms:modified xsi:type="dcterms:W3CDTF">2021-12-01T17:35:19Z</dcterms:modified>
</cp:coreProperties>
</file>