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471" r:id="rId18"/>
    <p:sldId id="478" r:id="rId19"/>
    <p:sldId id="408" r:id="rId20"/>
    <p:sldId id="476" r:id="rId21"/>
    <p:sldId id="451" r:id="rId22"/>
    <p:sldId id="452" r:id="rId23"/>
    <p:sldId id="475" r:id="rId24"/>
    <p:sldId id="433" r:id="rId25"/>
    <p:sldId id="434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REWm2urXtk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строк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осуществляется посимвольно. </a:t>
            </a:r>
            <a:br>
              <a:rPr lang="ru-RU" sz="2800" dirty="0"/>
            </a:br>
            <a:r>
              <a:rPr lang="ru-RU" sz="2800" dirty="0"/>
              <a:t>Выполняется сравнение кодов символов.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175"/>
              </p:ext>
            </p:extLst>
          </p:nvPr>
        </p:nvGraphicFramePr>
        <p:xfrm>
          <a:off x="5882944" y="2276872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4. </a:t>
            </a:r>
            <a:r>
              <a:rPr lang="ru-RU" sz="6600" b="1" dirty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операторы</a:t>
            </a:r>
            <a:br>
              <a:rPr lang="ru-RU" sz="3600" b="1" dirty="0">
                <a:latin typeface="+mn-lt"/>
              </a:rPr>
            </a:br>
            <a:r>
              <a:rPr lang="ru-RU" sz="28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когда нужны «сложные» 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4337"/>
              </p:ext>
            </p:extLst>
          </p:nvPr>
        </p:nvGraphicFramePr>
        <p:xfrm>
          <a:off x="5087888" y="2435199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ru-RU" sz="2400" dirty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Логические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/>
              <a:t>if</a:t>
            </a:r>
            <a:r>
              <a:rPr lang="ru-RU" sz="2800" b="1" dirty="0"/>
              <a:t>/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Таблица истинности логических операторов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варианты для работы </a:t>
            </a:r>
            <a:r>
              <a:rPr lang="ru-RU" sz="2000" b="1" dirty="0"/>
              <a:t>оператора </a:t>
            </a:r>
            <a:r>
              <a:rPr lang="en-US" sz="2000" b="1" dirty="0"/>
              <a:t>&amp;&amp;</a:t>
            </a:r>
            <a:r>
              <a:rPr lang="en-US" sz="2000" dirty="0"/>
              <a:t> (</a:t>
            </a:r>
            <a:r>
              <a:rPr lang="ru-RU" sz="2000" dirty="0"/>
              <a:t>оператор И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ru-RU" sz="2000" b="1" dirty="0"/>
              <a:t>и оператора</a:t>
            </a:r>
            <a:r>
              <a:rPr lang="en-US" sz="2000" b="1" dirty="0"/>
              <a:t> || </a:t>
            </a:r>
            <a:r>
              <a:rPr lang="ru-RU" sz="2000" dirty="0"/>
              <a:t>(оператор ИЛИ). Первому необходимо чтобы и левое и правое условие давали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и тогда результат будет </a:t>
            </a:r>
            <a:r>
              <a:rPr lang="en-US" sz="2000" b="1" dirty="0"/>
              <a:t>true</a:t>
            </a:r>
            <a:r>
              <a:rPr lang="ru-RU" sz="2000" dirty="0"/>
              <a:t>, второму достаточно, чтобы хоть один из операндов был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Тернарный оператор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Тернарный оператор </a:t>
            </a:r>
            <a:r>
              <a:rPr lang="ru-RU" sz="2000" dirty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У пользователя есть сумма на счету в банке</a:t>
            </a:r>
            <a:r>
              <a:rPr lang="en-US" sz="3200" dirty="0"/>
              <a:t>.</a:t>
            </a:r>
            <a:r>
              <a:rPr lang="ru-RU" sz="3200" dirty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1. Тип </a:t>
            </a:r>
            <a:r>
              <a:rPr lang="en-US" sz="7200" b="1" dirty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рассчитать 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что</a:t>
            </a:r>
            <a:r>
              <a:rPr lang="en-US" sz="2800" dirty="0"/>
              <a:t> </a:t>
            </a:r>
            <a:r>
              <a:rPr lang="ru-RU" sz="2800" dirty="0"/>
              <a:t>означает индекс (текстом, в соответствии с </a:t>
            </a:r>
            <a:r>
              <a:rPr lang="en-US" sz="2800" dirty="0"/>
              <a:t>Wikipedia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r>
              <a:rPr lang="ru-RU" sz="2800" i="1" dirty="0"/>
              <a:t>«Многоэтажных» </a:t>
            </a:r>
            <a:r>
              <a:rPr lang="en-US" sz="2800" i="1" dirty="0"/>
              <a:t>if </a:t>
            </a:r>
            <a:r>
              <a:rPr lang="ru-RU" sz="2800" i="1" dirty="0"/>
              <a:t>поможет в этом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/>
              <a:t>.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К следующему </a:t>
            </a:r>
          </a:p>
          <a:p>
            <a:pPr algn="ctr"/>
            <a:r>
              <a:rPr lang="ru-RU" sz="8000" b="1" dirty="0"/>
              <a:t>занятию…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8970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Следующая тема: </a:t>
            </a:r>
            <a:r>
              <a:rPr lang="ru-RU" sz="4000" b="1" dirty="0">
                <a:solidFill>
                  <a:srgbClr val="00B0F0"/>
                </a:solidFill>
              </a:rPr>
              <a:t>циклы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2038196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циклах.</a:t>
            </a:r>
            <a:endParaRPr lang="uk-UA" sz="2400" dirty="0">
              <a:solidFill>
                <a:srgbClr val="00B050"/>
              </a:solidFill>
            </a:endParaRPr>
          </a:p>
        </p:txBody>
      </p:sp>
      <p:pic>
        <p:nvPicPr>
          <p:cNvPr id="1030" name="Picture 6" descr="https://designshack.net/wp-content/uploads/prog10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961784"/>
            <a:ext cx="4857750" cy="29527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79776" y="5877272"/>
            <a:ext cx="4321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hlinkClick r:id="rId3"/>
              </a:rPr>
              <a:t>https://youtu.be/TREWm2urXtk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6381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/>
              <a:t>. </a:t>
            </a:r>
            <a:r>
              <a:rPr lang="ru-RU" sz="2600" dirty="0"/>
              <a:t>Несмотря на простоту, этот тип применяется во многих конструкциях языка.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Оператор </a:t>
            </a:r>
            <a:r>
              <a:rPr lang="en-US" sz="8000" b="1" dirty="0">
                <a:solidFill>
                  <a:srgbClr val="FFFF00"/>
                </a:solidFill>
              </a:rPr>
              <a:t>if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Условный оператор </a:t>
            </a:r>
            <a:r>
              <a:rPr lang="en-US" sz="4000" b="1" dirty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делать 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…</a:t>
            </a:r>
            <a:r>
              <a:rPr lang="en-US" sz="2500" b="1" dirty="0"/>
              <a:t>else if</a:t>
            </a:r>
            <a:r>
              <a:rPr lang="ru-RU" sz="2500" b="1" dirty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/>
              <a:t>Условный оператор </a:t>
            </a:r>
            <a:r>
              <a:rPr lang="en-US" sz="4000" b="1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предполагает более чем два вариант развития событий то мы можем задействовать конструкцию </a:t>
            </a:r>
            <a:r>
              <a:rPr lang="en-US" sz="3000" b="1" dirty="0"/>
              <a:t>if else if else…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5853"/>
              </p:ext>
            </p:extLst>
          </p:nvPr>
        </p:nvGraphicFramePr>
        <p:xfrm>
          <a:off x="5735960" y="2132856"/>
          <a:ext cx="599472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Операторы сравнения </a:t>
            </a:r>
            <a:r>
              <a:rPr lang="ru-RU" sz="2800" dirty="0"/>
              <a:t>знакомы нам со школы.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они</a:t>
            </a:r>
            <a:r>
              <a:rPr lang="en-US" sz="2800" dirty="0"/>
              <a:t> </a:t>
            </a:r>
            <a:r>
              <a:rPr lang="ru-RU" sz="2800" dirty="0"/>
              <a:t>решают те же задачи, проводят сравнения двух операндов и возвращают </a:t>
            </a:r>
            <a:r>
              <a:rPr lang="en-US" sz="2800" b="1" dirty="0"/>
              <a:t>true/false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644</Words>
  <Application>Microsoft Office PowerPoint</Application>
  <PresentationFormat>Широкий екран</PresentationFormat>
  <Paragraphs>97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Презентація PowerPoint</vt:lpstr>
      <vt:lpstr>Презентація PowerPoint</vt:lpstr>
      <vt:lpstr>Тип boolean</vt:lpstr>
      <vt:lpstr>Презентація PowerPoint</vt:lpstr>
      <vt:lpstr>Условный оператор if/else</vt:lpstr>
      <vt:lpstr>Презентація PowerPoint</vt:lpstr>
      <vt:lpstr>«Многоэтажный» if/else</vt:lpstr>
      <vt:lpstr>Презентація PowerPoint</vt:lpstr>
      <vt:lpstr>Презентація PowerPoint</vt:lpstr>
      <vt:lpstr>Презентація PowerPoint</vt:lpstr>
      <vt:lpstr>Презентація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Презентація PowerPoint</vt:lpstr>
      <vt:lpstr>Тернарный оператор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2021-04-06T13:20:31Z</dcterms:modified>
</cp:coreProperties>
</file>