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2" r:id="rId2"/>
    <p:sldId id="362" r:id="rId3"/>
    <p:sldId id="363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9" r:id="rId30"/>
    <p:sldId id="288" r:id="rId31"/>
    <p:sldId id="289" r:id="rId32"/>
    <p:sldId id="364" r:id="rId33"/>
    <p:sldId id="291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362"/>
            <p14:sldId id="363"/>
            <p14:sldId id="261"/>
            <p14:sldId id="262"/>
            <p14:sldId id="263"/>
            <p14:sldId id="293"/>
            <p14:sldId id="294"/>
            <p14:sldId id="295"/>
            <p14:sldId id="29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99"/>
            <p14:sldId id="288"/>
            <p14:sldId id="289"/>
            <p14:sldId id="36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C3C30-56CE-4ED1-BBD4-1E517B62AFB4}" v="20" dt="2021-12-08T08:24:2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108" d="100"/>
          <a:sy n="108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2FE350-9770-4394-850F-AFA5A72F402C}"/>
    <pc:docChg chg="delSld modSld sldOrd modSection">
      <pc:chgData name="Anatoliy Kigel" userId="7432c6c4687b0a9c" providerId="LiveId" clId="{082FE350-9770-4394-850F-AFA5A72F402C}" dt="2021-02-07T18:38:05.993" v="3" actId="47"/>
      <pc:docMkLst>
        <pc:docMk/>
      </pc:docMkLst>
      <pc:sldChg chg="del">
        <pc:chgData name="Anatoliy Kigel" userId="7432c6c4687b0a9c" providerId="LiveId" clId="{082FE350-9770-4394-850F-AFA5A72F402C}" dt="2021-02-07T18:36:11.344" v="2" actId="47"/>
        <pc:sldMkLst>
          <pc:docMk/>
          <pc:sldMk cId="4162438002" sldId="260"/>
        </pc:sldMkLst>
      </pc:sldChg>
      <pc:sldChg chg="ord">
        <pc:chgData name="Anatoliy Kigel" userId="7432c6c4687b0a9c" providerId="LiveId" clId="{082FE350-9770-4394-850F-AFA5A72F402C}" dt="2021-02-07T18:35:36.822" v="1"/>
        <pc:sldMkLst>
          <pc:docMk/>
          <pc:sldMk cId="2578747616" sldId="263"/>
        </pc:sldMkLst>
      </pc:sldChg>
      <pc:sldChg chg="del">
        <pc:chgData name="Anatoliy Kigel" userId="7432c6c4687b0a9c" providerId="LiveId" clId="{082FE350-9770-4394-850F-AFA5A72F402C}" dt="2021-02-07T18:38:05.993" v="3" actId="47"/>
        <pc:sldMkLst>
          <pc:docMk/>
          <pc:sldMk cId="1483766494" sldId="287"/>
        </pc:sldMkLst>
      </pc:sldChg>
    </pc:docChg>
  </pc:docChgLst>
  <pc:docChgLst>
    <pc:chgData name="Anatoliy Kigel" userId="7432c6c4687b0a9c" providerId="LiveId" clId="{E68C3C30-56CE-4ED1-BBD4-1E517B62AFB4}"/>
    <pc:docChg chg="custSel addSld delSld modSld modSection">
      <pc:chgData name="Anatoliy Kigel" userId="7432c6c4687b0a9c" providerId="LiveId" clId="{E68C3C30-56CE-4ED1-BBD4-1E517B62AFB4}" dt="2021-12-08T08:24:29.808" v="138" actId="47"/>
      <pc:docMkLst>
        <pc:docMk/>
      </pc:docMkLst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157215366" sldId="258"/>
        </pc:sldMkLst>
      </pc:sldChg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3369205468" sldId="259"/>
        </pc:sldMkLst>
      </pc:sldChg>
      <pc:sldChg chg="modSp mod">
        <pc:chgData name="Anatoliy Kigel" userId="7432c6c4687b0a9c" providerId="LiveId" clId="{E68C3C30-56CE-4ED1-BBD4-1E517B62AFB4}" dt="2021-12-08T08:18:26.686" v="19" actId="1076"/>
        <pc:sldMkLst>
          <pc:docMk/>
          <pc:sldMk cId="2793501215" sldId="262"/>
        </pc:sldMkLst>
        <pc:spChg chg="mod">
          <ac:chgData name="Anatoliy Kigel" userId="7432c6c4687b0a9c" providerId="LiveId" clId="{E68C3C30-56CE-4ED1-BBD4-1E517B62AFB4}" dt="2021-12-08T08:18:26.686" v="19" actId="1076"/>
          <ac:spMkLst>
            <pc:docMk/>
            <pc:sldMk cId="2793501215" sldId="262"/>
            <ac:spMk id="10" creationId="{00000000-0000-0000-0000-000000000000}"/>
          </ac:spMkLst>
        </pc:spChg>
      </pc:sldChg>
      <pc:sldChg chg="addSp delSp modSp mod">
        <pc:chgData name="Anatoliy Kigel" userId="7432c6c4687b0a9c" providerId="LiveId" clId="{E68C3C30-56CE-4ED1-BBD4-1E517B62AFB4}" dt="2021-12-08T08:21:23.700" v="41" actId="403"/>
        <pc:sldMkLst>
          <pc:docMk/>
          <pc:sldMk cId="102787947" sldId="271"/>
        </pc:sldMkLst>
        <pc:spChg chg="mod">
          <ac:chgData name="Anatoliy Kigel" userId="7432c6c4687b0a9c" providerId="LiveId" clId="{E68C3C30-56CE-4ED1-BBD4-1E517B62AFB4}" dt="2021-12-08T08:21:23.700" v="41" actId="403"/>
          <ac:spMkLst>
            <pc:docMk/>
            <pc:sldMk cId="102787947" sldId="271"/>
            <ac:spMk id="3" creationId="{00000000-0000-0000-0000-000000000000}"/>
          </ac:spMkLst>
        </pc:spChg>
        <pc:spChg chg="mod">
          <ac:chgData name="Anatoliy Kigel" userId="7432c6c4687b0a9c" providerId="LiveId" clId="{E68C3C30-56CE-4ED1-BBD4-1E517B62AFB4}" dt="2021-12-08T08:21:16.554" v="36" actId="14100"/>
          <ac:spMkLst>
            <pc:docMk/>
            <pc:sldMk cId="102787947" sldId="271"/>
            <ac:spMk id="10" creationId="{00000000-0000-0000-0000-000000000000}"/>
          </ac:spMkLst>
        </pc:spChg>
        <pc:picChg chg="add mod">
          <ac:chgData name="Anatoliy Kigel" userId="7432c6c4687b0a9c" providerId="LiveId" clId="{E68C3C30-56CE-4ED1-BBD4-1E517B62AFB4}" dt="2021-12-08T08:21:21.050" v="38" actId="1440"/>
          <ac:picMkLst>
            <pc:docMk/>
            <pc:sldMk cId="102787947" sldId="271"/>
            <ac:picMk id="4" creationId="{527E2C53-D68C-441D-8598-38DB0CEA7B10}"/>
          </ac:picMkLst>
        </pc:picChg>
        <pc:picChg chg="del">
          <ac:chgData name="Anatoliy Kigel" userId="7432c6c4687b0a9c" providerId="LiveId" clId="{E68C3C30-56CE-4ED1-BBD4-1E517B62AFB4}" dt="2021-12-08T08:20:56.943" v="23" actId="478"/>
          <ac:picMkLst>
            <pc:docMk/>
            <pc:sldMk cId="102787947" sldId="271"/>
            <ac:picMk id="6" creationId="{00000000-0000-0000-0000-000000000000}"/>
          </ac:picMkLst>
        </pc:picChg>
      </pc:sldChg>
      <pc:sldChg chg="del">
        <pc:chgData name="Anatoliy Kigel" userId="7432c6c4687b0a9c" providerId="LiveId" clId="{E68C3C30-56CE-4ED1-BBD4-1E517B62AFB4}" dt="2021-12-08T08:22:13.026" v="43" actId="47"/>
        <pc:sldMkLst>
          <pc:docMk/>
          <pc:sldMk cId="4089884000" sldId="290"/>
        </pc:sldMkLst>
      </pc:sldChg>
      <pc:sldChg chg="addSp delSp modSp mod">
        <pc:chgData name="Anatoliy Kigel" userId="7432c6c4687b0a9c" providerId="LiveId" clId="{E68C3C30-56CE-4ED1-BBD4-1E517B62AFB4}" dt="2021-12-08T08:24:21.995" v="137" actId="1036"/>
        <pc:sldMkLst>
          <pc:docMk/>
          <pc:sldMk cId="2174076186" sldId="291"/>
        </pc:sldMkLst>
        <pc:spChg chg="mod">
          <ac:chgData name="Anatoliy Kigel" userId="7432c6c4687b0a9c" providerId="LiveId" clId="{E68C3C30-56CE-4ED1-BBD4-1E517B62AFB4}" dt="2021-12-08T08:22:31.106" v="54" actId="1035"/>
          <ac:spMkLst>
            <pc:docMk/>
            <pc:sldMk cId="2174076186" sldId="291"/>
            <ac:spMk id="9" creationId="{00000000-0000-0000-0000-000000000000}"/>
          </ac:spMkLst>
        </pc:spChg>
        <pc:spChg chg="del mod">
          <ac:chgData name="Anatoliy Kigel" userId="7432c6c4687b0a9c" providerId="LiveId" clId="{E68C3C30-56CE-4ED1-BBD4-1E517B62AFB4}" dt="2021-12-08T08:22:33.924" v="56" actId="478"/>
          <ac:spMkLst>
            <pc:docMk/>
            <pc:sldMk cId="2174076186" sldId="291"/>
            <ac:spMk id="10" creationId="{00000000-0000-0000-0000-000000000000}"/>
          </ac:spMkLst>
        </pc:spChg>
        <pc:spChg chg="del">
          <ac:chgData name="Anatoliy Kigel" userId="7432c6c4687b0a9c" providerId="LiveId" clId="{E68C3C30-56CE-4ED1-BBD4-1E517B62AFB4}" dt="2021-12-08T08:22:19.786" v="44" actId="478"/>
          <ac:spMkLst>
            <pc:docMk/>
            <pc:sldMk cId="2174076186" sldId="291"/>
            <ac:spMk id="11" creationId="{00000000-0000-0000-0000-000000000000}"/>
          </ac:spMkLst>
        </pc:spChg>
        <pc:spChg chg="add mod">
          <ac:chgData name="Anatoliy Kigel" userId="7432c6c4687b0a9c" providerId="LiveId" clId="{E68C3C30-56CE-4ED1-BBD4-1E517B62AFB4}" dt="2021-12-08T08:23:22.483" v="129" actId="1036"/>
          <ac:spMkLst>
            <pc:docMk/>
            <pc:sldMk cId="2174076186" sldId="291"/>
            <ac:spMk id="12" creationId="{5966E830-EACF-4BF8-9C90-B819D3D8E635}"/>
          </ac:spMkLst>
        </pc:spChg>
        <pc:picChg chg="mod">
          <ac:chgData name="Anatoliy Kigel" userId="7432c6c4687b0a9c" providerId="LiveId" clId="{E68C3C30-56CE-4ED1-BBD4-1E517B62AFB4}" dt="2021-12-08T08:24:21.995" v="137" actId="1036"/>
          <ac:picMkLst>
            <pc:docMk/>
            <pc:sldMk cId="2174076186" sldId="291"/>
            <ac:picMk id="5122" creationId="{00000000-0000-0000-0000-000000000000}"/>
          </ac:picMkLst>
        </pc:picChg>
      </pc:sldChg>
      <pc:sldChg chg="modSp mod">
        <pc:chgData name="Anatoliy Kigel" userId="7432c6c4687b0a9c" providerId="LiveId" clId="{E68C3C30-56CE-4ED1-BBD4-1E517B62AFB4}" dt="2021-12-08T08:17:32.254" v="0" actId="403"/>
        <pc:sldMkLst>
          <pc:docMk/>
          <pc:sldMk cId="3744853815" sldId="292"/>
        </pc:sldMkLst>
        <pc:spChg chg="mod">
          <ac:chgData name="Anatoliy Kigel" userId="7432c6c4687b0a9c" providerId="LiveId" clId="{E68C3C30-56CE-4ED1-BBD4-1E517B62AFB4}" dt="2021-12-08T08:17:32.254" v="0" actId="403"/>
          <ac:spMkLst>
            <pc:docMk/>
            <pc:sldMk cId="3744853815" sldId="292"/>
            <ac:spMk id="9" creationId="{00000000-0000-0000-0000-000000000000}"/>
          </ac:spMkLst>
        </pc:spChg>
      </pc:sldChg>
      <pc:sldChg chg="modSp mod">
        <pc:chgData name="Anatoliy Kigel" userId="7432c6c4687b0a9c" providerId="LiveId" clId="{E68C3C30-56CE-4ED1-BBD4-1E517B62AFB4}" dt="2021-12-08T08:19:12.253" v="22" actId="207"/>
        <pc:sldMkLst>
          <pc:docMk/>
          <pc:sldMk cId="2942600784" sldId="295"/>
        </pc:sldMkLst>
        <pc:spChg chg="mod">
          <ac:chgData name="Anatoliy Kigel" userId="7432c6c4687b0a9c" providerId="LiveId" clId="{E68C3C30-56CE-4ED1-BBD4-1E517B62AFB4}" dt="2021-12-08T08:19:12.253" v="22" actId="207"/>
          <ac:spMkLst>
            <pc:docMk/>
            <pc:sldMk cId="2942600784" sldId="295"/>
            <ac:spMk id="13" creationId="{00000000-0000-0000-0000-000000000000}"/>
          </ac:spMkLst>
        </pc:spChg>
      </pc:sldChg>
      <pc:sldChg chg="modSp add mod">
        <pc:chgData name="Anatoliy Kigel" userId="7432c6c4687b0a9c" providerId="LiveId" clId="{E68C3C30-56CE-4ED1-BBD4-1E517B62AFB4}" dt="2021-12-08T08:18:12.537" v="18" actId="20577"/>
        <pc:sldMkLst>
          <pc:docMk/>
          <pc:sldMk cId="1238102294" sldId="362"/>
        </pc:sldMkLst>
        <pc:spChg chg="mod">
          <ac:chgData name="Anatoliy Kigel" userId="7432c6c4687b0a9c" providerId="LiveId" clId="{E68C3C30-56CE-4ED1-BBD4-1E517B62AFB4}" dt="2021-12-08T08:18:12.537" v="18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add">
        <pc:chgData name="Anatoliy Kigel" userId="7432c6c4687b0a9c" providerId="LiveId" clId="{E68C3C30-56CE-4ED1-BBD4-1E517B62AFB4}" dt="2021-12-08T08:17:54.201" v="1"/>
        <pc:sldMkLst>
          <pc:docMk/>
          <pc:sldMk cId="694098066" sldId="363"/>
        </pc:sldMkLst>
      </pc:sldChg>
      <pc:sldChg chg="add">
        <pc:chgData name="Anatoliy Kigel" userId="7432c6c4687b0a9c" providerId="LiveId" clId="{E68C3C30-56CE-4ED1-BBD4-1E517B62AFB4}" dt="2021-12-08T08:22:11.556" v="42"/>
        <pc:sldMkLst>
          <pc:docMk/>
          <pc:sldMk cId="2717058134" sldId="364"/>
        </pc:sldMkLst>
      </pc:sldChg>
      <pc:sldChg chg="add del">
        <pc:chgData name="Anatoliy Kigel" userId="7432c6c4687b0a9c" providerId="LiveId" clId="{E68C3C30-56CE-4ED1-BBD4-1E517B62AFB4}" dt="2021-12-08T08:24:29.808" v="138" actId="47"/>
        <pc:sldMkLst>
          <pc:docMk/>
          <pc:sldMk cId="3063730818" sldId="365"/>
        </pc:sldMkLst>
      </pc:sldChg>
    </pc:docChg>
  </pc:docChgLst>
  <pc:docChgLst>
    <pc:chgData name="Anatoliy Kigel" userId="7432c6c4687b0a9c" providerId="LiveId" clId="{98ADF201-8634-4840-A3B4-47ED698F7D47}"/>
    <pc:docChg chg="delSld modSld modSection">
      <pc:chgData name="Anatoliy Kigel" userId="7432c6c4687b0a9c" providerId="LiveId" clId="{98ADF201-8634-4840-A3B4-47ED698F7D47}" dt="2021-03-31T17:18:18.728" v="4" actId="6549"/>
      <pc:docMkLst>
        <pc:docMk/>
      </pc:docMkLst>
      <pc:sldChg chg="modSp mod">
        <pc:chgData name="Anatoliy Kigel" userId="7432c6c4687b0a9c" providerId="LiveId" clId="{98ADF201-8634-4840-A3B4-47ED698F7D47}" dt="2021-03-31T17:17:14.135" v="3" actId="20577"/>
        <pc:sldMkLst>
          <pc:docMk/>
          <pc:sldMk cId="2457775183" sldId="282"/>
        </pc:sldMkLst>
        <pc:spChg chg="mod">
          <ac:chgData name="Anatoliy Kigel" userId="7432c6c4687b0a9c" providerId="LiveId" clId="{98ADF201-8634-4840-A3B4-47ED698F7D47}" dt="2021-03-31T17:17:14.135" v="3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8ADF201-8634-4840-A3B4-47ED698F7D47}" dt="2021-03-31T17:18:18.728" v="4" actId="6549"/>
        <pc:sldMkLst>
          <pc:docMk/>
          <pc:sldMk cId="1305377077" sldId="289"/>
        </pc:sldMkLst>
        <pc:spChg chg="mod">
          <ac:chgData name="Anatoliy Kigel" userId="7432c6c4687b0a9c" providerId="LiveId" clId="{98ADF201-8634-4840-A3B4-47ED698F7D47}" dt="2021-03-31T17:18:18.728" v="4" actId="6549"/>
          <ac:spMkLst>
            <pc:docMk/>
            <pc:sldMk cId="1305377077" sldId="289"/>
            <ac:spMk id="15" creationId="{00000000-0000-0000-0000-000000000000}"/>
          </ac:spMkLst>
        </pc:spChg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1159085889" sldId="297"/>
        </pc:sldMkLst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3817197604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08.12.2021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ebref.ru/css/typ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background-image" TargetMode="External"/><Relationship Id="rId3" Type="http://schemas.openxmlformats.org/officeDocument/2006/relationships/hyperlink" Target="https://webref.ru/css/color" TargetMode="External"/><Relationship Id="rId7" Type="http://schemas.openxmlformats.org/officeDocument/2006/relationships/hyperlink" Target="https://webref.ru/css/value/radial-gradient" TargetMode="External"/><Relationship Id="rId2" Type="http://schemas.openxmlformats.org/officeDocument/2006/relationships/hyperlink" Target="https://webref.ru/css/value/col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value/linear-gradient" TargetMode="External"/><Relationship Id="rId5" Type="http://schemas.openxmlformats.org/officeDocument/2006/relationships/hyperlink" Target="https://webref.ru/css/background-color" TargetMode="External"/><Relationship Id="rId4" Type="http://schemas.openxmlformats.org/officeDocument/2006/relationships/hyperlink" Target="https://webref.ru/css/backgrou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type/text" TargetMode="External"/><Relationship Id="rId3" Type="http://schemas.openxmlformats.org/officeDocument/2006/relationships/hyperlink" Target="https://webref.ru/css/text-shadow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ebref.ru/css/text-deco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font-size" TargetMode="External"/><Relationship Id="rId5" Type="http://schemas.openxmlformats.org/officeDocument/2006/relationships/hyperlink" Target="https://webref.ru/css/font-weight" TargetMode="External"/><Relationship Id="rId4" Type="http://schemas.openxmlformats.org/officeDocument/2006/relationships/hyperlink" Target="https://webref.ru/css/font-style" TargetMode="External"/><Relationship Id="rId9" Type="http://schemas.openxmlformats.org/officeDocument/2006/relationships/hyperlink" Target="https://webref.ru/css/text-alig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span" TargetMode="External"/><Relationship Id="rId2" Type="http://schemas.openxmlformats.org/officeDocument/2006/relationships/hyperlink" Target="https://webref.ru/html/div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ebref.ru/cs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ebref.ru/recip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uel.com/free-png/aams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255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heets</a:t>
            </a:r>
            <a:endParaRPr lang="uk-UA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inline-</a:t>
            </a:r>
            <a:r>
              <a:rPr lang="ru-RU" sz="4400" b="1" dirty="0"/>
              <a:t>стили в атрибуты </a:t>
            </a:r>
            <a:r>
              <a:rPr lang="en-US" sz="4400" b="1" dirty="0">
                <a:solidFill>
                  <a:srgbClr val="00B0F0"/>
                </a:solidFill>
              </a:rPr>
              <a:t>style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107823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9416" y="5427221"/>
            <a:ext cx="1078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Свойства</a:t>
            </a:r>
            <a:r>
              <a:rPr lang="ru-RU" sz="2400" dirty="0"/>
              <a:t> заданные таким образом </a:t>
            </a:r>
            <a:r>
              <a:rPr lang="ru-RU" sz="2400" b="1" dirty="0"/>
              <a:t>будут применены </a:t>
            </a:r>
            <a:r>
              <a:rPr lang="ru-RU" sz="2400" dirty="0"/>
              <a:t>только к эту самому </a:t>
            </a:r>
            <a:r>
              <a:rPr lang="ru-RU" sz="2400" b="1" dirty="0"/>
              <a:t>конкретному тегу</a:t>
            </a:r>
            <a:r>
              <a:rPr lang="ru-RU" sz="2400" dirty="0"/>
              <a:t>. И не затронет другие теги это типа.</a:t>
            </a:r>
          </a:p>
        </p:txBody>
      </p:sp>
    </p:spTree>
    <p:extLst>
      <p:ext uri="{BB962C8B-B14F-4D97-AF65-F5344CB8AC3E}">
        <p14:creationId xmlns:p14="http://schemas.microsoft.com/office/powerpoint/2010/main" val="3390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Что </a:t>
            </a:r>
            <a:r>
              <a:rPr lang="en-US" sz="7200" b="1" dirty="0"/>
              <a:t>CSS </a:t>
            </a:r>
            <a:r>
              <a:rPr lang="ru-RU" sz="7200" b="1" dirty="0"/>
              <a:t>может </a:t>
            </a:r>
            <a:br>
              <a:rPr lang="en-US" sz="7200" b="1" dirty="0"/>
            </a:br>
            <a:r>
              <a:rPr lang="ru-RU" sz="7200" b="1" dirty="0"/>
              <a:t>нам предложить?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83384" y="548680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по категориям</a:t>
            </a:r>
            <a:endParaRPr lang="ru-RU" sz="20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72654" y="5013176"/>
            <a:ext cx="4215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https://webref.ru/css/type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363396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4. </a:t>
            </a:r>
            <a:r>
              <a:rPr lang="ru-RU" sz="7200" b="1" dirty="0"/>
              <a:t>На 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205474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Подготовьте разметку на основе таких команд </a:t>
            </a:r>
            <a:r>
              <a:rPr lang="en-US" sz="2800" b="1" dirty="0"/>
              <a:t>Emmet</a:t>
            </a:r>
            <a:r>
              <a:rPr lang="en-US" sz="2800" dirty="0"/>
              <a:t>’</a:t>
            </a:r>
            <a:r>
              <a:rPr lang="uk-UA" sz="2800" dirty="0"/>
              <a:t>а</a:t>
            </a:r>
            <a:r>
              <a:rPr lang="en-US" sz="2800" dirty="0"/>
              <a:t> </a:t>
            </a:r>
            <a:r>
              <a:rPr lang="uk-UA" sz="2800" dirty="0"/>
              <a:t>в </a:t>
            </a:r>
            <a:r>
              <a:rPr lang="en-US" sz="2800" b="1" dirty="0" err="1"/>
              <a:t>VSCode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uk-UA" sz="2800" dirty="0"/>
              <a:t>команд</a:t>
            </a:r>
            <a:r>
              <a:rPr lang="ru-RU" sz="2800" dirty="0"/>
              <a:t>ы выполняются по одной</a:t>
            </a:r>
            <a:r>
              <a:rPr lang="en-US" sz="2800" dirty="0"/>
              <a:t>).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на практике</a:t>
            </a:r>
            <a:endParaRPr lang="ru-RU" sz="32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7E2C53-D68C-441D-8598-38DB0CEA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5656995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(F12)</a:t>
            </a:r>
            <a:r>
              <a:rPr lang="ru-RU" sz="2800" b="1" dirty="0"/>
              <a:t>, в закладке </a:t>
            </a:r>
            <a:r>
              <a:rPr lang="en-US" sz="2800" b="1" dirty="0"/>
              <a:t>Elements (</a:t>
            </a:r>
            <a:r>
              <a:rPr lang="ru-RU" sz="2800" b="1" dirty="0"/>
              <a:t>в</a:t>
            </a:r>
            <a:r>
              <a:rPr lang="en-US" sz="2800" b="1" dirty="0"/>
              <a:t> </a:t>
            </a:r>
            <a:r>
              <a:rPr lang="ru-RU" sz="2800" b="1" dirty="0"/>
              <a:t>её подразделе </a:t>
            </a:r>
            <a:r>
              <a:rPr lang="en-US" sz="2800" b="1" dirty="0"/>
              <a:t>Styles)</a:t>
            </a:r>
            <a:r>
              <a:rPr lang="ru-RU" sz="2800" b="1" dirty="0"/>
              <a:t>, 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 одному тегу могут применятся сразу несколько правил, эти правила могут противоречить друг другу, этот вопрос мы разберём детально вместе с вопросом селекторов.</a:t>
            </a:r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Селекторы/Приоритеты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/>
              <a:t>class</a:t>
            </a:r>
            <a:r>
              <a:rPr lang="en-US" i="1" dirty="0"/>
              <a:t>. </a:t>
            </a:r>
            <a:r>
              <a:rPr lang="ru-RU" i="1" dirty="0"/>
              <a:t>Название класса мы придумываем самостоятельно.</a:t>
            </a:r>
            <a:r>
              <a:rPr lang="en-US" i="1" dirty="0"/>
              <a:t> </a:t>
            </a:r>
            <a:r>
              <a:rPr lang="uk-UA" i="1" dirty="0" err="1"/>
              <a:t>Такое</a:t>
            </a:r>
            <a:r>
              <a:rPr lang="uk-UA" i="1" dirty="0"/>
              <a:t> правило </a:t>
            </a:r>
            <a:r>
              <a:rPr lang="uk-UA" i="1" dirty="0" err="1"/>
              <a:t>приоритетнее</a:t>
            </a:r>
            <a:r>
              <a:rPr lang="uk-UA" i="1" dirty="0"/>
              <a:t>, </a:t>
            </a:r>
            <a:r>
              <a:rPr lang="uk-UA" i="1" dirty="0" err="1"/>
              <a:t>чем</a:t>
            </a:r>
            <a:r>
              <a:rPr lang="uk-UA" i="1" dirty="0"/>
              <a:t> правило с </a:t>
            </a:r>
            <a:r>
              <a:rPr lang="uk-UA" i="1" dirty="0" err="1"/>
              <a:t>названием</a:t>
            </a:r>
            <a:r>
              <a:rPr lang="uk-UA" i="1" dirty="0"/>
              <a:t> </a:t>
            </a:r>
            <a:r>
              <a:rPr lang="uk-UA" i="1" dirty="0" err="1"/>
              <a:t>тега</a:t>
            </a:r>
            <a:r>
              <a:rPr lang="uk-UA" i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следующих занятий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6. </a:t>
            </a:r>
            <a:r>
              <a:rPr lang="ru-RU" sz="7200" b="1" dirty="0"/>
              <a:t>Задание 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9615" y="20083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Способы 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980728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>
                <a:solidFill>
                  <a:srgbClr val="0070C0"/>
                </a:solidFill>
              </a:rPr>
              <a:t>color</a:t>
            </a:r>
            <a:r>
              <a:rPr lang="en-US" sz="2400" dirty="0"/>
              <a:t> </a:t>
            </a:r>
            <a:r>
              <a:rPr lang="ru-RU" sz="2400" dirty="0"/>
              <a:t>задаёт цвет текста в теге, свойство </a:t>
            </a:r>
            <a:r>
              <a:rPr lang="en-US" sz="2400" b="1" dirty="0">
                <a:solidFill>
                  <a:srgbClr val="00B050"/>
                </a:solidFill>
              </a:rPr>
              <a:t>background-color</a:t>
            </a:r>
            <a:r>
              <a:rPr lang="en-US" sz="2400" dirty="0"/>
              <a:t> </a:t>
            </a:r>
            <a:r>
              <a:rPr lang="ru-RU" sz="2400" dirty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75963" y="2204864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2704852"/>
            <a:ext cx="10081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Константой: </a:t>
            </a:r>
            <a:r>
              <a:rPr lang="en-US" b="1" dirty="0">
                <a:solidFill>
                  <a:srgbClr val="00B050"/>
                </a:solidFill>
              </a:rPr>
              <a:t>red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green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blue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orange</a:t>
            </a:r>
            <a:r>
              <a:rPr lang="en-US" b="1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</a:t>
            </a:r>
            <a:r>
              <a:rPr lang="ru-RU" dirty="0"/>
              <a:t>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</a:t>
            </a:r>
            <a:r>
              <a:rPr lang="en-US" b="1" dirty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RGBA </a:t>
            </a:r>
            <a:r>
              <a:rPr lang="ru-RU" dirty="0"/>
              <a:t>(с прозрачностью),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rgba</a:t>
            </a:r>
            <a:r>
              <a:rPr lang="en-US" b="1" dirty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цвета модели </a:t>
            </a:r>
            <a:r>
              <a:rPr lang="en-US" dirty="0"/>
              <a:t>RGB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виде шестнадцатеричного числа, например: </a:t>
            </a:r>
            <a:r>
              <a:rPr lang="en-US" b="1" dirty="0">
                <a:solidFill>
                  <a:srgbClr val="00B050"/>
                </a:solidFill>
              </a:rPr>
              <a:t>#FFA522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задания фона цвет может быть задан  в виде градиента при помощи функций </a:t>
            </a:r>
            <a:r>
              <a:rPr lang="en-US" i="1" dirty="0"/>
              <a:t>linear-gradient, radial-gradient</a:t>
            </a:r>
            <a:r>
              <a:rPr lang="en-US" dirty="0"/>
              <a:t>, </a:t>
            </a:r>
            <a:r>
              <a:rPr lang="ru-RU" dirty="0"/>
              <a:t>например: </a:t>
            </a:r>
            <a:r>
              <a:rPr lang="en-US" b="1" dirty="0">
                <a:solidFill>
                  <a:srgbClr val="0070C0"/>
                </a:solidFill>
              </a:rPr>
              <a:t>background: </a:t>
            </a:r>
            <a:r>
              <a:rPr lang="en-US" b="1" dirty="0">
                <a:solidFill>
                  <a:srgbClr val="00B050"/>
                </a:solidFill>
              </a:rPr>
              <a:t>linear-gradient(red, pink, yellow);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качестве фона может быть установлено изображение, для этого применяется свойство </a:t>
            </a:r>
            <a:r>
              <a:rPr lang="en-US" i="1" dirty="0"/>
              <a:t>background-image</a:t>
            </a:r>
            <a:r>
              <a:rPr lang="en-US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71267" y="6156012"/>
            <a:ext cx="332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https://webref.ru/css/value/color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71267" y="5219908"/>
            <a:ext cx="27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https://webref.ru/css/color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71267" y="5517232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https://webref.ru/css/background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71267" y="5844218"/>
            <a:ext cx="391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https://webref.ru/css/background-color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32559" y="5219908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https://webref.ru/css/value/linear-gradient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42112" y="5517232"/>
            <a:ext cx="423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https://webref.ru/css/value/radial-gradient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9587" y="5847762"/>
            <a:ext cx="401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https://webref.ru/css/background-image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1. </a:t>
            </a:r>
            <a:r>
              <a:rPr lang="ru-RU" sz="6600" b="1" dirty="0"/>
              <a:t>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7. </a:t>
            </a:r>
            <a:r>
              <a:rPr lang="ru-RU" sz="7200" b="1" dirty="0"/>
              <a:t>Оформление текста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Оформление текста при помощи </a:t>
            </a:r>
            <a:r>
              <a:rPr lang="en-US" sz="3200" b="1" dirty="0"/>
              <a:t>CSS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836712"/>
            <a:ext cx="72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font-size: </a:t>
            </a:r>
            <a:r>
              <a:rPr lang="ru-RU" dirty="0"/>
              <a:t>задаёт размер шрифта, поддерживается задание в пунктах (как в </a:t>
            </a:r>
            <a:r>
              <a:rPr lang="en-US" dirty="0"/>
              <a:t>MS Word</a:t>
            </a:r>
            <a:r>
              <a:rPr lang="ru-RU" dirty="0"/>
              <a:t>)</a:t>
            </a:r>
            <a:r>
              <a:rPr lang="en-US" dirty="0"/>
              <a:t>; 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1844824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font-weight: </a:t>
            </a:r>
            <a:r>
              <a:rPr lang="ru-RU" dirty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557353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font-style: </a:t>
            </a:r>
            <a:r>
              <a:rPr lang="ru-RU" dirty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35699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/>
              <a:t>: </a:t>
            </a:r>
            <a:r>
              <a:rPr lang="ru-RU" dirty="0"/>
              <a:t>задание</a:t>
            </a:r>
            <a:r>
              <a:rPr lang="uk-UA" dirty="0"/>
              <a:t> </a:t>
            </a:r>
            <a:r>
              <a:rPr lang="ru-RU" dirty="0"/>
              <a:t>оформления текста в виде его подчёркивания, перечёркивания или линии над 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365104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text-shadow</a:t>
            </a:r>
            <a:r>
              <a:rPr lang="uk-UA" b="1" dirty="0"/>
              <a:t>: </a:t>
            </a:r>
            <a:r>
              <a:rPr lang="ru-RU" dirty="0"/>
              <a:t>задание тени которую отбрасывает текст в теге;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7302" y="3931315"/>
            <a:ext cx="37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https://webref.ru/css/text-decoration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77042" y="4662428"/>
            <a:ext cx="34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https://webref.ru/css/text-shadow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9416" y="2814027"/>
            <a:ext cx="31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https://webref.ru/css/font-style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62940" y="2132856"/>
            <a:ext cx="335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https://webref.ru/css/font-weight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7302" y="1403484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https://webref.ru/css/font-size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407" y="1547500"/>
            <a:ext cx="4468241" cy="26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8"/>
              </a:rPr>
              <a:t>https://webref.ru/css/type/text</a:t>
            </a:r>
            <a:endParaRPr lang="ru-RU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157192"/>
            <a:ext cx="853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text-align</a:t>
            </a:r>
            <a:r>
              <a:rPr lang="uk-UA" b="1" dirty="0"/>
              <a:t>: </a:t>
            </a:r>
            <a:r>
              <a:rPr lang="ru-RU" dirty="0"/>
              <a:t>задание выравнивание текса (по центру, по левому/правому краю) и </a:t>
            </a:r>
            <a:r>
              <a:rPr lang="ru-RU" dirty="0" err="1"/>
              <a:t>т.д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03514" y="5454516"/>
            <a:ext cx="314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https://webref.ru/css/text-align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8. DIV &amp; SPAN</a:t>
            </a:r>
          </a:p>
          <a:p>
            <a:pPr algn="ctr"/>
            <a:r>
              <a:rPr lang="ru-RU" sz="7200" b="1" dirty="0"/>
              <a:t>теги «с чистого листа»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Теги «без оформления»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1511225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отличии от других тегов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удобно использовать в качестве «болванок» для оформления элемента стилями с нуля.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90206" y="4761769"/>
            <a:ext cx="2705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https://webref.ru/html/div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&lt;div&gt; </a:t>
            </a:r>
            <a:r>
              <a:rPr lang="en-US" sz="7200" b="1" dirty="0"/>
              <a:t>&amp; </a:t>
            </a:r>
            <a:r>
              <a:rPr lang="en-US" sz="7200" b="1" dirty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90206" y="5147900"/>
            <a:ext cx="286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https://webref.ru/html/span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9. </a:t>
            </a:r>
            <a:r>
              <a:rPr lang="ru-RU" sz="7200" b="1" dirty="0" err="1"/>
              <a:t>Валидация</a:t>
            </a:r>
            <a:r>
              <a:rPr lang="en-US" sz="7200" b="1" dirty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55800" y="6021289"/>
            <a:ext cx="4314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https://webref.ru/css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79776" y="44625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Справочник по </a:t>
            </a:r>
            <a:r>
              <a:rPr lang="en-US" sz="36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04" y="836712"/>
            <a:ext cx="6907104" cy="507069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72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35761" y="5914147"/>
            <a:ext cx="494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hlinkClick r:id="rId2"/>
              </a:rPr>
              <a:t>https://webref.ru/recipe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11824" y="190382"/>
            <a:ext cx="31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«</a:t>
            </a:r>
            <a:r>
              <a:rPr lang="en-US" sz="3600" b="1" dirty="0"/>
              <a:t>CSS </a:t>
            </a:r>
            <a:r>
              <a:rPr lang="ru-RU" sz="3600" b="1" dirty="0"/>
              <a:t>рецепты»</a:t>
            </a:r>
            <a:endParaRPr lang="en-US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28725"/>
            <a:ext cx="8153400" cy="440055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304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790" y="5868562"/>
            <a:ext cx="552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32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11663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Генератор градиента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5" y="908721"/>
            <a:ext cx="5112568" cy="467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09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3952" y="836712"/>
            <a:ext cx="5904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Сверстайте страницу по макету. Результат – загрузите на хостинг.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Для удобства вы можете ограничить ширину родительского блока для всего содержимого</a:t>
            </a:r>
            <a:r>
              <a:rPr lang="uk-UA" sz="2000" dirty="0"/>
              <a:t> </a:t>
            </a:r>
            <a:r>
              <a:rPr lang="en-US" sz="2000" dirty="0"/>
              <a:t>(</a:t>
            </a:r>
            <a:r>
              <a:rPr lang="ru-RU" sz="2000" dirty="0"/>
              <a:t>т.е. поместить </a:t>
            </a:r>
            <a:r>
              <a:rPr lang="uk-UA" sz="2000" dirty="0"/>
              <a:t>все </a:t>
            </a:r>
            <a:r>
              <a:rPr lang="uk-UA" sz="2000"/>
              <a:t>теги </a:t>
            </a:r>
            <a:r>
              <a:rPr lang="ru-RU" sz="2000"/>
              <a:t>внутрь </a:t>
            </a:r>
            <a:r>
              <a:rPr lang="ru-RU" sz="2000" dirty="0"/>
              <a:t>общего тега, например</a:t>
            </a:r>
            <a:r>
              <a:rPr lang="uk-UA" sz="2000" dirty="0"/>
              <a:t> </a:t>
            </a:r>
            <a:r>
              <a:rPr lang="en-US" sz="2000" b="1" dirty="0"/>
              <a:t>&lt;main&gt;</a:t>
            </a:r>
            <a:r>
              <a:rPr lang="en-US" sz="2000" dirty="0"/>
              <a:t>) </a:t>
            </a:r>
            <a:r>
              <a:rPr lang="ru-RU" sz="2000" dirty="0"/>
              <a:t>для этого вы  можете воспользоваться свойством </a:t>
            </a:r>
            <a:r>
              <a:rPr lang="en-US" sz="2000" b="1" dirty="0"/>
              <a:t>width:600px; </a:t>
            </a:r>
            <a:r>
              <a:rPr lang="ru-RU" sz="2000" dirty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2000" b="1" dirty="0"/>
              <a:t>600px</a:t>
            </a:r>
            <a:r>
              <a:rPr lang="ru-RU" sz="2000" dirty="0"/>
              <a:t>) значением.</a:t>
            </a:r>
            <a:endParaRPr lang="en-US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663952" y="465313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Изображение: </a:t>
            </a:r>
            <a:r>
              <a:rPr lang="en-US" dirty="0">
                <a:hlinkClick r:id="rId3"/>
              </a:rPr>
              <a:t>https://www.pngfuel.com/free-png/aamse</a:t>
            </a:r>
            <a:endParaRPr lang="ru-RU" dirty="0"/>
          </a:p>
          <a:p>
            <a:r>
              <a:rPr lang="ru-RU" b="1" dirty="0"/>
              <a:t>Градиент фона: </a:t>
            </a:r>
            <a:br>
              <a:rPr lang="en-US" b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CSS Box Model</a:t>
            </a:r>
            <a:endParaRPr lang="ru-RU" sz="5400" i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6" t="11339" r="17334" b="20621"/>
          <a:stretch/>
        </p:blipFill>
        <p:spPr bwMode="auto">
          <a:xfrm>
            <a:off x="3647728" y="1627059"/>
            <a:ext cx="4945710" cy="37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6E830-EACF-4BF8-9C90-B819D3D8E635}"/>
              </a:ext>
            </a:extLst>
          </p:cNvPr>
          <p:cNvSpPr txBox="1"/>
          <p:nvPr/>
        </p:nvSpPr>
        <p:spPr>
          <a:xfrm>
            <a:off x="0" y="56629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Управление размерностями элементов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7568" y="589761"/>
            <a:ext cx="640871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393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763524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23592" y="4986165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повторного использование код</a:t>
            </a:r>
            <a:r>
              <a:rPr lang="uk-UA" sz="3200" dirty="0"/>
              <a:t>а</a:t>
            </a:r>
            <a:r>
              <a:rPr lang="ru-RU" sz="3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567806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CSS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 Каждое свойство задаёт один аспект оформления, например: цвет текста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ru-RU" sz="2000" dirty="0">
                <a:solidFill>
                  <a:schemeClr val="tx1"/>
                </a:solidFill>
              </a:rPr>
              <a:t>п.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на языке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ru-RU" dirty="0"/>
              <a:t>состоит из стилевых правил, каждое правило содержит </a:t>
            </a:r>
            <a:r>
              <a:rPr lang="ru-RU" b="1" dirty="0"/>
              <a:t>селектор</a:t>
            </a:r>
            <a:r>
              <a:rPr lang="ru-RU" dirty="0"/>
              <a:t> (указание на то какие теги необходимо оформить эти правилом) и набор </a:t>
            </a:r>
            <a:r>
              <a:rPr lang="ru-RU" b="1" dirty="0"/>
              <a:t>стилевых свойств</a:t>
            </a:r>
            <a:r>
              <a:rPr lang="ru-RU" dirty="0"/>
              <a:t>, которые и задают оформление (на примере </a:t>
            </a:r>
            <a:r>
              <a:rPr lang="en-US" b="1" i="1" dirty="0"/>
              <a:t>color</a:t>
            </a:r>
            <a:r>
              <a:rPr lang="en-US" dirty="0"/>
              <a:t>, </a:t>
            </a:r>
            <a:r>
              <a:rPr lang="en-US" b="1" i="1" dirty="0"/>
              <a:t>font-size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en-US" b="1" i="1" dirty="0"/>
              <a:t>background-color </a:t>
            </a:r>
            <a:r>
              <a:rPr lang="uk-UA" i="1" dirty="0"/>
              <a:t>и </a:t>
            </a:r>
            <a:r>
              <a:rPr lang="uk-UA" i="1" dirty="0" err="1"/>
              <a:t>т.д</a:t>
            </a:r>
            <a:r>
              <a:rPr lang="uk-UA" i="1" dirty="0"/>
              <a:t>.</a:t>
            </a:r>
            <a:r>
              <a:rPr lang="ru-RU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Где размещать </a:t>
            </a:r>
            <a:r>
              <a:rPr lang="en-US" sz="7200" b="1" dirty="0"/>
              <a:t>CSS</a:t>
            </a:r>
            <a:r>
              <a:rPr lang="ru-RU" sz="7200" b="1" dirty="0"/>
              <a:t>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29768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&lt;style&gt;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рамках </a:t>
            </a:r>
            <a:r>
              <a:rPr lang="en-US" sz="3200" dirty="0"/>
              <a:t>HTML-</a:t>
            </a:r>
            <a:r>
              <a:rPr lang="ru-RU" sz="3200" dirty="0"/>
              <a:t>документа. Стандарт </a:t>
            </a:r>
            <a:r>
              <a:rPr lang="en-US" sz="3200" b="1" dirty="0"/>
              <a:t>HTML 5.2 </a:t>
            </a:r>
            <a:r>
              <a:rPr lang="ru-RU" sz="3200" dirty="0"/>
              <a:t>дал возможность размещать этот тег в любом месте документа.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 отдельном файле с </a:t>
            </a:r>
            <a:r>
              <a:rPr lang="en-US" sz="3600" b="1" dirty="0"/>
              <a:t>CSS-</a:t>
            </a:r>
            <a:r>
              <a:rPr lang="ru-RU" sz="3600" b="1" dirty="0"/>
              <a:t>кодом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4112" y="1772816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7" y="5301208"/>
            <a:ext cx="799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 помощи тега </a:t>
            </a:r>
            <a:endParaRPr lang="en-US" sz="3200" b="1" dirty="0"/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./style.css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4068361"/>
            <a:ext cx="619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6194236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416173"/>
            <a:ext cx="4752528" cy="273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600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1162</Words>
  <Application>Microsoft Office PowerPoint</Application>
  <PresentationFormat>Широкий екран</PresentationFormat>
  <Paragraphs>121</Paragraphs>
  <Slides>33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633</cp:revision>
  <dcterms:created xsi:type="dcterms:W3CDTF">2014-11-20T09:08:59Z</dcterms:created>
  <dcterms:modified xsi:type="dcterms:W3CDTF">2021-12-08T08:24:34Z</dcterms:modified>
</cp:coreProperties>
</file>