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3" r:id="rId3"/>
    <p:sldId id="257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58" r:id="rId13"/>
    <p:sldId id="285" r:id="rId14"/>
    <p:sldId id="284" r:id="rId15"/>
    <p:sldId id="265" r:id="rId16"/>
    <p:sldId id="267" r:id="rId17"/>
    <p:sldId id="269" r:id="rId18"/>
    <p:sldId id="270" r:id="rId19"/>
    <p:sldId id="271" r:id="rId20"/>
    <p:sldId id="282" r:id="rId21"/>
    <p:sldId id="261" r:id="rId22"/>
    <p:sldId id="283" r:id="rId23"/>
    <p:sldId id="281" r:id="rId24"/>
    <p:sldId id="26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835" cy="14706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3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2024-05-24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2024-05-24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3835" cy="585216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955"/>
            <a:ext cx="8027035" cy="585216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2024-05-24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2024-05-24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963294" y="4406900"/>
            <a:ext cx="10363835" cy="13627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>
              <a:buFontTx/>
              <a:buNone/>
              <a:defRPr lang="en-GB" altLang="en-US" sz="4000" b="1" cap="all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4" y="2907030"/>
            <a:ext cx="10363835" cy="15005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2024-05-24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sz="half" idx="1"/>
          </p:nvPr>
        </p:nvSpPr>
        <p:spPr>
          <a:xfrm>
            <a:off x="609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800"/>
            </a:lvl1pPr>
            <a:lvl2pPr marL="0" lvl="1" indent="0">
              <a:buFontTx/>
              <a:buNone/>
              <a:defRPr lang="en-GB" altLang="en-US" sz="2400"/>
            </a:lvl2pPr>
            <a:lvl3pPr marL="0" lvl="2" indent="0">
              <a:buFontTx/>
              <a:buNone/>
              <a:defRPr lang="en-GB" altLang="en-US" sz="2000"/>
            </a:lvl3pPr>
            <a:lvl4pPr marL="0" lvl="3" indent="0">
              <a:buFontTx/>
              <a:buNone/>
              <a:defRPr lang="en-GB" altLang="en-US" sz="1800"/>
            </a:lvl4pPr>
            <a:lvl5pPr marL="0" lvl="4" indent="0">
              <a:buFontTx/>
              <a:buNone/>
              <a:defRPr lang="en-GB" altLang="en-US" sz="1800"/>
            </a:lvl5pPr>
            <a:lvl6pPr marL="0" lvl="5" indent="0">
              <a:buFontTx/>
              <a:buNone/>
              <a:defRPr lang="en-GB" altLang="en-US" sz="1800"/>
            </a:lvl6pPr>
            <a:lvl7pPr marL="0" lvl="6" indent="0">
              <a:buFontTx/>
              <a:buNone/>
              <a:defRPr lang="en-GB" altLang="en-US" sz="1800"/>
            </a:lvl7pPr>
            <a:lvl8pPr marL="0" lvl="7" indent="0">
              <a:buFontTx/>
              <a:buNone/>
              <a:defRPr lang="en-GB" altLang="en-US" sz="1800"/>
            </a:lvl8pPr>
            <a:lvl9pPr marL="0" lvl="8" indent="0">
              <a:buFontTx/>
              <a:buNone/>
              <a:defRPr lang="en-GB" altLang="en-US" sz="18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197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800"/>
            </a:lvl1pPr>
            <a:lvl2pPr marL="0" lvl="1" indent="0">
              <a:buFontTx/>
              <a:buNone/>
              <a:defRPr lang="en-GB" altLang="en-US" sz="2400"/>
            </a:lvl2pPr>
            <a:lvl3pPr marL="0" lvl="2" indent="0">
              <a:buFontTx/>
              <a:buNone/>
              <a:defRPr lang="en-GB" altLang="en-US" sz="2000"/>
            </a:lvl3pPr>
            <a:lvl4pPr marL="0" lvl="3" indent="0">
              <a:buFontTx/>
              <a:buNone/>
              <a:defRPr lang="en-GB" altLang="en-US" sz="1800"/>
            </a:lvl4pPr>
            <a:lvl5pPr marL="0" lvl="4" indent="0">
              <a:buFontTx/>
              <a:buNone/>
              <a:defRPr lang="en-GB" altLang="en-US" sz="1800"/>
            </a:lvl5pPr>
            <a:lvl6pPr marL="0" lvl="5" indent="0">
              <a:buFontTx/>
              <a:buNone/>
              <a:defRPr lang="en-GB" altLang="en-US" sz="1800"/>
            </a:lvl6pPr>
            <a:lvl7pPr marL="0" lvl="6" indent="0">
              <a:buFontTx/>
              <a:buNone/>
              <a:defRPr lang="en-GB" altLang="en-US" sz="1800"/>
            </a:lvl7pPr>
            <a:lvl8pPr marL="0" lvl="7" indent="0">
              <a:buFontTx/>
              <a:buNone/>
              <a:defRPr lang="en-GB" altLang="en-US" sz="1800"/>
            </a:lvl8pPr>
            <a:lvl9pPr marL="0" lvl="8" indent="0">
              <a:buFontTx/>
              <a:buNone/>
              <a:defRPr lang="en-GB" altLang="en-US" sz="18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2024-05-24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>
              <a:buFontTx/>
              <a:buNone/>
              <a:defRPr lang="en-GB" altLang="en-US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5430"/>
            <a:ext cx="5387340" cy="640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400" b="1"/>
            </a:lvl1pPr>
            <a:lvl2pPr marL="457200" lvl="1" indent="0">
              <a:buFontTx/>
              <a:buNone/>
              <a:defRPr lang="en-GB" altLang="en-US" sz="2000" b="1"/>
            </a:lvl2pPr>
            <a:lvl3pPr marL="914400" lvl="2" indent="0">
              <a:buFontTx/>
              <a:buNone/>
              <a:defRPr lang="en-GB" altLang="en-US" sz="1800" b="1"/>
            </a:lvl3pPr>
            <a:lvl4pPr marL="1371600" lvl="3" indent="0">
              <a:buFontTx/>
              <a:buNone/>
              <a:defRPr lang="en-GB" altLang="en-US" sz="1600" b="1"/>
            </a:lvl4pPr>
            <a:lvl5pPr marL="1828800" lvl="4" indent="0">
              <a:buFontTx/>
              <a:buNone/>
              <a:defRPr lang="en-GB" altLang="en-US" sz="1600" b="1"/>
            </a:lvl5pPr>
            <a:lvl6pPr marL="2286000" lvl="5" indent="0">
              <a:buFontTx/>
              <a:buNone/>
              <a:defRPr lang="en-GB" altLang="en-US" sz="1600" b="1"/>
            </a:lvl6pPr>
            <a:lvl7pPr marL="2743200" lvl="6" indent="0">
              <a:buFontTx/>
              <a:buNone/>
              <a:defRPr lang="en-GB" altLang="en-US" sz="1600" b="1"/>
            </a:lvl7pPr>
            <a:lvl8pPr marL="3200400" lvl="7" indent="0">
              <a:buFontTx/>
              <a:buNone/>
              <a:defRPr lang="en-GB" altLang="en-US" sz="1600" b="1"/>
            </a:lvl8pPr>
            <a:lvl9pPr marL="3657600" lvl="8" indent="0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09600" y="2174875"/>
            <a:ext cx="5387340" cy="3952239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400"/>
            </a:lvl1pPr>
            <a:lvl2pPr marL="0" lvl="1" indent="0">
              <a:buFontTx/>
              <a:buNone/>
              <a:defRPr lang="en-GB" altLang="en-US" sz="2000"/>
            </a:lvl2pPr>
            <a:lvl3pPr marL="0" lvl="2" indent="0">
              <a:buFontTx/>
              <a:buNone/>
              <a:defRPr lang="en-GB" altLang="en-US" sz="1800"/>
            </a:lvl3pPr>
            <a:lvl4pPr marL="0" lvl="3" indent="0">
              <a:buFontTx/>
              <a:buNone/>
              <a:defRPr lang="en-GB" altLang="en-US" sz="1600"/>
            </a:lvl4pPr>
            <a:lvl5pPr marL="0" lvl="4" indent="0">
              <a:buFontTx/>
              <a:buNone/>
              <a:defRPr lang="en-GB" altLang="en-US" sz="1600"/>
            </a:lvl5pPr>
            <a:lvl6pPr marL="0" lvl="5" indent="0">
              <a:buFontTx/>
              <a:buNone/>
              <a:defRPr lang="en-GB" altLang="en-US" sz="1600"/>
            </a:lvl6pPr>
            <a:lvl7pPr marL="0" lvl="6" indent="0">
              <a:buFontTx/>
              <a:buNone/>
              <a:defRPr lang="en-GB" altLang="en-US" sz="1600"/>
            </a:lvl7pPr>
            <a:lvl8pPr marL="0" lvl="7" indent="0">
              <a:buFontTx/>
              <a:buNone/>
              <a:defRPr lang="en-GB" altLang="en-US" sz="1600"/>
            </a:lvl8pPr>
            <a:lvl9pPr marL="0" lvl="8" indent="0">
              <a:buFontTx/>
              <a:buNone/>
              <a:defRPr lang="en-GB" altLang="en-US" sz="16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>
            <a:off x="6193155" y="1535430"/>
            <a:ext cx="5389880" cy="640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400" b="1"/>
            </a:lvl1pPr>
            <a:lvl2pPr marL="457200" lvl="1" indent="0">
              <a:buFontTx/>
              <a:buNone/>
              <a:defRPr lang="en-GB" altLang="en-US" sz="2000" b="1"/>
            </a:lvl2pPr>
            <a:lvl3pPr marL="914400" lvl="2" indent="0">
              <a:buFontTx/>
              <a:buNone/>
              <a:defRPr lang="en-GB" altLang="en-US" sz="1800" b="1"/>
            </a:lvl3pPr>
            <a:lvl4pPr marL="1371600" lvl="3" indent="0">
              <a:buFontTx/>
              <a:buNone/>
              <a:defRPr lang="en-GB" altLang="en-US" sz="1600" b="1"/>
            </a:lvl4pPr>
            <a:lvl5pPr marL="1828800" lvl="4" indent="0">
              <a:buFontTx/>
              <a:buNone/>
              <a:defRPr lang="en-GB" altLang="en-US" sz="1600" b="1"/>
            </a:lvl5pPr>
            <a:lvl6pPr marL="2286000" lvl="5" indent="0">
              <a:buFontTx/>
              <a:buNone/>
              <a:defRPr lang="en-GB" altLang="en-US" sz="1600" b="1"/>
            </a:lvl6pPr>
            <a:lvl7pPr marL="2743200" lvl="6" indent="0">
              <a:buFontTx/>
              <a:buNone/>
              <a:defRPr lang="en-GB" altLang="en-US" sz="1600" b="1"/>
            </a:lvl7pPr>
            <a:lvl8pPr marL="3200400" lvl="7" indent="0">
              <a:buFontTx/>
              <a:buNone/>
              <a:defRPr lang="en-GB" altLang="en-US" sz="1600" b="1"/>
            </a:lvl8pPr>
            <a:lvl9pPr marL="3657600" lvl="8" indent="0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sz="quarter" idx="4"/>
          </p:nvPr>
        </p:nvSpPr>
        <p:spPr>
          <a:xfrm>
            <a:off x="6193155" y="2174875"/>
            <a:ext cx="5389880" cy="3952239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400"/>
            </a:lvl1pPr>
            <a:lvl2pPr marL="0" lvl="1" indent="0">
              <a:buFontTx/>
              <a:buNone/>
              <a:defRPr lang="en-GB" altLang="en-US" sz="2000"/>
            </a:lvl2pPr>
            <a:lvl3pPr marL="0" lvl="2" indent="0">
              <a:buFontTx/>
              <a:buNone/>
              <a:defRPr lang="en-GB" altLang="en-US" sz="1800"/>
            </a:lvl3pPr>
            <a:lvl4pPr marL="0" lvl="3" indent="0">
              <a:buFontTx/>
              <a:buNone/>
              <a:defRPr lang="en-GB" altLang="en-US" sz="1600"/>
            </a:lvl4pPr>
            <a:lvl5pPr marL="0" lvl="4" indent="0">
              <a:buFontTx/>
              <a:buNone/>
              <a:defRPr lang="en-GB" altLang="en-US" sz="1600"/>
            </a:lvl5pPr>
            <a:lvl6pPr marL="0" lvl="5" indent="0">
              <a:buFontTx/>
              <a:buNone/>
              <a:defRPr lang="en-GB" altLang="en-US" sz="1600"/>
            </a:lvl6pPr>
            <a:lvl7pPr marL="0" lvl="6" indent="0">
              <a:buFontTx/>
              <a:buNone/>
              <a:defRPr lang="en-GB" altLang="en-US" sz="1600"/>
            </a:lvl7pPr>
            <a:lvl8pPr marL="0" lvl="7" indent="0">
              <a:buFontTx/>
              <a:buNone/>
              <a:defRPr lang="en-GB" altLang="en-US" sz="1600"/>
            </a:lvl8pPr>
            <a:lvl9pPr marL="0" lvl="8" indent="0">
              <a:buFontTx/>
              <a:buNone/>
              <a:defRPr lang="en-GB" altLang="en-US" sz="16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2024-05-24</a:t>
            </a:fld>
            <a:endParaRPr lang="ko-KR" altLang="en-US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2024-05-24</a:t>
            </a:fld>
            <a:endParaRPr lang="ko-KR" altLang="en-US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2024-05-24</a:t>
            </a:fld>
            <a:endParaRPr lang="ko-KR" alt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930" cy="116268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l">
              <a:buFontTx/>
              <a:buNone/>
              <a:defRPr lang="en-GB" altLang="en-US" sz="2000" b="1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6945" y="273050"/>
            <a:ext cx="6816090" cy="58540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3200"/>
            </a:lvl1pPr>
            <a:lvl2pPr marL="0" lvl="1" indent="0">
              <a:buFontTx/>
              <a:buNone/>
              <a:defRPr lang="en-GB" altLang="en-US" sz="2800"/>
            </a:lvl2pPr>
            <a:lvl3pPr marL="0" lvl="2" indent="0">
              <a:buFontTx/>
              <a:buNone/>
              <a:defRPr lang="en-GB" altLang="en-US" sz="2400"/>
            </a:lvl3pPr>
            <a:lvl4pPr marL="0" lvl="3" indent="0">
              <a:buFontTx/>
              <a:buNone/>
              <a:defRPr lang="en-GB" altLang="en-US" sz="2000"/>
            </a:lvl4pPr>
            <a:lvl5pPr marL="0" lvl="4" indent="0">
              <a:buFontTx/>
              <a:buNone/>
              <a:defRPr lang="en-GB" altLang="en-US" sz="2000"/>
            </a:lvl5pPr>
            <a:lvl6pPr marL="0" lvl="5" indent="0">
              <a:buFontTx/>
              <a:buNone/>
              <a:defRPr lang="en-GB" altLang="en-US" sz="2000"/>
            </a:lvl6pPr>
            <a:lvl7pPr marL="0" lvl="6" indent="0">
              <a:buFontTx/>
              <a:buNone/>
              <a:defRPr lang="en-GB" altLang="en-US" sz="2000"/>
            </a:lvl7pPr>
            <a:lvl8pPr marL="0" lvl="7" indent="0">
              <a:buFontTx/>
              <a:buNone/>
              <a:defRPr lang="en-GB" altLang="en-US" sz="2000"/>
            </a:lvl8pPr>
            <a:lvl9pPr marL="0" lvl="8" indent="0">
              <a:buFontTx/>
              <a:buNone/>
              <a:defRPr lang="en-GB" altLang="en-US" sz="20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609600" y="1435100"/>
            <a:ext cx="4011930" cy="46920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1400"/>
            </a:lvl1pPr>
            <a:lvl2pPr marL="457200" lvl="1" indent="0">
              <a:buFontTx/>
              <a:buNone/>
              <a:defRPr lang="en-GB" altLang="en-US" sz="1200"/>
            </a:lvl2pPr>
            <a:lvl3pPr marL="914400" lvl="2" indent="0">
              <a:buFontTx/>
              <a:buNone/>
              <a:defRPr lang="en-GB" altLang="en-US" sz="1000"/>
            </a:lvl3pPr>
            <a:lvl4pPr marL="1371600" lvl="3" indent="0">
              <a:buFontTx/>
              <a:buNone/>
              <a:defRPr lang="en-GB" altLang="en-US" sz="900"/>
            </a:lvl4pPr>
            <a:lvl5pPr marL="1828800" lvl="4" indent="0">
              <a:buFontTx/>
              <a:buNone/>
              <a:defRPr lang="en-GB" altLang="en-US" sz="900"/>
            </a:lvl5pPr>
            <a:lvl6pPr marL="2286000" lvl="5" indent="0">
              <a:buFontTx/>
              <a:buNone/>
              <a:defRPr lang="en-GB" altLang="en-US" sz="900"/>
            </a:lvl6pPr>
            <a:lvl7pPr marL="2743200" lvl="6" indent="0">
              <a:buFontTx/>
              <a:buNone/>
              <a:defRPr lang="en-GB" altLang="en-US" sz="900"/>
            </a:lvl7pPr>
            <a:lvl8pPr marL="3200400" lvl="7" indent="0">
              <a:buFontTx/>
              <a:buNone/>
              <a:defRPr lang="en-GB" altLang="en-US" sz="900"/>
            </a:lvl8pPr>
            <a:lvl9pPr marL="3657600" lvl="8" indent="0">
              <a:buFontTx/>
              <a:buNone/>
              <a:defRPr lang="en-GB" altLang="en-US" sz="9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2024-05-24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2389505" y="4800600"/>
            <a:ext cx="7315835" cy="56769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l">
              <a:buFontTx/>
              <a:buNone/>
              <a:defRPr lang="en-GB" altLang="en-US" sz="2000" b="1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2389505" y="612775"/>
            <a:ext cx="7315835" cy="4115434"/>
          </a:xfrm>
          <a:prstGeom prst="rect">
            <a:avLst/>
          </a:prstGeom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2389505" y="5367655"/>
            <a:ext cx="7315835" cy="805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1400"/>
            </a:lvl1pPr>
            <a:lvl2pPr marL="457200" lvl="1" indent="0">
              <a:buFontTx/>
              <a:buNone/>
              <a:defRPr lang="en-GB" altLang="en-US" sz="1200"/>
            </a:lvl2pPr>
            <a:lvl3pPr marL="914400" lvl="2" indent="0">
              <a:buFontTx/>
              <a:buNone/>
              <a:defRPr lang="en-GB" altLang="en-US" sz="1000"/>
            </a:lvl3pPr>
            <a:lvl4pPr marL="1371600" lvl="3" indent="0">
              <a:buFontTx/>
              <a:buNone/>
              <a:defRPr lang="en-GB" altLang="en-US" sz="900"/>
            </a:lvl4pPr>
            <a:lvl5pPr marL="1828800" lvl="4" indent="0">
              <a:buFontTx/>
              <a:buNone/>
              <a:defRPr lang="en-GB" altLang="en-US" sz="900"/>
            </a:lvl5pPr>
            <a:lvl6pPr marL="2286000" lvl="5" indent="0">
              <a:buFontTx/>
              <a:buNone/>
              <a:defRPr lang="en-GB" altLang="en-US" sz="900"/>
            </a:lvl6pPr>
            <a:lvl7pPr marL="2743200" lvl="6" indent="0">
              <a:buFontTx/>
              <a:buNone/>
              <a:defRPr lang="en-GB" altLang="en-US" sz="900"/>
            </a:lvl7pPr>
            <a:lvl8pPr marL="3200400" lvl="7" indent="0">
              <a:buFontTx/>
              <a:buNone/>
              <a:defRPr lang="en-GB" altLang="en-US" sz="900"/>
            </a:lvl8pPr>
            <a:lvl9pPr marL="3657600" lvl="8" indent="0">
              <a:buFontTx/>
              <a:buNone/>
              <a:defRPr lang="en-GB" altLang="en-US" sz="9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2024-05-24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>
            <a:off x="671195" y="440690"/>
            <a:ext cx="10849610" cy="59772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 sz="1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2024-05-24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835" cy="14706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웹5기 조별 프로젝트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3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r">
              <a:buFontTx/>
              <a:buNone/>
            </a:pPr>
            <a:r>
              <a:rPr lang="ko-KR" altLang="en-US"/>
              <a:t>김강문, 손민복, 이승배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글쓰기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6305" cy="34239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글쓰기(템플릿) 데이터 받아오기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글쓰기(템플릿) 유저와 보드 데이터 보내, 게시글 내용 받아오기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쓰기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수정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운영자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6305" cy="34239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운영자인지 체크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만들기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수정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삭제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카테고리 만들기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카테고리 수정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카테고리 삭제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운영자의 게시글 삭제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부운영자 권한 부여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부운영자 권한 삭제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 공지 등록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 공지 갱신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 공지 삭제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ED7D31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손민복 개발 필수목표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Tx/>
              <a:buNone/>
            </a:pPr>
            <a:r>
              <a:rPr lang="ko-KR" altLang="en-US" sz="1500" dirty="0">
                <a:solidFill>
                  <a:srgbClr val="0611F2"/>
                </a:solidFill>
              </a:rPr>
              <a:t>1차</a:t>
            </a:r>
          </a:p>
          <a:p>
            <a:pPr marL="254000" indent="-254000" algn="l" rtl="0">
              <a:buFontTx/>
              <a:buNone/>
            </a:pPr>
            <a:r>
              <a:rPr lang="ko-KR" altLang="en-US" sz="1500" dirty="0">
                <a:solidFill>
                  <a:srgbClr val="0611F2"/>
                </a:solidFill>
                <a:latin typeface="+mn-lt"/>
                <a:ea typeface="+mn-ea"/>
                <a:cs typeface="+mn-cs"/>
              </a:rPr>
              <a:t>게시판을 구성하는데 필요한 데이터들의 목록 작성(지속적인 갱신 필요)</a:t>
            </a:r>
            <a:endParaRPr lang="ko-KR" altLang="en-US" sz="1500" dirty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endParaRPr lang="ko-KR" altLang="en-US" sz="1500" dirty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r>
              <a:rPr lang="ko-KR" altLang="en-US" sz="1500" dirty="0">
                <a:solidFill>
                  <a:srgbClr val="0611F2"/>
                </a:solidFill>
              </a:rPr>
              <a:t>2차</a:t>
            </a:r>
          </a:p>
          <a:p>
            <a:pPr marL="254000" indent="-254000" algn="l" rtl="0">
              <a:buFontTx/>
              <a:buNone/>
            </a:pPr>
            <a:r>
              <a:rPr lang="ko-KR" altLang="en-US" sz="1500" dirty="0" smtClean="0">
                <a:solidFill>
                  <a:srgbClr val="0611F2"/>
                </a:solidFill>
              </a:rPr>
              <a:t>템플릿 페이지 구조 작성</a:t>
            </a:r>
            <a:endParaRPr lang="en-US" altLang="ko-KR" sz="1500" dirty="0" smtClean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endParaRPr lang="en-US" altLang="ko-KR" sz="1500" dirty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r>
              <a:rPr lang="en-US" altLang="ko-KR" sz="1500" dirty="0" smtClean="0">
                <a:solidFill>
                  <a:srgbClr val="0611F2"/>
                </a:solidFill>
              </a:rPr>
              <a:t>3</a:t>
            </a:r>
            <a:r>
              <a:rPr lang="ko-KR" altLang="en-US" sz="1500" dirty="0" smtClean="0">
                <a:solidFill>
                  <a:srgbClr val="0611F2"/>
                </a:solidFill>
              </a:rPr>
              <a:t>차</a:t>
            </a:r>
            <a:endParaRPr lang="en-US" altLang="ko-KR" sz="1500" dirty="0" smtClean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r>
              <a:rPr lang="ko-KR" altLang="en-US" sz="1500" dirty="0" smtClean="0">
                <a:solidFill>
                  <a:srgbClr val="0611F2"/>
                </a:solidFill>
              </a:rPr>
              <a:t>로그인 페이지 </a:t>
            </a:r>
            <a:r>
              <a:rPr lang="en-US" altLang="ko-KR" sz="1500" dirty="0" err="1" smtClean="0">
                <a:solidFill>
                  <a:srgbClr val="0611F2"/>
                </a:solidFill>
              </a:rPr>
              <a:t>css</a:t>
            </a:r>
            <a:r>
              <a:rPr lang="en-US" altLang="ko-KR" sz="1500" dirty="0" smtClean="0">
                <a:solidFill>
                  <a:srgbClr val="0611F2"/>
                </a:solidFill>
              </a:rPr>
              <a:t>, html </a:t>
            </a:r>
            <a:r>
              <a:rPr lang="ko-KR" altLang="en-US" sz="1500" dirty="0" smtClean="0">
                <a:solidFill>
                  <a:srgbClr val="0611F2"/>
                </a:solidFill>
              </a:rPr>
              <a:t>작성</a:t>
            </a:r>
            <a:endParaRPr lang="ko-KR" altLang="en-US" sz="1500" dirty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endParaRPr lang="ko-KR" altLang="en-US" sz="2945" dirty="0">
              <a:solidFill>
                <a:srgbClr val="0611F2"/>
              </a:solidFill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/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/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/>
          </a:p>
        </p:txBody>
      </p:sp>
      <p:sp>
        <p:nvSpPr>
          <p:cNvPr id="4" name="도형 27"/>
          <p:cNvSpPr>
            <a:spLocks/>
          </p:cNvSpPr>
          <p:nvPr/>
        </p:nvSpPr>
        <p:spPr>
          <a:xfrm>
            <a:off x="981075" y="1894840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</a:rPr>
              <a:t>1주차 목표</a:t>
            </a:r>
            <a:endParaRPr lang="ko-KR" altLang="en-US" sz="15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4472C4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손민복 개발 필수목표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l" rtl="0">
              <a:buFontTx/>
              <a:buNone/>
            </a:pPr>
            <a:r>
              <a:rPr lang="ko-KR" altLang="en-US" sz="1500" dirty="0">
                <a:solidFill>
                  <a:srgbClr val="0611F2"/>
                </a:solidFill>
                <a:latin typeface="+mn-lt"/>
                <a:ea typeface="+mn-ea"/>
                <a:cs typeface="+mn-cs"/>
              </a:rPr>
              <a:t>1차</a:t>
            </a:r>
          </a:p>
          <a:p>
            <a:pPr marL="0" indent="0" algn="l" rtl="0">
              <a:buFontTx/>
              <a:buNone/>
            </a:pPr>
            <a:r>
              <a:rPr lang="ko-KR" altLang="en-US" sz="1500" dirty="0" smtClean="0">
                <a:solidFill>
                  <a:srgbClr val="0611F2"/>
                </a:solidFill>
              </a:rPr>
              <a:t>관리자 페이지를 작성</a:t>
            </a:r>
            <a:endParaRPr lang="ko-KR" altLang="en-US" sz="1500" dirty="0">
              <a:solidFill>
                <a:srgbClr val="0611F2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15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15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2차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1500" dirty="0" err="1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백엔드의</a:t>
            </a:r>
            <a:r>
              <a:rPr lang="ko-KR" altLang="en-US" sz="15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 추가적인 요구를 받아 협의한다</a:t>
            </a:r>
            <a:r>
              <a:rPr lang="en-US" altLang="ko-KR" sz="15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en-US" altLang="ko-KR" sz="15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en-US" altLang="ko-KR" sz="15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altLang="en-US" sz="15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차</a:t>
            </a:r>
            <a:endParaRPr lang="en-US" altLang="ko-KR" sz="1500" dirty="0" smtClean="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150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관리자 페이지 코드를 작성한다</a:t>
            </a:r>
            <a:r>
              <a:rPr lang="en-US" altLang="ko-KR" sz="150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.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en-US" altLang="ko-KR" sz="1500" dirty="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en-US" altLang="ko-KR" sz="150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4</a:t>
            </a:r>
            <a:r>
              <a:rPr lang="ko-KR" altLang="en-US" sz="150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차</a:t>
            </a:r>
            <a:endParaRPr lang="en-US" altLang="ko-KR" sz="1500" dirty="0" smtClean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15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회원가입 페이지 내부 작</a:t>
            </a:r>
            <a:r>
              <a:rPr lang="ko-KR" altLang="en-US" sz="15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성</a:t>
            </a:r>
            <a:endParaRPr lang="ko-KR" altLang="en-US" sz="15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Tx/>
              <a:buNone/>
            </a:pPr>
            <a:endParaRPr lang="ko-KR" altLang="en-US" sz="2945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2주차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ED7D31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김강문 개발 필수목표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Tx/>
              <a:buNone/>
            </a:pP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</a:p>
          <a:p>
            <a:pPr marL="254000" indent="-254000" algn="l" rtl="0">
              <a:buFontTx/>
              <a:buNone/>
            </a:pP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게시판을 구성하는데 필요한 데이터들의 목록 작성(지속적인 갱신 필요)</a:t>
            </a:r>
          </a:p>
          <a:p>
            <a:pPr marL="254000" indent="-254000" algn="l" rtl="0">
              <a:buFontTx/>
              <a:buNone/>
            </a:pPr>
            <a:endParaRPr lang="ko-KR" altLang="en-US" sz="206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Tx/>
              <a:buNone/>
            </a:pP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2차</a:t>
            </a:r>
          </a:p>
          <a:p>
            <a:pPr marL="254000" indent="-254000" algn="l" rtl="0"/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상단 메뉴 박스 템플릿 </a:t>
            </a:r>
            <a:r>
              <a:rPr lang="ko-KR" altLang="en-US" sz="2060" dirty="0" err="1">
                <a:solidFill>
                  <a:srgbClr val="0611F2"/>
                </a:solidFill>
                <a:latin typeface="맑은 고딕" charset="0"/>
                <a:ea typeface="맑은 고딕" charset="0"/>
              </a:rPr>
              <a:t>css</a:t>
            </a: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6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만들기</a:t>
            </a:r>
            <a:endParaRPr lang="ko-KR" altLang="en-US" sz="206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Tx/>
              <a:buNone/>
            </a:pPr>
            <a:endParaRPr lang="en-US" altLang="ko-KR" sz="2060" dirty="0" smtClean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Tx/>
              <a:buNone/>
            </a:pPr>
            <a:r>
              <a:rPr lang="en-US" altLang="ko-KR" sz="206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3</a:t>
            </a:r>
            <a:r>
              <a:rPr lang="ko-KR" altLang="en-US" sz="206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차</a:t>
            </a:r>
            <a:endParaRPr lang="ko-KR" altLang="en-US" sz="206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Tx/>
              <a:buNone/>
            </a:pP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바디 박스 템플릿 </a:t>
            </a:r>
            <a:r>
              <a:rPr lang="ko-KR" altLang="en-US" sz="206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css</a:t>
            </a: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, </a:t>
            </a:r>
            <a:r>
              <a:rPr lang="ko-KR" altLang="en-US" sz="206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Footer</a:t>
            </a: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 템플릿 </a:t>
            </a:r>
            <a:r>
              <a:rPr lang="ko-KR" altLang="en-US" sz="206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css</a:t>
            </a: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(2일, 혹은 3일까지(최대 월요일까지 작업))</a:t>
            </a:r>
          </a:p>
          <a:p>
            <a:pPr marL="254000" indent="-254000" algn="l" rtl="0">
              <a:buFontTx/>
              <a:buNone/>
            </a:pP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(26일차로 안 끝나면, </a:t>
            </a:r>
            <a:r>
              <a:rPr lang="ko-KR" altLang="en-US" sz="206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백엔드</a:t>
            </a: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 작업자까지 같이 작업)</a:t>
            </a:r>
          </a:p>
          <a:p>
            <a:pPr marL="254000" indent="-254000" algn="l" rtl="0">
              <a:buFontTx/>
              <a:buNone/>
            </a:pPr>
            <a:endParaRPr lang="ko-KR" altLang="en-US" sz="2945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94840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</a:rPr>
              <a:t>1주차 목표</a:t>
            </a:r>
            <a:endParaRPr lang="ko-KR" altLang="en-US" sz="15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4472C4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김강문 개발 필수목표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250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l" rtl="0">
              <a:buFontTx/>
              <a:buNone/>
            </a:pP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</a:p>
          <a:p>
            <a:pPr marL="0" indent="0" algn="l" rtl="0">
              <a:buFontTx/>
              <a:buNone/>
            </a:pP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html에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 데이터를 삽입하는 </a:t>
            </a: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js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 작성</a:t>
            </a:r>
          </a:p>
          <a:p>
            <a:pPr marL="0" indent="0" algn="l" rtl="0">
              <a:buFontTx/>
              <a:buNone/>
            </a:pP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rtl="0">
              <a:buFontTx/>
              <a:buNone/>
            </a:pP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2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차</a:t>
            </a:r>
            <a:endParaRPr lang="en-US" altLang="ko-KR" sz="6000" dirty="0" smtClean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lvl="1" algn="l" rtl="0">
              <a:spcBef>
                <a:spcPct val="20000"/>
              </a:spcBef>
            </a:pPr>
            <a:r>
              <a:rPr lang="ko-KR" altLang="en-US" sz="6000" kern="1200" dirty="0" err="1">
                <a:solidFill>
                  <a:srgbClr val="0611F2"/>
                </a:solidFill>
                <a:latin typeface="맑은 고딕" charset="0"/>
                <a:ea typeface="맑은 고딕" charset="0"/>
              </a:rPr>
              <a:t>백엔드의</a:t>
            </a:r>
            <a:r>
              <a:rPr lang="ko-KR" altLang="en-US" sz="6000" kern="12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 추가적인 요구를 받아 </a:t>
            </a:r>
            <a:r>
              <a:rPr lang="ko-KR" altLang="en-US" sz="6000" kern="12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협의</a:t>
            </a: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3차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글쓰기 </a:t>
            </a: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html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, </a:t>
            </a: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css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 작성(템플릿 페이지 이용)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4차</a:t>
            </a:r>
          </a:p>
          <a:p>
            <a:pPr algn="l" rtl="0"/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게시판의 보드를 보는 경우의 </a:t>
            </a: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</a:rPr>
              <a:t>html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</a:rPr>
              <a:t>css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 작성(템플릿 페이지 이용)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5차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데이터를 받기 위해 필요한 필수적인 요청코드들을 (</a:t>
            </a: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axios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 혹은 </a:t>
            </a: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fetch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) 추가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6차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웹페이지들의 기능을 위한 요청을 추가한다.</a:t>
            </a:r>
          </a:p>
          <a:p>
            <a:pPr marL="254000" indent="-254000" algn="l" rtl="0">
              <a:buFontTx/>
              <a:buNone/>
            </a:pPr>
            <a:endParaRPr lang="ko-KR" altLang="en-US" sz="2945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225" cy="19812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2주차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프런트 엔드 개발 확장목표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2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페이지들의 부가적인 기능(검색, 광고 띄우기 등) 작성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2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소켓이 필요한 기능들을 구현한다.</a:t>
            </a: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확장목표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ED7D31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이승배 개발 필수목표</a:t>
            </a:r>
            <a:endParaRPr lang="ko-KR" altLang="en-US" sz="4400">
              <a:solidFill>
                <a:srgbClr val="000000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325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개발환경 세팅(미들웨어, 라우팅 설정, 모델, 컨트롤러, 서비스)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2차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mysql에서 미리 db와 권한을 지닌 사용자를 작성, 기본적인 테이블(모델)들의 이름을 가진 파일들을 작성(boards, comments, users 등)(내부도 포함)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3차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코드들을 시험해볼 테스트 데이터들을 db에 삽입하거나 코드에 객체형태로 만들어놓는다, 필요한 웹 경로의 js를 컨트롤러 파일에 생성(기능 작성 X)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4차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로그인 페이지, 회원가입 페이지 기능 관련 코드 작성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15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2945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225" cy="19812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1주차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4472C4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이승배 개발 필수목표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5963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250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유저 정보, 채널 관련 코드 작성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en-US" altLang="ko-KR" sz="5600" dirty="0" smtClean="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/>
            <a:r>
              <a:rPr lang="en-US" altLang="ko-KR" sz="5600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altLang="en-US" sz="5600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차</a:t>
            </a:r>
            <a:endParaRPr lang="ko-KR" altLang="en-US" sz="56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254000" indent="-254000" algn="l" rtl="0"/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쿼리에 따라 요구가 바뀔 경우, 혹은 부차적인 기능이 필요하면 경로를 재설정하고</a:t>
            </a:r>
          </a:p>
          <a:p>
            <a:pPr marL="254000" indent="-254000" algn="l" rtl="0"/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코드를 수정한다. 관리자 기능의 코드들을 작성한다.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5600" dirty="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en-US" altLang="ko-KR" sz="5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altLang="en-US" sz="5600" dirty="0" smtClean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차</a:t>
            </a:r>
            <a:endParaRPr lang="ko-KR" altLang="en-US" sz="5600" dirty="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 err="1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게시글</a:t>
            </a: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 코드, 운영자 코드 작성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5600" dirty="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en-US" altLang="ko-KR" sz="5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altLang="en-US" sz="5600" dirty="0" smtClean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차</a:t>
            </a:r>
            <a:endParaRPr lang="ko-KR" altLang="en-US" sz="5600" dirty="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글쓰기 코드 작성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5600" dirty="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en-US" altLang="ko-KR" sz="5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altLang="en-US" sz="5600" dirty="0" smtClean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차</a:t>
            </a:r>
            <a:endParaRPr lang="ko-KR" altLang="en-US" sz="5600" dirty="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쿼리에 따라 요구가 바뀔 경우, 혹은 부차적인 기능이 필요하면 경로를 재설정하고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다시 </a:t>
            </a:r>
            <a:r>
              <a:rPr lang="ko-KR" altLang="en-US" sz="5600" dirty="0" smtClean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코드를 </a:t>
            </a: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수정한다. 관리자 기능의 코드들을 작성한다.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0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2945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2주차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백 엔드 개발 확장목표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265" cy="39471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5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부차적인 기능들을 가진 코드들을 작성한다.(검색, 광고 정보 보내기)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5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소켓 통신을 설정하고, 알림 기능이나 검색 미리보기 기능을 구현한다. </a:t>
            </a: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225" cy="19812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확장목표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역할 분담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670" cy="17538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rtl="0"/>
            <a:r>
              <a:rPr lang="ko-KR" altLang="en-US"/>
              <a:t>프런트 엔드: 김강문, 손민복</a:t>
            </a:r>
          </a:p>
          <a:p>
            <a:pPr marL="0" indent="0" rtl="0"/>
            <a:r>
              <a:rPr lang="ko-KR" altLang="en-US"/>
              <a:t>백 엔드: 이승배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009900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통합  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5963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작성한 웹페이지들을 테스트 하고, 백엔드와 합치고, 테스트해본다.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오류가 나지 않는다면,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그 후 오류날 수 있는 경우를 가정해 테스트 케이스들을 한 번 작성해본다.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000">
              <a:solidFill>
                <a:srgbClr val="0099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2차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작성된 테스트 케이스들을 실행해보고, 최종 점검을 실행한다.</a:t>
            </a:r>
            <a:endParaRPr lang="ko-KR" altLang="en-US" sz="5600">
              <a:solidFill>
                <a:srgbClr val="009900"/>
              </a:solidFill>
              <a:latin typeface="+mn-lt"/>
              <a:ea typeface="+mn-ea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2945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3주차 공통목표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302757"/>
              </p:ext>
            </p:extLst>
          </p:nvPr>
        </p:nvGraphicFramePr>
        <p:xfrm>
          <a:off x="688340" y="424180"/>
          <a:ext cx="10813415" cy="594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4549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SUN</a:t>
                      </a:r>
                      <a:endParaRPr lang="ko-KR" altLang="en-US" sz="1800" b="1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MON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TUE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WED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THR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FRI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SAT</a:t>
                      </a:r>
                      <a:endParaRPr lang="ko-KR" altLang="en-US" sz="1800" b="1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4175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22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게시글  필요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데이터 목록 작성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23</a:t>
                      </a: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 페이지</a:t>
                      </a: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상단 메뉴 작성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24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18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 페이지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body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구조 작성</a:t>
                      </a:r>
                      <a:endParaRPr lang="ko-KR" altLang="en-US" sz="18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0525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26             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27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데이터 삽입 </a:t>
                      </a:r>
                      <a:r>
                        <a:rPr sz="1200" b="0" i="0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js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작성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28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1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 err="1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백엔드와의</a:t>
                      </a: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 협의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29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err="1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 페이지 작성</a:t>
                      </a: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</a:t>
                      </a:r>
                      <a:r>
                        <a:rPr lang="en-US" altLang="ko-KR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b="0" i="0" kern="1200" dirty="0" smtClean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sz="1800" b="0" i="0" kern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글쓰기 페이지 작성</a:t>
                      </a: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</a:t>
                      </a:r>
                      <a:r>
                        <a:rPr lang="en-US" altLang="ko-KR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b="0" i="0" kern="1200" dirty="0" smtClean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31</a:t>
                      </a:r>
                      <a:endParaRPr lang="ko-KR" altLang="en-US" sz="1800" b="0" i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데이터 요청 코드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작성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웹페이지 기능 요청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0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작성한 페이지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모듈테스트 및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통합테스트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최종 점검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도형 15"/>
          <p:cNvSpPr>
            <a:spLocks/>
          </p:cNvSpPr>
          <p:nvPr/>
        </p:nvSpPr>
        <p:spPr>
          <a:xfrm>
            <a:off x="5319395" y="2237740"/>
            <a:ext cx="155130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1차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5" name="도형 16"/>
          <p:cNvSpPr>
            <a:spLocks/>
          </p:cNvSpPr>
          <p:nvPr/>
        </p:nvSpPr>
        <p:spPr>
          <a:xfrm>
            <a:off x="6870065" y="2240915"/>
            <a:ext cx="308165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25"/>
          <p:cNvSpPr>
            <a:spLocks/>
          </p:cNvSpPr>
          <p:nvPr/>
        </p:nvSpPr>
        <p:spPr>
          <a:xfrm>
            <a:off x="9951720" y="2385060"/>
            <a:ext cx="1522095" cy="27559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dirty="0">
                <a:latin typeface="맑은 고딕" charset="0"/>
                <a:ea typeface="맑은 고딕" charset="0"/>
              </a:rPr>
              <a:t>3</a:t>
            </a:r>
            <a:r>
              <a:rPr sz="1800" dirty="0" smtClean="0">
                <a:latin typeface="맑은 고딕" charset="0"/>
                <a:ea typeface="맑은 고딕" charset="0"/>
              </a:rPr>
              <a:t>차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8" name="도형 39"/>
          <p:cNvSpPr>
            <a:spLocks/>
          </p:cNvSpPr>
          <p:nvPr/>
        </p:nvSpPr>
        <p:spPr>
          <a:xfrm>
            <a:off x="697230" y="3912235"/>
            <a:ext cx="2336800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42"/>
          <p:cNvSpPr>
            <a:spLocks/>
          </p:cNvSpPr>
          <p:nvPr/>
        </p:nvSpPr>
        <p:spPr>
          <a:xfrm>
            <a:off x="696595" y="59055"/>
            <a:ext cx="10786745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lvl="1" indent="0" algn="ctr" hangingPunct="1">
              <a:buFontTx/>
              <a:buNone/>
            </a:pPr>
            <a:r>
              <a:rPr sz="1400" b="0" i="0">
                <a:solidFill>
                  <a:srgbClr val="0611F2"/>
                </a:solidFill>
                <a:latin typeface="맑은 고딕" charset="0"/>
                <a:ea typeface="맑은 고딕" charset="0"/>
              </a:rPr>
              <a:t>김강문 개발 일정</a:t>
            </a:r>
            <a:endParaRPr lang="ko-KR" altLang="en-US" sz="1400" b="0" i="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48"/>
          <p:cNvSpPr>
            <a:spLocks/>
          </p:cNvSpPr>
          <p:nvPr/>
        </p:nvSpPr>
        <p:spPr>
          <a:xfrm>
            <a:off x="3006090" y="3915410"/>
            <a:ext cx="782955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50"/>
          <p:cNvSpPr>
            <a:spLocks/>
          </p:cNvSpPr>
          <p:nvPr/>
        </p:nvSpPr>
        <p:spPr>
          <a:xfrm>
            <a:off x="5326062" y="3888739"/>
            <a:ext cx="1527810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3차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51"/>
          <p:cNvSpPr>
            <a:spLocks/>
          </p:cNvSpPr>
          <p:nvPr/>
        </p:nvSpPr>
        <p:spPr>
          <a:xfrm>
            <a:off x="6906578" y="3888740"/>
            <a:ext cx="1528445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4차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52"/>
          <p:cNvSpPr>
            <a:spLocks/>
          </p:cNvSpPr>
          <p:nvPr/>
        </p:nvSpPr>
        <p:spPr>
          <a:xfrm>
            <a:off x="8430260" y="3879215"/>
            <a:ext cx="1538605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5차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53"/>
          <p:cNvSpPr>
            <a:spLocks/>
          </p:cNvSpPr>
          <p:nvPr/>
        </p:nvSpPr>
        <p:spPr>
          <a:xfrm>
            <a:off x="9971405" y="3888740"/>
            <a:ext cx="1498600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6차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54"/>
          <p:cNvSpPr>
            <a:spLocks/>
          </p:cNvSpPr>
          <p:nvPr/>
        </p:nvSpPr>
        <p:spPr>
          <a:xfrm>
            <a:off x="2233930" y="5763260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55"/>
          <p:cNvSpPr>
            <a:spLocks/>
          </p:cNvSpPr>
          <p:nvPr/>
        </p:nvSpPr>
        <p:spPr>
          <a:xfrm>
            <a:off x="3768090" y="5766435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58"/>
          <p:cNvSpPr>
            <a:spLocks/>
          </p:cNvSpPr>
          <p:nvPr/>
        </p:nvSpPr>
        <p:spPr>
          <a:xfrm>
            <a:off x="3791585" y="3911600"/>
            <a:ext cx="1527810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315646"/>
              </p:ext>
            </p:extLst>
          </p:nvPr>
        </p:nvGraphicFramePr>
        <p:xfrm>
          <a:off x="668020" y="424180"/>
          <a:ext cx="10813415" cy="5920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63625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SUN</a:t>
                      </a:r>
                      <a:endParaRPr lang="ko-KR" altLang="en-US" sz="1800" b="1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MON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TUE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WED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THR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FRI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SAT</a:t>
                      </a:r>
                      <a:endParaRPr lang="ko-KR" altLang="en-US" sz="1800" b="1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3980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22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게시글  필요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데이터 목록 작성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23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 페이지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구조 작성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24</a:t>
                      </a:r>
                      <a:endParaRPr lang="ko-KR" altLang="en-US" sz="18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로그인 페이지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Css</a:t>
                      </a: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sz="1200" b="0" i="0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html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18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0530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26             </a:t>
                      </a: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27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관리자 페이지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 err="1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백엔</a:t>
                      </a:r>
                      <a:r>
                        <a:rPr lang="ko-KR" altLang="en-US" sz="1200" b="0" i="0" kern="1200" dirty="0" err="1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드와의</a:t>
                      </a: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 협의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29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관리자 페이지 코드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작성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31</a:t>
                      </a:r>
                      <a:endParaRPr lang="ko-KR" altLang="en-US" sz="1800" b="0" i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회원가입 페이지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내부 작성</a:t>
                      </a:r>
                      <a:b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css, html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970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작성한 페이지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모듈테스트 및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통합테스트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최종 점검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ct 0"/>
          <p:cNvSpPr>
            <a:spLocks/>
          </p:cNvSpPr>
          <p:nvPr/>
        </p:nvSpPr>
        <p:spPr>
          <a:xfrm>
            <a:off x="5319395" y="2237740"/>
            <a:ext cx="155130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1차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696595" y="59055"/>
            <a:ext cx="10786745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lvl="1" indent="0" algn="ctr" hangingPunct="1">
              <a:buFontTx/>
              <a:buNone/>
            </a:pPr>
            <a:r>
              <a:rPr sz="1400" b="0" i="0">
                <a:solidFill>
                  <a:srgbClr val="0611F2"/>
                </a:solidFill>
                <a:latin typeface="맑은 고딕" charset="0"/>
                <a:ea typeface="맑은 고딕" charset="0"/>
              </a:rPr>
              <a:t>손민복 개발 일정</a:t>
            </a:r>
            <a:endParaRPr lang="ko-KR" altLang="en-US" sz="1400" b="0" i="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>
            <a:off x="5324475" y="3950335"/>
            <a:ext cx="3097530" cy="580390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3차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>
            <a:off x="2233930" y="5763260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>
            <a:off x="3768090" y="5766435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>
            <a:off x="3806189" y="3983990"/>
            <a:ext cx="1518920" cy="580390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4"/>
          <p:cNvSpPr>
            <a:spLocks/>
          </p:cNvSpPr>
          <p:nvPr/>
        </p:nvSpPr>
        <p:spPr>
          <a:xfrm>
            <a:off x="8398510" y="3950335"/>
            <a:ext cx="3049905" cy="580390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4차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5"/>
          <p:cNvSpPr>
            <a:spLocks/>
          </p:cNvSpPr>
          <p:nvPr/>
        </p:nvSpPr>
        <p:spPr>
          <a:xfrm>
            <a:off x="699135" y="3950335"/>
            <a:ext cx="1518285" cy="580390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도형 10"/>
          <p:cNvSpPr>
            <a:spLocks/>
          </p:cNvSpPr>
          <p:nvPr/>
        </p:nvSpPr>
        <p:spPr>
          <a:xfrm>
            <a:off x="8402320" y="2346960"/>
            <a:ext cx="3096895" cy="344805"/>
          </a:xfrm>
          <a:prstGeom prst="flowChartProcess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3차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12"/>
          <p:cNvSpPr>
            <a:spLocks/>
          </p:cNvSpPr>
          <p:nvPr/>
        </p:nvSpPr>
        <p:spPr>
          <a:xfrm>
            <a:off x="6868795" y="2238375"/>
            <a:ext cx="1551940" cy="580390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13"/>
          <p:cNvSpPr>
            <a:spLocks/>
          </p:cNvSpPr>
          <p:nvPr/>
        </p:nvSpPr>
        <p:spPr>
          <a:xfrm>
            <a:off x="2238375" y="3944620"/>
            <a:ext cx="1518920" cy="580390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546987"/>
              </p:ext>
            </p:extLst>
          </p:nvPr>
        </p:nvGraphicFramePr>
        <p:xfrm>
          <a:off x="688340" y="424180"/>
          <a:ext cx="10813415" cy="594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4549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SUN</a:t>
                      </a:r>
                      <a:endParaRPr lang="ko-KR" altLang="en-US" sz="1800" b="1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MON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TUE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WED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THR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FRI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SAT</a:t>
                      </a:r>
                      <a:endParaRPr lang="ko-KR" altLang="en-US" sz="1800" b="1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4175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22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개발 환경 세팅</a:t>
                      </a:r>
                      <a:endParaRPr lang="ko-KR" altLang="en-US" sz="12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23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db 세팅 및</a:t>
                      </a:r>
                      <a:endParaRPr lang="ko-KR" altLang="en-US" sz="12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Models 코드 작성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24</a:t>
                      </a:r>
                      <a:endParaRPr lang="ko-KR" altLang="en-US" sz="1800" b="0" i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Test 데이터 삽입,</a:t>
                      </a:r>
                      <a:endParaRPr lang="ko-KR" altLang="en-US" sz="12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controllers 경로</a:t>
                      </a:r>
                      <a:endParaRPr lang="ko-KR" altLang="en-US" sz="12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추가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18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로그인 페이지 및</a:t>
                      </a:r>
                      <a:endParaRPr lang="ko-KR" altLang="en-US" sz="12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회원가입 페이지</a:t>
                      </a:r>
                      <a:endParaRPr lang="ko-KR" altLang="en-US" sz="12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기능 작성</a:t>
                      </a:r>
                      <a:endParaRPr lang="ko-KR" altLang="en-US" sz="12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0525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26             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27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유저 정보 및 채널</a:t>
                      </a:r>
                      <a:endParaRPr lang="ko-KR" altLang="en-US" sz="12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2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기능 코드 작성</a:t>
                      </a:r>
                      <a:endParaRPr lang="ko-KR" altLang="en-US" sz="12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28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프런트 </a:t>
                      </a:r>
                      <a:r>
                        <a:rPr lang="ko-KR" altLang="en-US" sz="1200" b="0" i="0" kern="1200" dirty="0" err="1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엔드와의</a:t>
                      </a:r>
                      <a:endParaRPr lang="en-US" altLang="ko-KR" sz="1200" b="0" i="0" kern="1200" dirty="0" smtClean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협의</a:t>
                      </a:r>
                      <a:endParaRPr lang="ko-KR" altLang="en-US" sz="1200" b="0" i="0" kern="1200" dirty="0">
                        <a:solidFill>
                          <a:srgbClr val="76717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29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err="1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1200" b="0" i="0" kern="120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및 운영자</a:t>
                      </a: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기능 코드 작성</a:t>
                      </a:r>
                    </a:p>
                    <a:p>
                      <a:pPr marL="0" lvl="1" indent="0" hangingPunct="1">
                        <a:buFontTx/>
                        <a:buNone/>
                      </a:pPr>
                      <a:endParaRPr sz="1800" b="0" i="0" kern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글쓰기</a:t>
                      </a: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기능 작성</a:t>
                      </a:r>
                      <a:endParaRPr lang="ko-KR" altLang="en-US" sz="1200" b="0" i="0" kern="1200" dirty="0" smtClean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31</a:t>
                      </a:r>
                      <a:endParaRPr lang="ko-KR" altLang="en-US" sz="1800" b="0" i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프런트 </a:t>
                      </a:r>
                      <a:r>
                        <a:rPr sz="1200" b="0" i="0" kern="1200" dirty="0" err="1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엔드</a:t>
                      </a:r>
                      <a:r>
                        <a:rPr lang="ko-KR" altLang="en-US" sz="1200" b="0" i="0" kern="1200" dirty="0" err="1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와의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0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작성한 페이지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모듈테스트 및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통합테스트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최종 점검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ct 0"/>
          <p:cNvSpPr>
            <a:spLocks/>
          </p:cNvSpPr>
          <p:nvPr/>
        </p:nvSpPr>
        <p:spPr>
          <a:xfrm>
            <a:off x="5319395" y="2237740"/>
            <a:ext cx="155130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1차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>
            <a:off x="6870065" y="2240915"/>
            <a:ext cx="154495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8411210" y="2240915"/>
            <a:ext cx="151193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3차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9940925" y="2384425"/>
            <a:ext cx="1522730" cy="276225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/>
              <a:t>4차</a:t>
            </a:r>
            <a:endParaRPr lang="ko-KR" altLang="en-US"/>
          </a:p>
        </p:txBody>
      </p:sp>
      <p:sp>
        <p:nvSpPr>
          <p:cNvPr id="18" name="Rect 0"/>
          <p:cNvSpPr>
            <a:spLocks/>
          </p:cNvSpPr>
          <p:nvPr/>
        </p:nvSpPr>
        <p:spPr>
          <a:xfrm>
            <a:off x="697230" y="3912235"/>
            <a:ext cx="153098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696595" y="59055"/>
            <a:ext cx="10786745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lvl="1" indent="0" algn="ctr" hangingPunct="1">
              <a:buFontTx/>
              <a:buNone/>
            </a:pPr>
            <a:r>
              <a:rPr sz="1400" b="0" i="0">
                <a:solidFill>
                  <a:srgbClr val="FF0000"/>
                </a:solidFill>
                <a:latin typeface="맑은 고딕" charset="0"/>
                <a:ea typeface="맑은 고딕" charset="0"/>
              </a:rPr>
              <a:t>이승배 개발 일정</a:t>
            </a:r>
            <a:endParaRPr lang="ko-KR" altLang="en-US" sz="1400" b="0" i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2266950" y="3915410"/>
            <a:ext cx="1522095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>
            <a:off x="6893560" y="3899191"/>
            <a:ext cx="3042920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4</a:t>
            </a:r>
            <a:r>
              <a:rPr sz="1800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차</a:t>
            </a:r>
            <a:endParaRPr lang="ko-KR" altLang="en-US" sz="180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9971405" y="3888740"/>
            <a:ext cx="1498600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5</a:t>
            </a:r>
            <a:r>
              <a:rPr sz="1800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차</a:t>
            </a:r>
            <a:endParaRPr lang="ko-KR" altLang="en-US" sz="180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>
            <a:off x="2233930" y="5763260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>
            <a:off x="3768090" y="5766435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>
            <a:off x="5319395" y="3915410"/>
            <a:ext cx="1527810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3</a:t>
            </a:r>
            <a:r>
              <a:rPr sz="1800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차</a:t>
            </a:r>
            <a:endParaRPr lang="ko-KR" altLang="en-US" sz="180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>
            <a:off x="3775710" y="3912234"/>
            <a:ext cx="1527810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1139190"/>
            <a:ext cx="10364470" cy="4759960"/>
          </a:xfrm>
          <a:prstGeom prst="rect">
            <a:avLst/>
          </a:prstGeom>
          <a:ln w="9525" cap="flat" cmpd="sng">
            <a:solidFill>
              <a:srgbClr val="9CC3E6">
                <a:alpha val="100000"/>
              </a:srgbClr>
            </a:solidFill>
            <a:prstDash val="solid"/>
            <a:round/>
          </a:ln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7200">
                <a:latin typeface="Impact LT" charset="0"/>
                <a:ea typeface="Impact LT" charset="0"/>
              </a:rPr>
              <a:t>감사합니다!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1060450"/>
            <a:ext cx="10363835" cy="14706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목표 프로젝트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2924175"/>
            <a:ext cx="8535035" cy="1753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rtl="0"/>
            <a:r>
              <a:rPr lang="ko-KR" altLang="en-US"/>
              <a:t>게시판 클론 코딩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97230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페이지 작성 목록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68525"/>
            <a:ext cx="8535670" cy="342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페이지(카테고리 별로 다름)(템플릿)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회원가입 페이지(템플릿)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로그인 페이지(템플릿 X)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유저 정보(템플릿)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게시글(템플릿)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글쓰기(템플릿)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 페이지(템플릿 X)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채널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5670" cy="342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페이지(카테고리 별로 다름)(템플릿) 데이터 받아오기</a:t>
            </a:r>
          </a:p>
          <a:p>
            <a:pPr marL="0" indent="0" algn="l" rtl="0">
              <a:buFontTx/>
              <a:buNone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(기능 없이 링크들만 모아준다.)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회원가입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5670" cy="342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회원가입 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로그인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6305" cy="34239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로그인 하기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130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2.  로그 아웃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유저 정보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5670" cy="342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유저 정보(템플릿) 데이터 받기</a:t>
            </a:r>
          </a:p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회원탈퇴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게시글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6305" cy="34239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게시글(템플릿) 데이터 받기</a:t>
            </a:r>
          </a:p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추천 기능</a:t>
            </a:r>
          </a:p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삭제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댓글 추가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댓글 수정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댓글 삭제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프레젠테이션1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FFCC3ACD-5BDF-4085-943E-F04C5A732048}" vid="{7E4A28A7-6DE4-4CA1-801A-0DFC7DEE4EE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Pages>24</Pages>
  <Words>929</Words>
  <Characters>0</Characters>
  <Application>Microsoft Office PowerPoint</Application>
  <DocSecurity>0</DocSecurity>
  <PresentationFormat>와이드스크린</PresentationFormat>
  <Lines>0</Lines>
  <Paragraphs>334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Impact LT</vt:lpstr>
      <vt:lpstr>맑은 고딕</vt:lpstr>
      <vt:lpstr>Arial</vt:lpstr>
      <vt:lpstr>프레젠테이션1</vt:lpstr>
      <vt:lpstr>웹5기 조별 프로젝트</vt:lpstr>
      <vt:lpstr>역할 분담</vt:lpstr>
      <vt:lpstr>목표 프로젝트</vt:lpstr>
      <vt:lpstr>페이지 작성 목록</vt:lpstr>
      <vt:lpstr>채널 페이지 필요한 기능들</vt:lpstr>
      <vt:lpstr>회원가입 페이지 필요한 기능들</vt:lpstr>
      <vt:lpstr>로그인 페이지 필요한 기능들</vt:lpstr>
      <vt:lpstr>유저 정보 페이지 필요한 기능들</vt:lpstr>
      <vt:lpstr>게시글 페이지 필요한 기능들</vt:lpstr>
      <vt:lpstr>글쓰기 페이지 필요한 기능들</vt:lpstr>
      <vt:lpstr>운영자 페이지 필요한 기능들</vt:lpstr>
      <vt:lpstr>손민복 개발 필수목표</vt:lpstr>
      <vt:lpstr>손민복 개발 필수목표</vt:lpstr>
      <vt:lpstr>김강문 개발 필수목표</vt:lpstr>
      <vt:lpstr>김강문 개발 필수목표</vt:lpstr>
      <vt:lpstr>프런트 엔드 개발 확장목표</vt:lpstr>
      <vt:lpstr>이승배 개발 필수목표</vt:lpstr>
      <vt:lpstr>이승배 개발 필수목표</vt:lpstr>
      <vt:lpstr>백 엔드 개발 확장목표</vt:lpstr>
      <vt:lpstr>통합  목표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오전</cp:lastModifiedBy>
  <cp:revision>6</cp:revision>
  <dcterms:modified xsi:type="dcterms:W3CDTF">2024-05-24T00:14:31Z</dcterms:modified>
</cp:coreProperties>
</file>