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QL" TargetMode="External"/><Relationship Id="rId2" Type="http://schemas.openxmlformats.org/officeDocument/2006/relationships/hyperlink" Target="https://baike.baidu.com/item/X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9961-22C8-467C-91DA-66648D72D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安全技术分享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872551-0B89-4390-A297-20AB5EC8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AD0479-E5BE-4942-9810-5E50E51A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37021"/>
              </p:ext>
            </p:extLst>
          </p:nvPr>
        </p:nvGraphicFramePr>
        <p:xfrm>
          <a:off x="857542" y="1709567"/>
          <a:ext cx="1104643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609">
                  <a:extLst>
                    <a:ext uri="{9D8B030D-6E8A-4147-A177-3AD203B41FA5}">
                      <a16:colId xmlns:a16="http://schemas.microsoft.com/office/drawing/2014/main" val="2475723594"/>
                    </a:ext>
                  </a:extLst>
                </a:gridCol>
                <a:gridCol w="2761609">
                  <a:extLst>
                    <a:ext uri="{9D8B030D-6E8A-4147-A177-3AD203B41FA5}">
                      <a16:colId xmlns:a16="http://schemas.microsoft.com/office/drawing/2014/main" val="702216796"/>
                    </a:ext>
                  </a:extLst>
                </a:gridCol>
                <a:gridCol w="2761609">
                  <a:extLst>
                    <a:ext uri="{9D8B030D-6E8A-4147-A177-3AD203B41FA5}">
                      <a16:colId xmlns:a16="http://schemas.microsoft.com/office/drawing/2014/main" val="145586319"/>
                    </a:ext>
                  </a:extLst>
                </a:gridCol>
                <a:gridCol w="2761609">
                  <a:extLst>
                    <a:ext uri="{9D8B030D-6E8A-4147-A177-3AD203B41FA5}">
                      <a16:colId xmlns:a16="http://schemas.microsoft.com/office/drawing/2014/main" val="54766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安全漏洞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可能情况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防护方案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8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前端使用未校验转码参数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对参数转义 </a:t>
                      </a:r>
                      <a:r>
                        <a:rPr lang="en-US" altLang="zh-CN" dirty="0"/>
                        <a:t>escape, </a:t>
                      </a:r>
                      <a:r>
                        <a:rPr lang="zh-CN" altLang="en-US" dirty="0"/>
                        <a:t>对</a:t>
                      </a:r>
                      <a:r>
                        <a:rPr lang="en-US" altLang="zh-CN" dirty="0"/>
                        <a:t>header</a:t>
                      </a:r>
                      <a:r>
                        <a:rPr lang="zh-CN" altLang="en-US" dirty="0"/>
                        <a:t>进行设置（</a:t>
                      </a:r>
                      <a:r>
                        <a:rPr lang="en-US" altLang="zh-CN" dirty="0"/>
                        <a:t>helmet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0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CSRF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伪造请求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对请求进行有效性校验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csrfToken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7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注入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恶意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使用预编译的方式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、参数校验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CMD</a:t>
                      </a:r>
                      <a:r>
                        <a:rPr lang="zh-CN" altLang="en-US" dirty="0"/>
                        <a:t>注入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恶意命令脚本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shell-escape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、参数校验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参数校验</a:t>
                      </a:r>
                      <a:r>
                        <a:rPr lang="en-US" altLang="zh-CN" dirty="0"/>
                        <a:t>(express-validator)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5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2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More Thing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5AA1E7-8D39-49E2-BFD5-2C8B8208A70F}"/>
              </a:ext>
            </a:extLst>
          </p:cNvPr>
          <p:cNvSpPr txBox="1"/>
          <p:nvPr/>
        </p:nvSpPr>
        <p:spPr>
          <a:xfrm>
            <a:off x="880844" y="931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小程序安全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9D4B10-EC21-4833-B9E9-6B5B53B7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58" y="1300510"/>
            <a:ext cx="8240640" cy="53589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3762CA-ADFF-4FCD-8B47-38D92A1E38C0}"/>
              </a:ext>
            </a:extLst>
          </p:cNvPr>
          <p:cNvSpPr/>
          <p:nvPr/>
        </p:nvSpPr>
        <p:spPr>
          <a:xfrm>
            <a:off x="6347944" y="931178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https://zhuanlan.zhihu.com/p/24861963</a:t>
            </a:r>
          </a:p>
        </p:txBody>
      </p:sp>
    </p:spTree>
    <p:extLst>
      <p:ext uri="{BB962C8B-B14F-4D97-AF65-F5344CB8AC3E}">
        <p14:creationId xmlns:p14="http://schemas.microsoft.com/office/powerpoint/2010/main" val="22565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8AD8CE-925D-4E38-94C7-D6046CF9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9" y="1061258"/>
            <a:ext cx="5981350" cy="45024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6AEA7C-299A-4761-A2F6-63F68FE75149}"/>
              </a:ext>
            </a:extLst>
          </p:cNvPr>
          <p:cNvSpPr txBox="1"/>
          <p:nvPr/>
        </p:nvSpPr>
        <p:spPr>
          <a:xfrm>
            <a:off x="6501466" y="2496438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安全相关技术，比较散，不是很体系化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课程背景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9F7F98-76DF-4735-9326-BB433AC68409}"/>
              </a:ext>
            </a:extLst>
          </p:cNvPr>
          <p:cNvSpPr txBox="1"/>
          <p:nvPr/>
        </p:nvSpPr>
        <p:spPr>
          <a:xfrm>
            <a:off x="6501466" y="3607266"/>
            <a:ext cx="497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通过该课程，逐步沉淀</a:t>
            </a:r>
            <a:r>
              <a:rPr lang="en-US" altLang="zh-CN" dirty="0"/>
              <a:t>web</a:t>
            </a:r>
            <a:r>
              <a:rPr lang="zh-CN" altLang="en-US" dirty="0"/>
              <a:t>安全相关知识和技术</a:t>
            </a:r>
          </a:p>
        </p:txBody>
      </p:sp>
    </p:spTree>
    <p:extLst>
      <p:ext uri="{BB962C8B-B14F-4D97-AF65-F5344CB8AC3E}">
        <p14:creationId xmlns:p14="http://schemas.microsoft.com/office/powerpoint/2010/main" val="26226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安全主要内容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C46941-8C7D-4550-9DC9-4B5EAD46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50" y="1268136"/>
            <a:ext cx="7886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名词解释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392BF7-5DFA-4F3E-8282-7FC512C7554B}"/>
              </a:ext>
            </a:extLst>
          </p:cNvPr>
          <p:cNvSpPr/>
          <p:nvPr/>
        </p:nvSpPr>
        <p:spPr>
          <a:xfrm>
            <a:off x="506135" y="886703"/>
            <a:ext cx="10340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XSS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攻击全称跨站脚本攻击，是为不和层叠样式表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(Cascading Style Sheets, CSS)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的缩写混淆，故将跨站脚本攻击缩写为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XSS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XSS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是一种在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web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应用中的计算机安全漏洞，它允许恶意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web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用户将代码植入到提供给其它用户使用的页面中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C0EBEA-B2FE-4814-9195-EA1F41AC615A}"/>
              </a:ext>
            </a:extLst>
          </p:cNvPr>
          <p:cNvSpPr/>
          <p:nvPr/>
        </p:nvSpPr>
        <p:spPr>
          <a:xfrm>
            <a:off x="506135" y="1880556"/>
            <a:ext cx="10240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CSRF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Cross-site request forgery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）跨站请求伪造，也被称为“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One Click Attack”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或者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Session Riding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，通常缩写为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CSRF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或者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XSRF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，是一种对网站的恶意利用。尽管听起来像跨站脚本（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2"/>
              </a:rPr>
              <a:t>XSS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），但它与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XSS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非常不同，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XSS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利用站点内的信任用户，而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CSRF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则通过伪装来自受信任用户的请求来利用受信任的网站。与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2"/>
              </a:rPr>
              <a:t>XSS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攻击相比，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CSRF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攻击往往不大流行（因此对其进行防范的资源也相当稀少）和难以防范，所以被认为比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2"/>
              </a:rPr>
              <a:t>XSS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更具危险性。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C70A5-22A8-45FF-9044-3DB02CB13E48}"/>
              </a:ext>
            </a:extLst>
          </p:cNvPr>
          <p:cNvSpPr/>
          <p:nvPr/>
        </p:nvSpPr>
        <p:spPr>
          <a:xfrm>
            <a:off x="506135" y="3684188"/>
            <a:ext cx="10600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3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注入攻击是黑客对数据库进行攻击的常用手段之一。随着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B/S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模式应用开发的发展，使用这种模式编写应用程序的程序员也越来越多。但是由于程序员的水平及经验也参差不齐，相当大一部分程序员在编写代码的时候，没有对用户输入数据的合法性进行判断，使应用程序存在安全隐患。用户可以提交一段数据库查询代码，根据程序返回的结果，获得某些他想得知的数据，这就是所谓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SQL Injection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，即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注入。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A25299-D4F7-4E56-802B-F3B0E4CB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8" y="1688144"/>
            <a:ext cx="8893294" cy="3127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DC2B3F-79DA-4181-A6E6-A904573EBE09}"/>
              </a:ext>
            </a:extLst>
          </p:cNvPr>
          <p:cNvSpPr txBox="1"/>
          <p:nvPr/>
        </p:nvSpPr>
        <p:spPr>
          <a:xfrm>
            <a:off x="813733" y="9782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19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DE024E-3382-4210-A420-5282EBC1E056}"/>
              </a:ext>
            </a:extLst>
          </p:cNvPr>
          <p:cNvSpPr txBox="1"/>
          <p:nvPr/>
        </p:nvSpPr>
        <p:spPr>
          <a:xfrm>
            <a:off x="771786" y="973123"/>
            <a:ext cx="421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 Web</a:t>
            </a:r>
            <a:r>
              <a:rPr lang="zh-CN" altLang="en-US" dirty="0"/>
              <a:t>安全要不要支持？</a:t>
            </a:r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要支持多少？</a:t>
            </a:r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怎么支持</a:t>
            </a:r>
            <a:r>
              <a:rPr lang="en-US" altLang="zh-CN" dirty="0"/>
              <a:t>, </a:t>
            </a:r>
            <a:r>
              <a:rPr lang="zh-CN" altLang="en-US" dirty="0"/>
              <a:t>有没有高效的办法？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2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033CB7-E6E0-416E-A3C2-D35939ED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323974"/>
            <a:ext cx="6381750" cy="5534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263C08-22F4-4EA2-A778-D470E858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92" y="2894901"/>
            <a:ext cx="4805188" cy="304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A1CD8D-0697-4372-ABE9-8F5E7ED27F80}"/>
              </a:ext>
            </a:extLst>
          </p:cNvPr>
          <p:cNvSpPr/>
          <p:nvPr/>
        </p:nvSpPr>
        <p:spPr>
          <a:xfrm>
            <a:off x="352338" y="7962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支持多少</a:t>
            </a:r>
          </a:p>
        </p:txBody>
      </p:sp>
    </p:spTree>
    <p:extLst>
      <p:ext uri="{BB962C8B-B14F-4D97-AF65-F5344CB8AC3E}">
        <p14:creationId xmlns:p14="http://schemas.microsoft.com/office/powerpoint/2010/main" val="369858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怎么支持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207659-8DF1-42B8-AE0C-A03EC178BD54}"/>
              </a:ext>
            </a:extLst>
          </p:cNvPr>
          <p:cNvSpPr txBox="1"/>
          <p:nvPr/>
        </p:nvSpPr>
        <p:spPr>
          <a:xfrm>
            <a:off x="645952" y="1048624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helmet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C83FD-C015-4C3A-8708-82CA0BCF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1640572"/>
            <a:ext cx="4029075" cy="171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427B6F-1339-4FE9-A2BF-E98E09E2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70" y="1417956"/>
            <a:ext cx="5962650" cy="30194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4B4486-9E56-49CE-ACF9-6AD9050A2FCC}"/>
              </a:ext>
            </a:extLst>
          </p:cNvPr>
          <p:cNvSpPr/>
          <p:nvPr/>
        </p:nvSpPr>
        <p:spPr>
          <a:xfrm>
            <a:off x="463291" y="3658607"/>
            <a:ext cx="5017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https://juejin.im/post/5a24fd8f51882509e5438247</a:t>
            </a:r>
          </a:p>
        </p:txBody>
      </p:sp>
    </p:spTree>
    <p:extLst>
      <p:ext uri="{BB962C8B-B14F-4D97-AF65-F5344CB8AC3E}">
        <p14:creationId xmlns:p14="http://schemas.microsoft.com/office/powerpoint/2010/main" val="142381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4196B76-DB5B-46F5-8590-648328BDBB1B}"/>
              </a:ext>
            </a:extLst>
          </p:cNvPr>
          <p:cNvSpPr txBox="1"/>
          <p:nvPr/>
        </p:nvSpPr>
        <p:spPr>
          <a:xfrm>
            <a:off x="352338" y="26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怎么支持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207659-8DF1-42B8-AE0C-A03EC178BD54}"/>
              </a:ext>
            </a:extLst>
          </p:cNvPr>
          <p:cNvSpPr txBox="1"/>
          <p:nvPr/>
        </p:nvSpPr>
        <p:spPr>
          <a:xfrm>
            <a:off x="427839" y="1090911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express-validator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FFFBF9-3DAA-4E46-AAE6-B2774157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2369017"/>
            <a:ext cx="3219450" cy="2019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FB8369-EEE0-4754-A99F-C5B53CDF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03" y="1528282"/>
            <a:ext cx="7191375" cy="40195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863BFD-0D69-4AF2-80FA-D8264B088B36}"/>
              </a:ext>
            </a:extLst>
          </p:cNvPr>
          <p:cNvSpPr/>
          <p:nvPr/>
        </p:nvSpPr>
        <p:spPr>
          <a:xfrm>
            <a:off x="645952" y="5836533"/>
            <a:ext cx="365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https://github.com/express-validator</a:t>
            </a:r>
          </a:p>
        </p:txBody>
      </p:sp>
    </p:spTree>
    <p:extLst>
      <p:ext uri="{BB962C8B-B14F-4D97-AF65-F5344CB8AC3E}">
        <p14:creationId xmlns:p14="http://schemas.microsoft.com/office/powerpoint/2010/main" val="375646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473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Arial</vt:lpstr>
      <vt:lpstr>Calibri</vt:lpstr>
      <vt:lpstr>Calibri Light</vt:lpstr>
      <vt:lpstr>Office 主题</vt:lpstr>
      <vt:lpstr>Web安全技术分享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Web安全技术分享</dc:title>
  <dc:creator>geekwen(文追)</dc:creator>
  <cp:lastModifiedBy>T108529</cp:lastModifiedBy>
  <cp:revision>77</cp:revision>
  <dcterms:created xsi:type="dcterms:W3CDTF">2015-05-05T08:02:14Z</dcterms:created>
  <dcterms:modified xsi:type="dcterms:W3CDTF">2018-11-30T03:55:36Z</dcterms:modified>
</cp:coreProperties>
</file>