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452" r:id="rId2"/>
    <p:sldId id="459" r:id="rId3"/>
    <p:sldId id="467" r:id="rId4"/>
    <p:sldId id="463" r:id="rId5"/>
    <p:sldId id="466" r:id="rId6"/>
    <p:sldId id="419" r:id="rId7"/>
    <p:sldId id="346" r:id="rId8"/>
    <p:sldId id="456" r:id="rId9"/>
    <p:sldId id="348" r:id="rId10"/>
    <p:sldId id="421" r:id="rId11"/>
    <p:sldId id="349" r:id="rId12"/>
    <p:sldId id="461" r:id="rId13"/>
    <p:sldId id="457" r:id="rId14"/>
    <p:sldId id="436" r:id="rId15"/>
    <p:sldId id="435" r:id="rId16"/>
    <p:sldId id="455" r:id="rId17"/>
    <p:sldId id="350" r:id="rId18"/>
    <p:sldId id="462" r:id="rId19"/>
    <p:sldId id="420" r:id="rId20"/>
    <p:sldId id="468" r:id="rId21"/>
    <p:sldId id="469" r:id="rId22"/>
    <p:sldId id="453" r:id="rId23"/>
    <p:sldId id="454" r:id="rId24"/>
    <p:sldId id="400" r:id="rId25"/>
    <p:sldId id="410" r:id="rId26"/>
    <p:sldId id="444" r:id="rId27"/>
    <p:sldId id="465" r:id="rId28"/>
    <p:sldId id="761" r:id="rId29"/>
    <p:sldId id="464" r:id="rId30"/>
    <p:sldId id="445" r:id="rId31"/>
    <p:sldId id="383" r:id="rId32"/>
    <p:sldId id="76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88DB7-EAC8-4AC9-B4D0-8F45CBBDF87B}" v="5" dt="2023-11-14T07:37:40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C088DB7-EAC8-4AC9-B4D0-8F45CBBDF87B}"/>
    <pc:docChg chg="custSel addSld modSld">
      <pc:chgData name="Anatoliy Kigel" userId="7432c6c4687b0a9c" providerId="LiveId" clId="{9C088DB7-EAC8-4AC9-B4D0-8F45CBBDF87B}" dt="2023-11-14T07:38:02.818" v="129" actId="1037"/>
      <pc:docMkLst>
        <pc:docMk/>
      </pc:docMkLst>
      <pc:sldChg chg="addSp delSp modSp add mod">
        <pc:chgData name="Anatoliy Kigel" userId="7432c6c4687b0a9c" providerId="LiveId" clId="{9C088DB7-EAC8-4AC9-B4D0-8F45CBBDF87B}" dt="2023-11-14T07:38:02.818" v="129" actId="1037"/>
        <pc:sldMkLst>
          <pc:docMk/>
          <pc:sldMk cId="3918066561" sldId="761"/>
        </pc:sldMkLst>
        <pc:spChg chg="del mod">
          <ac:chgData name="Anatoliy Kigel" userId="7432c6c4687b0a9c" providerId="LiveId" clId="{9C088DB7-EAC8-4AC9-B4D0-8F45CBBDF87B}" dt="2023-11-14T07:37:38.667" v="119" actId="21"/>
          <ac:spMkLst>
            <pc:docMk/>
            <pc:sldMk cId="3918066561" sldId="761"/>
            <ac:spMk id="3" creationId="{00000000-0000-0000-0000-000000000000}"/>
          </ac:spMkLst>
        </pc:spChg>
        <pc:spChg chg="del mod">
          <ac:chgData name="Anatoliy Kigel" userId="7432c6c4687b0a9c" providerId="LiveId" clId="{9C088DB7-EAC8-4AC9-B4D0-8F45CBBDF87B}" dt="2023-11-14T07:36:29.359" v="102" actId="478"/>
          <ac:spMkLst>
            <pc:docMk/>
            <pc:sldMk cId="3918066561" sldId="761"/>
            <ac:spMk id="4" creationId="{00000000-0000-0000-0000-000000000000}"/>
          </ac:spMkLst>
        </pc:spChg>
        <pc:spChg chg="add mod">
          <ac:chgData name="Anatoliy Kigel" userId="7432c6c4687b0a9c" providerId="LiveId" clId="{9C088DB7-EAC8-4AC9-B4D0-8F45CBBDF87B}" dt="2023-11-14T07:37:52.407" v="126" actId="1035"/>
          <ac:spMkLst>
            <pc:docMk/>
            <pc:sldMk cId="3918066561" sldId="761"/>
            <ac:spMk id="5" creationId="{4E3EDE1B-0BF4-12C0-F1C9-C467E43B1747}"/>
          </ac:spMkLst>
        </pc:spChg>
        <pc:spChg chg="add mod">
          <ac:chgData name="Anatoliy Kigel" userId="7432c6c4687b0a9c" providerId="LiveId" clId="{9C088DB7-EAC8-4AC9-B4D0-8F45CBBDF87B}" dt="2023-11-14T07:37:40.774" v="120"/>
          <ac:spMkLst>
            <pc:docMk/>
            <pc:sldMk cId="3918066561" sldId="761"/>
            <ac:spMk id="11" creationId="{B7953043-2886-45A7-0307-FACB0C1A71AD}"/>
          </ac:spMkLst>
        </pc:spChg>
        <pc:picChg chg="add mod">
          <ac:chgData name="Anatoliy Kigel" userId="7432c6c4687b0a9c" providerId="LiveId" clId="{9C088DB7-EAC8-4AC9-B4D0-8F45CBBDF87B}" dt="2023-11-14T07:37:43.033" v="121" actId="1076"/>
          <ac:picMkLst>
            <pc:docMk/>
            <pc:sldMk cId="3918066561" sldId="761"/>
            <ac:picMk id="8" creationId="{2A4512AD-DBCA-6927-E509-C2491D7FB422}"/>
          </ac:picMkLst>
        </pc:picChg>
        <pc:picChg chg="add mod">
          <ac:chgData name="Anatoliy Kigel" userId="7432c6c4687b0a9c" providerId="LiveId" clId="{9C088DB7-EAC8-4AC9-B4D0-8F45CBBDF87B}" dt="2023-11-14T07:38:02.818" v="129" actId="1037"/>
          <ac:picMkLst>
            <pc:docMk/>
            <pc:sldMk cId="3918066561" sldId="761"/>
            <ac:picMk id="10" creationId="{0AE5B1A7-CD8E-7126-41DD-9349E4A198D1}"/>
          </ac:picMkLst>
        </pc:picChg>
        <pc:picChg chg="del">
          <ac:chgData name="Anatoliy Kigel" userId="7432c6c4687b0a9c" providerId="LiveId" clId="{9C088DB7-EAC8-4AC9-B4D0-8F45CBBDF87B}" dt="2023-11-14T07:35:52.862" v="9" actId="478"/>
          <ac:picMkLst>
            <pc:docMk/>
            <pc:sldMk cId="3918066561" sldId="761"/>
            <ac:picMk id="1026" creationId="{00000000-0000-0000-0000-000000000000}"/>
          </ac:picMkLst>
        </pc:picChg>
      </pc:sldChg>
    </pc:docChg>
  </pc:docChgLst>
  <pc:docChgLst>
    <pc:chgData name="Anatoliy Kigel" userId="7432c6c4687b0a9c" providerId="LiveId" clId="{3B6AB9AD-832F-446C-BF51-94F151F27E74}"/>
    <pc:docChg chg="undo redo custSel addSld delSld modSld">
      <pc:chgData name="Anatoliy Kigel" userId="7432c6c4687b0a9c" providerId="LiveId" clId="{3B6AB9AD-832F-446C-BF51-94F151F27E74}" dt="2022-02-07T07:07:35.678" v="22" actId="1076"/>
      <pc:docMkLst>
        <pc:docMk/>
      </pc:docMkLst>
      <pc:sldChg chg="add del">
        <pc:chgData name="Anatoliy Kigel" userId="7432c6c4687b0a9c" providerId="LiveId" clId="{3B6AB9AD-832F-446C-BF51-94F151F27E74}" dt="2022-02-07T07:06:39.013" v="6"/>
        <pc:sldMkLst>
          <pc:docMk/>
          <pc:sldMk cId="2717058134" sldId="383"/>
        </pc:sldMkLst>
      </pc:sldChg>
      <pc:sldChg chg="add del">
        <pc:chgData name="Anatoliy Kigel" userId="7432c6c4687b0a9c" providerId="LiveId" clId="{3B6AB9AD-832F-446C-BF51-94F151F27E74}" dt="2022-02-07T07:06:54.448" v="14" actId="47"/>
        <pc:sldMkLst>
          <pc:docMk/>
          <pc:sldMk cId="3620372157" sldId="450"/>
        </pc:sldMkLst>
      </pc:sldChg>
      <pc:sldChg chg="delSp add del">
        <pc:chgData name="Anatoliy Kigel" userId="7432c6c4687b0a9c" providerId="LiveId" clId="{3B6AB9AD-832F-446C-BF51-94F151F27E74}" dt="2022-02-07T07:06:55.614" v="15" actId="47"/>
        <pc:sldMkLst>
          <pc:docMk/>
          <pc:sldMk cId="3707896211" sldId="451"/>
        </pc:sldMkLst>
        <pc:picChg chg="del">
          <ac:chgData name="Anatoliy Kigel" userId="7432c6c4687b0a9c" providerId="LiveId" clId="{3B6AB9AD-832F-446C-BF51-94F151F27E74}" dt="2022-02-07T07:06:42.203" v="7" actId="21"/>
          <ac:picMkLst>
            <pc:docMk/>
            <pc:sldMk cId="3707896211" sldId="451"/>
            <ac:picMk id="2050" creationId="{00000000-0000-0000-0000-000000000000}"/>
          </ac:picMkLst>
        </pc:picChg>
      </pc:sldChg>
      <pc:sldChg chg="addSp delSp modSp add del mod">
        <pc:chgData name="Anatoliy Kigel" userId="7432c6c4687b0a9c" providerId="LiveId" clId="{3B6AB9AD-832F-446C-BF51-94F151F27E74}" dt="2022-02-07T07:07:35.678" v="22" actId="1076"/>
        <pc:sldMkLst>
          <pc:docMk/>
          <pc:sldMk cId="2573887449" sldId="760"/>
        </pc:sldMkLst>
        <pc:spChg chg="mod">
          <ac:chgData name="Anatoliy Kigel" userId="7432c6c4687b0a9c" providerId="LiveId" clId="{3B6AB9AD-832F-446C-BF51-94F151F27E74}" dt="2022-02-07T07:07:28.521" v="19" actId="1036"/>
          <ac:spMkLst>
            <pc:docMk/>
            <pc:sldMk cId="2573887449" sldId="760"/>
            <ac:spMk id="8" creationId="{DB521FEB-BBDE-481B-A324-D65713C1ADDF}"/>
          </ac:spMkLst>
        </pc:spChg>
        <pc:picChg chg="add mod">
          <ac:chgData name="Anatoliy Kigel" userId="7432c6c4687b0a9c" providerId="LiveId" clId="{3B6AB9AD-832F-446C-BF51-94F151F27E74}" dt="2022-02-07T07:07:35.678" v="22" actId="1076"/>
          <ac:picMkLst>
            <pc:docMk/>
            <pc:sldMk cId="2573887449" sldId="760"/>
            <ac:picMk id="4" creationId="{0CC07BE5-BDE0-4FCD-850B-999DB4A3414D}"/>
          </ac:picMkLst>
        </pc:picChg>
        <pc:picChg chg="del">
          <ac:chgData name="Anatoliy Kigel" userId="7432c6c4687b0a9c" providerId="LiveId" clId="{3B6AB9AD-832F-446C-BF51-94F151F27E74}" dt="2022-02-07T07:06:44.257" v="8" actId="478"/>
          <ac:picMkLst>
            <pc:docMk/>
            <pc:sldMk cId="2573887449" sldId="760"/>
            <ac:picMk id="1028" creationId="{F84242D6-DBB0-41F1-A57C-5888358FC3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8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0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0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k.javascrip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переменные и операции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728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08168" y="1311726"/>
            <a:ext cx="4320480" cy="449353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200" dirty="0"/>
              <a:t>По правую сторону от оператора присвоения может быть как конкретное значение, а также может быть </a:t>
            </a:r>
            <a:r>
              <a:rPr lang="ru-RU" sz="2200" b="1" dirty="0"/>
              <a:t>выражение</a:t>
            </a:r>
            <a:r>
              <a:rPr lang="ru-RU" sz="2200" dirty="0"/>
              <a:t> – формула рассчитав которую компьютер получит результат который будет записан в переменную имя которой стоит слева от знака присвоения. В </a:t>
            </a:r>
            <a:r>
              <a:rPr lang="ru-RU" sz="2200" b="1" dirty="0"/>
              <a:t>выражении</a:t>
            </a:r>
            <a:r>
              <a:rPr lang="ru-RU" sz="2200" dirty="0"/>
              <a:t> могут участвовать как и </a:t>
            </a:r>
            <a:r>
              <a:rPr lang="ru-RU" sz="2200" b="1" dirty="0"/>
              <a:t>конкретные значения (константы) </a:t>
            </a:r>
            <a:r>
              <a:rPr lang="ru-RU" sz="2200" dirty="0"/>
              <a:t>так и другие </a:t>
            </a:r>
            <a:r>
              <a:rPr lang="ru-RU" sz="2200" b="1" dirty="0"/>
              <a:t>переменные</a:t>
            </a:r>
            <a:r>
              <a:rPr lang="ru-RU" sz="2200" dirty="0"/>
              <a:t>.</a:t>
            </a:r>
            <a:endParaRPr lang="ru-RU" sz="2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20322"/>
            <a:ext cx="7110667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754" y="4082296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54" y="1124744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выполнения действий (</a:t>
            </a:r>
            <a:r>
              <a:rPr lang="ru-RU" sz="2400" b="1" dirty="0"/>
              <a:t>операций</a:t>
            </a:r>
            <a:r>
              <a:rPr lang="ru-RU" sz="2400" dirty="0"/>
              <a:t>) над переменными (или значениями) используются </a:t>
            </a:r>
            <a:r>
              <a:rPr lang="ru-RU" sz="2400" b="1" dirty="0"/>
              <a:t>операторы</a:t>
            </a:r>
            <a:r>
              <a:rPr lang="ru-RU" sz="2400" dirty="0"/>
              <a:t> (которых) существует довольно много).</a:t>
            </a:r>
            <a:br>
              <a:rPr lang="ru-RU" sz="2400" dirty="0"/>
            </a:br>
            <a:r>
              <a:rPr lang="ru-RU" sz="2400" dirty="0"/>
              <a:t>С некоторыми из них все знакомы, например с арифметические операторами.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1240" b="21240"/>
          <a:stretch/>
        </p:blipFill>
        <p:spPr>
          <a:xfrm>
            <a:off x="2783632" y="2578298"/>
            <a:ext cx="6469649" cy="12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3265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 и их приоритеты</a:t>
            </a:r>
          </a:p>
        </p:txBody>
      </p:sp>
      <p:pic>
        <p:nvPicPr>
          <p:cNvPr id="1026" name="Picture 2" descr="https://ecomputernotes.com/images/operator-precedence-in-javascri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r="37954" b="4545"/>
          <a:stretch/>
        </p:blipFill>
        <p:spPr bwMode="auto">
          <a:xfrm>
            <a:off x="1559496" y="1161325"/>
            <a:ext cx="4484854" cy="51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9874" y="1271657"/>
            <a:ext cx="3960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</p:spTree>
    <p:extLst>
      <p:ext uri="{BB962C8B-B14F-4D97-AF65-F5344CB8AC3E}">
        <p14:creationId xmlns:p14="http://schemas.microsoft.com/office/powerpoint/2010/main" val="22132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ru-RU" sz="6600" b="1" dirty="0">
                <a:solidFill>
                  <a:schemeClr val="bg1"/>
                </a:solidFill>
              </a:rPr>
              <a:t>. Типы данных 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(</a:t>
            </a:r>
            <a:r>
              <a:rPr lang="en-US" sz="6600" b="1" dirty="0">
                <a:solidFill>
                  <a:schemeClr val="bg1"/>
                </a:solidFill>
              </a:rPr>
              <a:t>string &amp; number</a:t>
            </a:r>
            <a:r>
              <a:rPr lang="ru-RU" sz="6600" b="1" dirty="0">
                <a:solidFill>
                  <a:schemeClr val="bg1"/>
                </a:solidFill>
              </a:rPr>
              <a:t>)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04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20"/>
          <p:cNvSpPr txBox="1">
            <a:spLocks/>
          </p:cNvSpPr>
          <p:nvPr/>
        </p:nvSpPr>
        <p:spPr>
          <a:xfrm>
            <a:off x="0" y="346646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551384" y="1328978"/>
            <a:ext cx="3989337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90" y="1328978"/>
            <a:ext cx="4088696" cy="242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053555" y="1305959"/>
            <a:ext cx="28750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 err="1"/>
              <a:t>JavaScript</a:t>
            </a:r>
            <a:r>
              <a:rPr lang="ru-RU" dirty="0"/>
              <a:t> отсутствует жёсткая </a:t>
            </a:r>
            <a:r>
              <a:rPr lang="ru-RU" b="1" dirty="0"/>
              <a:t>типизация</a:t>
            </a:r>
            <a:r>
              <a:rPr lang="ru-RU" dirty="0"/>
              <a:t> данных, при которой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её объявлении. В </a:t>
            </a:r>
            <a:r>
              <a:rPr lang="ru-RU" b="1" dirty="0" err="1"/>
              <a:t>JavaScript</a:t>
            </a:r>
            <a:r>
              <a:rPr lang="ru-RU" dirty="0"/>
              <a:t>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присваивании ей значения. И может </a:t>
            </a:r>
            <a:r>
              <a:rPr lang="ru-RU" b="1" dirty="0"/>
              <a:t>меняться</a:t>
            </a:r>
            <a:r>
              <a:rPr lang="ru-RU" dirty="0"/>
              <a:t> при каждом новом присвоении. Мы можем узнать </a:t>
            </a:r>
            <a:r>
              <a:rPr lang="ru-RU" b="1" dirty="0"/>
              <a:t>тип</a:t>
            </a:r>
            <a:r>
              <a:rPr lang="ru-RU" dirty="0"/>
              <a:t> </a:t>
            </a:r>
            <a:r>
              <a:rPr lang="ru-RU" b="1" dirty="0"/>
              <a:t>переменной</a:t>
            </a:r>
            <a:r>
              <a:rPr lang="ru-RU" dirty="0"/>
              <a:t> воспользовавшись функцией </a:t>
            </a:r>
            <a:r>
              <a:rPr lang="en-US" b="1" dirty="0" err="1"/>
              <a:t>typeof</a:t>
            </a:r>
            <a:r>
              <a:rPr lang="en-US" b="1" dirty="0"/>
              <a:t>(…)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52537"/>
            <a:ext cx="8290102" cy="19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0" y="418654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28800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 данных – пометка для компьютера как относиться к тем или иным данным и </a:t>
            </a:r>
            <a:r>
              <a:rPr lang="ru-RU" sz="2800" b="1" dirty="0">
                <a:solidFill>
                  <a:srgbClr val="00B050"/>
                </a:solidFill>
              </a:rPr>
              <a:t>какие операции с ними возможно проводить</a:t>
            </a:r>
            <a:r>
              <a:rPr lang="ru-RU" sz="2800" b="1" dirty="0"/>
              <a:t>. </a:t>
            </a:r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800" b="1" dirty="0"/>
              <a:t>Тип</a:t>
            </a:r>
            <a:r>
              <a:rPr lang="ru-RU" sz="2800" dirty="0"/>
              <a:t> определяет </a:t>
            </a:r>
            <a:r>
              <a:rPr lang="ru-RU" sz="2800" b="1" dirty="0"/>
              <a:t>возможные значения </a:t>
            </a:r>
            <a:r>
              <a:rPr lang="ru-RU" sz="2800" dirty="0"/>
              <a:t>и их «</a:t>
            </a:r>
            <a:r>
              <a:rPr lang="ru-RU" sz="2800" b="1" dirty="0"/>
              <a:t>смысл</a:t>
            </a:r>
            <a:r>
              <a:rPr lang="ru-RU" sz="2800" dirty="0"/>
              <a:t>», </a:t>
            </a:r>
            <a:br>
              <a:rPr lang="en-US" sz="2800" dirty="0"/>
            </a:br>
            <a:r>
              <a:rPr lang="ru-RU" sz="2800" dirty="0"/>
              <a:t>а также </a:t>
            </a:r>
            <a:r>
              <a:rPr lang="ru-RU" sz="2800" b="1" dirty="0"/>
              <a:t>операции</a:t>
            </a:r>
            <a:r>
              <a:rPr lang="en-US" sz="2800" dirty="0"/>
              <a:t> </a:t>
            </a:r>
            <a:r>
              <a:rPr lang="ru-RU" sz="2800" dirty="0"/>
              <a:t>которое возможно выполнять над этими значениями.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424" y="4293096"/>
            <a:ext cx="1120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number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string</a:t>
            </a:r>
            <a:r>
              <a:rPr lang="en-US" sz="4800" b="1" dirty="0"/>
              <a:t>, </a:t>
            </a:r>
            <a:br>
              <a:rPr lang="ru-RU" sz="4800" b="1" dirty="0"/>
            </a:b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function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object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symbol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bigint</a:t>
            </a:r>
            <a:endParaRPr lang="uk-UA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6</a:t>
            </a:r>
            <a:r>
              <a:rPr lang="ru-RU" sz="8000" b="1" dirty="0"/>
              <a:t>. Преобразование </a:t>
            </a:r>
            <a:br>
              <a:rPr lang="ru-RU" sz="8000" b="1" dirty="0"/>
            </a:br>
            <a:r>
              <a:rPr lang="ru-RU" sz="8000" b="1" dirty="0"/>
              <a:t>типов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59911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40640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Преобразование типов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09" b="10071"/>
          <a:stretch/>
        </p:blipFill>
        <p:spPr>
          <a:xfrm>
            <a:off x="492733" y="355213"/>
            <a:ext cx="5112568" cy="163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4" y="2251979"/>
            <a:ext cx="5112568" cy="192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4" y="4442936"/>
            <a:ext cx="5112568" cy="1793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68008" y="1414512"/>
            <a:ext cx="54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</a:t>
            </a:r>
            <a:r>
              <a:rPr lang="en-US" sz="2000" b="1" dirty="0" err="1"/>
              <a:t>parseInt</a:t>
            </a:r>
            <a:r>
              <a:rPr lang="en-US" sz="2000" b="1" dirty="0"/>
              <a:t>()</a:t>
            </a:r>
            <a:r>
              <a:rPr lang="en-US" sz="2000" dirty="0"/>
              <a:t>/</a:t>
            </a:r>
            <a:r>
              <a:rPr lang="en-US" sz="2000" b="1" dirty="0" err="1"/>
              <a:t>parseFloat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позволяют преобразовать тип переменной со строкового на числовой (</a:t>
            </a:r>
            <a:r>
              <a:rPr lang="ru-RU" sz="2000" i="1" dirty="0"/>
              <a:t>это возможно если в строке действительно содержатся хоть какие-нибудь цифровые символы, иначе результатом будет значение</a:t>
            </a:r>
            <a:r>
              <a:rPr lang="ru-RU" sz="2000" dirty="0"/>
              <a:t> </a:t>
            </a:r>
            <a:r>
              <a:rPr lang="en-US" sz="2000" b="1" dirty="0" err="1"/>
              <a:t>NaN</a:t>
            </a:r>
            <a:r>
              <a:rPr lang="ru-RU" sz="2000" dirty="0"/>
              <a:t>). </a:t>
            </a:r>
            <a:r>
              <a:rPr lang="en-US" sz="2000" b="1" dirty="0" err="1"/>
              <a:t>parseInt</a:t>
            </a:r>
            <a:r>
              <a:rPr lang="en-US" sz="2000" b="1" dirty="0"/>
              <a:t>() </a:t>
            </a:r>
            <a:r>
              <a:rPr lang="en-US" sz="2000" dirty="0"/>
              <a:t>– </a:t>
            </a:r>
            <a:r>
              <a:rPr lang="ru-RU" sz="2000" dirty="0"/>
              <a:t>работает с целыми числами, </a:t>
            </a:r>
            <a:r>
              <a:rPr lang="en-US" sz="2000" b="1" dirty="0" err="1"/>
              <a:t>parseFloat</a:t>
            </a:r>
            <a:r>
              <a:rPr lang="en-US" sz="2000" b="1" dirty="0"/>
              <a:t>() </a:t>
            </a:r>
            <a:r>
              <a:rPr lang="ru-RU" sz="2000" dirty="0"/>
              <a:t>поддерживает дробные числа.</a:t>
            </a:r>
          </a:p>
          <a:p>
            <a:endParaRPr lang="ru-RU" sz="2000" dirty="0"/>
          </a:p>
          <a:p>
            <a:r>
              <a:rPr lang="ru-RU" sz="2000" dirty="0"/>
              <a:t>Также для преобразования типов может быть использован оператор </a:t>
            </a:r>
            <a:r>
              <a:rPr lang="ru-RU" sz="2400" b="1" dirty="0"/>
              <a:t>+</a:t>
            </a:r>
            <a:r>
              <a:rPr lang="ru-RU" sz="2000" dirty="0"/>
              <a:t> в унарном виде, но в отличии от </a:t>
            </a:r>
            <a:r>
              <a:rPr lang="en-US" sz="2000" b="1" dirty="0"/>
              <a:t>parse*</a:t>
            </a:r>
            <a:r>
              <a:rPr lang="ru-RU" sz="2000" b="1" dirty="0"/>
              <a:t>-функций </a:t>
            </a:r>
            <a:r>
              <a:rPr lang="ru-RU" sz="2000" dirty="0"/>
              <a:t>любые нецифровые символы в строке приведут к получению значения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7</a:t>
            </a:r>
            <a:r>
              <a:rPr lang="ru-RU" sz="8000" b="1" dirty="0"/>
              <a:t>. </a:t>
            </a:r>
            <a:r>
              <a:rPr lang="en-US" sz="8000" b="1" dirty="0" err="1"/>
              <a:t>NaN</a:t>
            </a:r>
            <a:r>
              <a:rPr lang="en-US" sz="8000" b="1" dirty="0"/>
              <a:t> </a:t>
            </a:r>
            <a:br>
              <a:rPr lang="en-US" sz="8000" b="1" dirty="0"/>
            </a:br>
            <a:r>
              <a:rPr lang="ru-RU" sz="8000" b="1" dirty="0"/>
              <a:t>(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ot </a:t>
            </a:r>
            <a:r>
              <a:rPr lang="en-US" sz="8000" b="1" dirty="0">
                <a:solidFill>
                  <a:srgbClr val="FFFF00"/>
                </a:solidFill>
              </a:rPr>
              <a:t>a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umber</a:t>
            </a:r>
            <a:r>
              <a:rPr lang="ru-RU" sz="8000" b="1" dirty="0"/>
              <a:t>)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0035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07752"/>
            <a:ext cx="660640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NaN</a:t>
            </a:r>
            <a:r>
              <a:rPr lang="en-US" sz="3200" b="1" dirty="0"/>
              <a:t> – Not a Number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5947" y="1489230"/>
            <a:ext cx="3930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Not a Number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специальное значение типа </a:t>
            </a:r>
            <a:r>
              <a:rPr lang="en-US" sz="2000" dirty="0"/>
              <a:t>number </a:t>
            </a:r>
            <a:r>
              <a:rPr lang="ru-RU" sz="2000" dirty="0"/>
              <a:t>которое показывает, что в результате выполнения арифметической операции (или явного преобразования к числу) один из операндов </a:t>
            </a:r>
            <a:r>
              <a:rPr lang="ru-RU" sz="2000" b="1" dirty="0"/>
              <a:t>не удалось успешно преобразовать к числу</a:t>
            </a:r>
            <a:r>
              <a:rPr lang="ru-RU" sz="2000" dirty="0"/>
              <a:t>. Поскольку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типизированный язык то ошибок преобразования типов в нём быть не может, потому и существует такая конструкция как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46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/>
              <a:t>. Наши планы на </a:t>
            </a:r>
            <a:r>
              <a:rPr lang="en-US" sz="6600" b="1" dirty="0"/>
              <a:t>JavaScript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3339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8</a:t>
            </a:r>
            <a:r>
              <a:rPr lang="ru-RU" sz="8000" b="1" dirty="0"/>
              <a:t>. </a:t>
            </a:r>
            <a:r>
              <a:rPr lang="en-US" sz="8000" b="1" dirty="0"/>
              <a:t>Math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51447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Объект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Math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047" y="1556792"/>
            <a:ext cx="3816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Объект </a:t>
            </a:r>
            <a:r>
              <a:rPr lang="en-US" sz="2800" b="1" dirty="0"/>
              <a:t>Math</a:t>
            </a:r>
            <a:r>
              <a:rPr lang="en-US" sz="2800" dirty="0"/>
              <a:t> </a:t>
            </a:r>
            <a:r>
              <a:rPr lang="ru-RU" sz="2800" dirty="0"/>
              <a:t>содержит большое количество математических функций, в частности функции округления…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556792"/>
            <a:ext cx="54483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79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9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76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84482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на основании дохода физ. лица рассчитает суммы налогов которые ему необходимо заплатить и сколько у него останется после уплаты налогов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4004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10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25649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рассчитывает </a:t>
            </a:r>
            <a:r>
              <a:rPr lang="ru-RU" sz="4000" b="1" dirty="0"/>
              <a:t>индекс массы тела</a:t>
            </a:r>
            <a:r>
              <a:rPr lang="en-US" sz="4000" b="1" dirty="0"/>
              <a:t> </a:t>
            </a:r>
            <a:r>
              <a:rPr lang="ru-RU" sz="4000" dirty="0"/>
              <a:t>пользователя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ru-RU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v6.litres.ru/pub/c/pdf-kniga/cover_max1500/50447564-author-haverbeke_mareyin-kniga_vyirazitelnyiyi_javascript_sovremennoe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5" y="0"/>
            <a:ext cx="485799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60640" y="12687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/>
              <a:t>Выразительный </a:t>
            </a:r>
            <a:r>
              <a:rPr lang="ru-RU" sz="3600" b="1" dirty="0" err="1"/>
              <a:t>JavaScript</a:t>
            </a:r>
            <a:r>
              <a:rPr lang="ru-RU" sz="3600" b="1" dirty="0"/>
              <a:t>. </a:t>
            </a:r>
          </a:p>
          <a:p>
            <a:r>
              <a:rPr lang="ru-RU" i="1" dirty="0"/>
              <a:t>Современное веб-программирование </a:t>
            </a:r>
          </a:p>
          <a:p>
            <a:endParaRPr lang="ru-RU" dirty="0"/>
          </a:p>
          <a:p>
            <a:r>
              <a:rPr lang="ru-RU" sz="2400" b="1" dirty="0" err="1"/>
              <a:t>Марейн</a:t>
            </a:r>
            <a:r>
              <a:rPr lang="ru-RU" sz="2400" b="1" dirty="0"/>
              <a:t> </a:t>
            </a:r>
            <a:r>
              <a:rPr lang="ru-RU" sz="2400" b="1" dirty="0" err="1"/>
              <a:t>Хавербеке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3429000"/>
            <a:ext cx="366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Замечательная книга, как для введения в программирование, так и освоения </a:t>
            </a:r>
            <a:r>
              <a:rPr lang="en-US" sz="2400" i="1" dirty="0"/>
              <a:t>JavaScript.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6447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EDE1B-0BF4-12C0-F1C9-C467E43B1747}"/>
              </a:ext>
            </a:extLst>
          </p:cNvPr>
          <p:cNvSpPr txBox="1"/>
          <p:nvPr/>
        </p:nvSpPr>
        <p:spPr>
          <a:xfrm>
            <a:off x="0" y="59492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hlinkClick r:id="rId2"/>
              </a:rPr>
              <a:t>https://uk.javascript.info/</a:t>
            </a:r>
            <a:endParaRPr lang="uk-UA" sz="28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4512AD-DBCA-6927-E509-C2491D7F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48" y="675751"/>
            <a:ext cx="4536504" cy="1280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E5B1A7-CD8E-7126-41DD-9349E4A1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1955902"/>
            <a:ext cx="4371084" cy="3736794"/>
          </a:xfrm>
          <a:prstGeom prst="rect">
            <a:avLst/>
          </a:prstGeom>
        </p:spPr>
      </p:pic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B7953043-2886-45A7-0307-FACB0C1A71AD}"/>
              </a:ext>
            </a:extLst>
          </p:cNvPr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«Учебник» по </a:t>
            </a:r>
            <a:r>
              <a:rPr lang="en-US" sz="3600" b="1" dirty="0"/>
              <a:t>JavaScript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806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Тренируемся!</a:t>
            </a:r>
          </a:p>
        </p:txBody>
      </p:sp>
    </p:spTree>
    <p:extLst>
      <p:ext uri="{BB962C8B-B14F-4D97-AF65-F5344CB8AC3E}">
        <p14:creationId xmlns:p14="http://schemas.microsoft.com/office/powerpoint/2010/main" val="18159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124744"/>
            <a:ext cx="6153288" cy="255454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Переменные и операции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Ветвления (условные операторы)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  <a:p>
            <a:pPr>
              <a:spcBef>
                <a:spcPts val="600"/>
              </a:spcBef>
            </a:pPr>
            <a:r>
              <a:rPr lang="ru-RU" sz="2800" b="1" dirty="0"/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Наши планы на </a:t>
            </a:r>
            <a:r>
              <a:rPr lang="en-US" sz="3600" b="1" dirty="0"/>
              <a:t>JavaScript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9" y="4693692"/>
            <a:ext cx="6171479" cy="153888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Управление документом </a:t>
            </a:r>
            <a:r>
              <a:rPr lang="en-US" sz="2800" b="1" dirty="0"/>
              <a:t>(DOM)</a:t>
            </a:r>
          </a:p>
          <a:p>
            <a:pPr>
              <a:spcBef>
                <a:spcPts val="600"/>
              </a:spcBef>
            </a:pPr>
            <a:r>
              <a:rPr lang="uk-UA" sz="2800" b="1" dirty="0" err="1"/>
              <a:t>Событийная</a:t>
            </a:r>
            <a:r>
              <a:rPr lang="uk-UA" sz="2800" b="1" dirty="0"/>
              <a:t> модель в </a:t>
            </a:r>
            <a:r>
              <a:rPr lang="en-US" sz="2800" b="1" dirty="0"/>
              <a:t>JavaScript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Разработка интерактивных </a:t>
            </a:r>
            <a:r>
              <a:rPr lang="ru-RU" sz="2800" b="1" dirty="0" err="1"/>
              <a:t>виджетов</a:t>
            </a:r>
            <a:r>
              <a:rPr lang="ru-RU" sz="2800" b="1" dirty="0"/>
              <a:t>.</a:t>
            </a:r>
            <a:endParaRPr lang="uk-UA" sz="28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3237669" y="3861048"/>
            <a:ext cx="936104" cy="648072"/>
          </a:xfrm>
          <a:prstGeom prst="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481" y="2171183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Основы программирования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93476" y="522920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Прикладное применение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32104" y="1159912"/>
            <a:ext cx="504056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032104" y="4730532"/>
            <a:ext cx="504056" cy="14716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Программирование ремесло и требует тренировки…</a:t>
            </a:r>
            <a:endParaRPr lang="uk-UA" sz="2800" b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9" y="1593304"/>
            <a:ext cx="4017684" cy="332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097" r="2453"/>
          <a:stretch/>
        </p:blipFill>
        <p:spPr>
          <a:xfrm>
            <a:off x="7032104" y="5659823"/>
            <a:ext cx="1366091" cy="9757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00" y="1026016"/>
            <a:ext cx="6663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1) Задаётся сторона квадрата. Найти его периметр;</a:t>
            </a:r>
          </a:p>
          <a:p>
            <a:endParaRPr lang="ru-RU" i="1" dirty="0"/>
          </a:p>
          <a:p>
            <a:r>
              <a:rPr lang="ru-RU" i="1" dirty="0"/>
              <a:t>2) Задаётся длина ребра куба. Найти объем куба и площадь его боковой поверхности;</a:t>
            </a:r>
          </a:p>
          <a:p>
            <a:endParaRPr lang="ru-RU" i="1" dirty="0"/>
          </a:p>
          <a:p>
            <a:r>
              <a:rPr lang="ru-RU" i="1" dirty="0"/>
              <a:t>3) Задаётся радиус окружности. Найти длину окружности и площадь круга;</a:t>
            </a:r>
          </a:p>
          <a:p>
            <a:endParaRPr lang="ru-RU" i="1" dirty="0"/>
          </a:p>
          <a:p>
            <a:r>
              <a:rPr lang="ru-RU" i="1" dirty="0"/>
              <a:t>4) Задаются объем и масса вещества. Определить плотность материала этого вещества;</a:t>
            </a:r>
          </a:p>
          <a:p>
            <a:endParaRPr lang="ru-RU" i="1" dirty="0"/>
          </a:p>
          <a:p>
            <a:r>
              <a:rPr lang="ru-RU" i="1" dirty="0"/>
              <a:t>5) Известны количество жителей в государстве и площадь его территории (в км2). Определить плотность населения в этом государстве.</a:t>
            </a:r>
          </a:p>
          <a:p>
            <a:endParaRPr lang="ru-RU" i="1" dirty="0"/>
          </a:p>
          <a:p>
            <a:r>
              <a:rPr lang="ru-RU" i="1" dirty="0"/>
              <a:t>6). Даны катеты прямоугольного треугольника. Найти его гипотенузу.</a:t>
            </a:r>
          </a:p>
          <a:p>
            <a:endParaRPr lang="ru-RU" i="1" dirty="0"/>
          </a:p>
          <a:p>
            <a:r>
              <a:rPr lang="ru-RU" i="1" dirty="0"/>
              <a:t>7) Рассчитать значение </a:t>
            </a:r>
            <a:r>
              <a:rPr lang="en-US" b="1" i="1" dirty="0"/>
              <a:t>y</a:t>
            </a:r>
            <a:r>
              <a:rPr lang="ru-RU" i="1" dirty="0"/>
              <a:t>, при любых введённых значениях </a:t>
            </a:r>
            <a:r>
              <a:rPr lang="ru-RU" b="1" i="1" dirty="0"/>
              <a:t>а</a:t>
            </a:r>
            <a:r>
              <a:rPr lang="ru-RU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668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условия и ветвление</a:t>
            </a:r>
            <a:endParaRPr lang="ru-RU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C07BE5-BDE0-4FCD-850B-999DB4A3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22" y="1916832"/>
            <a:ext cx="7884956" cy="387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ru-RU" sz="6600" b="1" dirty="0"/>
              <a:t>. Переменные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3789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Задача любой программы – обработка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56240" y="1230016"/>
            <a:ext cx="3561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хранения </a:t>
            </a:r>
            <a:r>
              <a:rPr lang="ru-RU" sz="2000" b="1" dirty="0"/>
              <a:t>данных</a:t>
            </a:r>
            <a:r>
              <a:rPr lang="ru-RU" sz="2000" dirty="0"/>
              <a:t> (</a:t>
            </a:r>
            <a:r>
              <a:rPr lang="ru-RU" sz="2000" i="1" dirty="0"/>
              <a:t>информации</a:t>
            </a:r>
            <a:r>
              <a:rPr lang="ru-RU" sz="2000" dirty="0"/>
              <a:t>),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b="1" dirty="0"/>
              <a:t>JavaScript</a:t>
            </a:r>
            <a:r>
              <a:rPr lang="ru-RU" sz="2000" dirty="0"/>
              <a:t> используются </a:t>
            </a:r>
            <a:r>
              <a:rPr lang="ru-RU" sz="2000" b="1" dirty="0"/>
              <a:t>переменные</a:t>
            </a:r>
            <a:r>
              <a:rPr lang="ru-RU" sz="2000" dirty="0"/>
              <a:t>. </a:t>
            </a:r>
            <a:r>
              <a:rPr lang="ru-RU" sz="2000" b="1" dirty="0"/>
              <a:t>Переменные</a:t>
            </a:r>
            <a:r>
              <a:rPr lang="ru-RU" sz="2000" dirty="0"/>
              <a:t> можно представить как «</a:t>
            </a:r>
            <a:r>
              <a:rPr lang="ru-RU" sz="2000" i="1" dirty="0"/>
              <a:t>коробочку</a:t>
            </a:r>
            <a:r>
              <a:rPr lang="ru-RU" sz="2000" dirty="0"/>
              <a:t>» у которой есть название и в которой хранится какое-нибудь значение. Значением может быть число, строка или другие </a:t>
            </a:r>
            <a:r>
              <a:rPr lang="ru-RU" sz="2000" b="1" dirty="0"/>
              <a:t>типы данных </a:t>
            </a:r>
            <a:r>
              <a:rPr lang="ru-RU" sz="2000" dirty="0"/>
              <a:t>поддерживаемые </a:t>
            </a:r>
            <a:r>
              <a:rPr lang="en-US" sz="2000" b="1" dirty="0"/>
              <a:t>JavaScript</a:t>
            </a:r>
            <a:r>
              <a:rPr lang="ru-RU" sz="2000" dirty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76878" y="4841612"/>
            <a:ext cx="714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Перед тем как использовать, </a:t>
            </a:r>
            <a:r>
              <a:rPr lang="ru-RU" sz="2000" b="1" dirty="0"/>
              <a:t>переменную</a:t>
            </a:r>
            <a:r>
              <a:rPr lang="ru-RU" sz="2000" dirty="0"/>
              <a:t> нужно </a:t>
            </a:r>
            <a:r>
              <a:rPr lang="ru-RU" sz="2000" b="1" dirty="0"/>
              <a:t>объявить</a:t>
            </a:r>
            <a:r>
              <a:rPr lang="ru-RU" sz="2000" dirty="0"/>
              <a:t>. Сказать браузеру, что мы хотим создать еще одну «</a:t>
            </a:r>
            <a:r>
              <a:rPr lang="ru-RU" sz="2000" i="1" dirty="0"/>
              <a:t>коробочку</a:t>
            </a:r>
            <a:r>
              <a:rPr lang="ru-RU" sz="2000" dirty="0"/>
              <a:t>» для значений и дать ей имя. Объявляются переменные при помощи ключевого слова </a:t>
            </a:r>
            <a:r>
              <a:rPr lang="en-US" sz="2000" b="1" dirty="0"/>
              <a:t>let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1277748"/>
            <a:ext cx="7356628" cy="325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www.computerhope.com/jargon/v/val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r="6936" b="18503"/>
          <a:stretch/>
        </p:blipFill>
        <p:spPr bwMode="auto">
          <a:xfrm>
            <a:off x="8688288" y="4948721"/>
            <a:ext cx="2493369" cy="12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ru-RU" sz="6600" b="1" dirty="0"/>
              <a:t>. Ввод/вывод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79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Ввод/вывод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84232" y="1484784"/>
            <a:ext cx="341785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Основной способ ввода данных в </a:t>
            </a:r>
            <a:r>
              <a:rPr lang="en-US" sz="2300" b="1" dirty="0"/>
              <a:t>JavaScript</a:t>
            </a:r>
            <a:r>
              <a:rPr lang="en-US" sz="2300" dirty="0"/>
              <a:t> </a:t>
            </a:r>
            <a:r>
              <a:rPr lang="ru-RU" sz="2300" dirty="0"/>
              <a:t>приложения – формы и элементы ввода, а вывод – в разметку документа. В тоже время в </a:t>
            </a:r>
            <a:r>
              <a:rPr lang="ru-RU" sz="2300" b="1" dirty="0"/>
              <a:t>учебных</a:t>
            </a:r>
            <a:r>
              <a:rPr lang="ru-RU" sz="2300" dirty="0"/>
              <a:t> (и  </a:t>
            </a:r>
            <a:r>
              <a:rPr lang="ru-RU" sz="2300" b="1" dirty="0"/>
              <a:t>отладочных</a:t>
            </a:r>
            <a:r>
              <a:rPr lang="ru-RU" sz="2300" dirty="0"/>
              <a:t>) целях нам будут полезны следующие способы </a:t>
            </a:r>
            <a:r>
              <a:rPr lang="ru-RU" sz="2300" b="1" dirty="0"/>
              <a:t>ввода/вывода</a:t>
            </a:r>
            <a:r>
              <a:rPr lang="ru-RU" sz="2300" dirty="0"/>
              <a:t> данных (информации).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7365164" cy="400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3832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4</a:t>
            </a:r>
            <a:r>
              <a:rPr lang="ru-RU" sz="6600" b="1" dirty="0">
                <a:solidFill>
                  <a:schemeClr val="bg1"/>
                </a:solidFill>
              </a:rPr>
              <a:t>. Операции,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операторы,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операнды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и выражения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0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 присваивания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2104" y="1317550"/>
            <a:ext cx="4896544" cy="433965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300" dirty="0"/>
              <a:t>Чтобы указать, что именно нужно записать в перемененную используется </a:t>
            </a:r>
            <a:r>
              <a:rPr lang="ru-RU" sz="2300" b="1" dirty="0"/>
              <a:t>оператор присваивания</a:t>
            </a:r>
            <a:r>
              <a:rPr lang="ru-RU" dirty="0"/>
              <a:t>.</a:t>
            </a:r>
            <a:r>
              <a:rPr lang="en-US" sz="2300" dirty="0"/>
              <a:t> </a:t>
            </a:r>
            <a:br>
              <a:rPr lang="ru-RU" sz="2300" dirty="0"/>
            </a:br>
            <a:r>
              <a:rPr lang="ru-RU" sz="2300" dirty="0"/>
              <a:t>Оператор присвоения берёт то, что справа от него и записывает в переменную имя которой расположено слева от него.</a:t>
            </a:r>
            <a:r>
              <a:rPr lang="en-US" sz="2300" dirty="0"/>
              <a:t> </a:t>
            </a:r>
            <a:r>
              <a:rPr lang="ru-RU" sz="2300" dirty="0"/>
              <a:t>Если справа расположено </a:t>
            </a:r>
            <a:r>
              <a:rPr lang="ru-RU" sz="2300" b="1" dirty="0"/>
              <a:t>выражение</a:t>
            </a:r>
            <a:r>
              <a:rPr lang="ru-RU" sz="2300" dirty="0"/>
              <a:t>, то первым делом оно будет </a:t>
            </a:r>
            <a:r>
              <a:rPr lang="ru-RU" sz="2300" b="1" dirty="0"/>
              <a:t>рассчитано</a:t>
            </a:r>
            <a:r>
              <a:rPr lang="ru-RU" sz="2300" dirty="0"/>
              <a:t>, и в переменную попадёт уже </a:t>
            </a:r>
            <a:r>
              <a:rPr lang="ru-RU" sz="2300" b="1" dirty="0"/>
              <a:t>результат </a:t>
            </a:r>
            <a:r>
              <a:rPr lang="ru-RU" sz="2300" dirty="0"/>
              <a:t>расчёта выражения.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407" y="3944118"/>
            <a:ext cx="5688633" cy="1861146"/>
            <a:chOff x="3431704" y="2852936"/>
            <a:chExt cx="5688633" cy="1800200"/>
          </a:xfrm>
        </p:grpSpPr>
        <p:grpSp>
          <p:nvGrpSpPr>
            <p:cNvPr id="2" name="Группа 11"/>
            <p:cNvGrpSpPr/>
            <p:nvPr/>
          </p:nvGrpSpPr>
          <p:grpSpPr>
            <a:xfrm>
              <a:off x="3431704" y="2852936"/>
              <a:ext cx="1512168" cy="1800200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927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</a:t>
                </a:r>
                <a:endParaRPr lang="ru-RU" sz="1600" b="1" dirty="0"/>
              </a:p>
            </p:txBody>
          </p:sp>
        </p:grpSp>
        <p:pic>
          <p:nvPicPr>
            <p:cNvPr id="1026" name="Picture 2" descr="http://vignette1.wikia.nocookie.net/sqmegapolis/images/a/a2/Resbuilding_Nuclear_Power_Plant.png/revision/latest?cb=201304062155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7762" y="2995800"/>
              <a:ext cx="1552575" cy="1514475"/>
            </a:xfrm>
            <a:prstGeom prst="rect">
              <a:avLst/>
            </a:prstGeom>
            <a:noFill/>
          </p:spPr>
        </p:pic>
        <p:grpSp>
          <p:nvGrpSpPr>
            <p:cNvPr id="3" name="Группа 30"/>
            <p:cNvGrpSpPr/>
            <p:nvPr/>
          </p:nvGrpSpPr>
          <p:grpSpPr>
            <a:xfrm>
              <a:off x="5823768" y="3381562"/>
              <a:ext cx="864096" cy="767519"/>
              <a:chOff x="3546060" y="3861048"/>
              <a:chExt cx="864096" cy="767519"/>
            </a:xfrm>
          </p:grpSpPr>
          <p:pic>
            <p:nvPicPr>
              <p:cNvPr id="1030" name="Picture 6" descr="http://s1.iconbird.com/ico/2013/9/452/w512h4161380477127tru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546060" y="3885617"/>
                <a:ext cx="864096" cy="74295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62028" y="386104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=</a:t>
                </a:r>
                <a:endParaRPr lang="ru-RU" sz="2800" b="1" dirty="0"/>
              </a:p>
            </p:txBody>
          </p:sp>
        </p:grpSp>
        <p:sp>
          <p:nvSpPr>
            <p:cNvPr id="29" name="Стрелка вправо 28"/>
            <p:cNvSpPr/>
            <p:nvPr/>
          </p:nvSpPr>
          <p:spPr>
            <a:xfrm rot="10800000">
              <a:off x="6947792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10800000">
              <a:off x="5203800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1484784"/>
            <a:ext cx="5688633" cy="209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984</Words>
  <Application>Microsoft Office PowerPoint</Application>
  <PresentationFormat>Широкий екран</PresentationFormat>
  <Paragraphs>105</Paragraphs>
  <Slides>32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5" baseType="lpstr">
      <vt:lpstr>Arial</vt:lpstr>
      <vt:lpstr>Calibri</vt:lpstr>
      <vt:lpstr>Тема Office</vt:lpstr>
      <vt:lpstr>Презентація PowerPoint</vt:lpstr>
      <vt:lpstr>Презентація PowerPoint</vt:lpstr>
      <vt:lpstr>Наши планы на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693</cp:revision>
  <dcterms:created xsi:type="dcterms:W3CDTF">2014-11-20T09:08:59Z</dcterms:created>
  <dcterms:modified xsi:type="dcterms:W3CDTF">2023-11-14T07:38:03Z</dcterms:modified>
</cp:coreProperties>
</file>