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69" r:id="rId2"/>
    <p:sldId id="454" r:id="rId3"/>
    <p:sldId id="455" r:id="rId4"/>
    <p:sldId id="456" r:id="rId5"/>
    <p:sldId id="439" r:id="rId6"/>
    <p:sldId id="440" r:id="rId7"/>
    <p:sldId id="443" r:id="rId8"/>
    <p:sldId id="457" r:id="rId9"/>
    <p:sldId id="472" r:id="rId10"/>
    <p:sldId id="473" r:id="rId11"/>
    <p:sldId id="470" r:id="rId12"/>
    <p:sldId id="474" r:id="rId13"/>
    <p:sldId id="461" r:id="rId14"/>
    <p:sldId id="450" r:id="rId15"/>
    <p:sldId id="477" r:id="rId16"/>
    <p:sldId id="468" r:id="rId17"/>
    <p:sldId id="471" r:id="rId18"/>
    <p:sldId id="478" r:id="rId19"/>
    <p:sldId id="408" r:id="rId20"/>
    <p:sldId id="476" r:id="rId21"/>
    <p:sldId id="451" r:id="rId22"/>
    <p:sldId id="452" r:id="rId23"/>
    <p:sldId id="475" r:id="rId24"/>
    <p:sldId id="383" r:id="rId25"/>
    <p:sldId id="76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9BE2F-D6AB-4280-AA45-02603DC3C7E6}" v="1" dt="2022-12-15T15:32:27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3919BE2F-D6AB-4280-AA45-02603DC3C7E6}"/>
    <pc:docChg chg="custSel modSld">
      <pc:chgData name="Anatoliy Kigel" userId="7432c6c4687b0a9c" providerId="LiveId" clId="{3919BE2F-D6AB-4280-AA45-02603DC3C7E6}" dt="2022-12-15T15:32:32.871" v="6" actId="1076"/>
      <pc:docMkLst>
        <pc:docMk/>
      </pc:docMkLst>
      <pc:sldChg chg="modSp mod">
        <pc:chgData name="Anatoliy Kigel" userId="7432c6c4687b0a9c" providerId="LiveId" clId="{3919BE2F-D6AB-4280-AA45-02603DC3C7E6}" dt="2022-12-15T15:32:10.614" v="0" actId="2164"/>
        <pc:sldMkLst>
          <pc:docMk/>
          <pc:sldMk cId="2851974405" sldId="472"/>
        </pc:sldMkLst>
        <pc:graphicFrameChg chg="modGraphic">
          <ac:chgData name="Anatoliy Kigel" userId="7432c6c4687b0a9c" providerId="LiveId" clId="{3919BE2F-D6AB-4280-AA45-02603DC3C7E6}" dt="2022-12-15T15:32:10.614" v="0" actId="2164"/>
          <ac:graphicFrameMkLst>
            <pc:docMk/>
            <pc:sldMk cId="2851974405" sldId="472"/>
            <ac:graphicFrameMk id="12" creationId="{00000000-0000-0000-0000-000000000000}"/>
          </ac:graphicFrameMkLst>
        </pc:graphicFrameChg>
      </pc:sldChg>
      <pc:sldChg chg="modSp mod">
        <pc:chgData name="Anatoliy Kigel" userId="7432c6c4687b0a9c" providerId="LiveId" clId="{3919BE2F-D6AB-4280-AA45-02603DC3C7E6}" dt="2022-12-15T15:32:15.840" v="1" actId="2164"/>
        <pc:sldMkLst>
          <pc:docMk/>
          <pc:sldMk cId="3996819640" sldId="473"/>
        </pc:sldMkLst>
        <pc:graphicFrameChg chg="modGraphic">
          <ac:chgData name="Anatoliy Kigel" userId="7432c6c4687b0a9c" providerId="LiveId" clId="{3919BE2F-D6AB-4280-AA45-02603DC3C7E6}" dt="2022-12-15T15:32:15.840" v="1" actId="2164"/>
          <ac:graphicFrameMkLst>
            <pc:docMk/>
            <pc:sldMk cId="3996819640" sldId="473"/>
            <ac:graphicFrameMk id="10" creationId="{00000000-0000-0000-0000-000000000000}"/>
          </ac:graphicFrameMkLst>
        </pc:graphicFrameChg>
      </pc:sldChg>
      <pc:sldChg chg="addSp delSp modSp mod">
        <pc:chgData name="Anatoliy Kigel" userId="7432c6c4687b0a9c" providerId="LiveId" clId="{3919BE2F-D6AB-4280-AA45-02603DC3C7E6}" dt="2022-12-15T15:32:32.871" v="6" actId="1076"/>
        <pc:sldMkLst>
          <pc:docMk/>
          <pc:sldMk cId="2032172956" sldId="474"/>
        </pc:sldMkLst>
        <pc:graphicFrameChg chg="add mod">
          <ac:chgData name="Anatoliy Kigel" userId="7432c6c4687b0a9c" providerId="LiveId" clId="{3919BE2F-D6AB-4280-AA45-02603DC3C7E6}" dt="2022-12-15T15:32:32.871" v="6" actId="1076"/>
          <ac:graphicFrameMkLst>
            <pc:docMk/>
            <pc:sldMk cId="2032172956" sldId="474"/>
            <ac:graphicFrameMk id="2" creationId="{0E8793C0-EE85-7F35-C645-5173B19444F4}"/>
          </ac:graphicFrameMkLst>
        </pc:graphicFrameChg>
        <pc:graphicFrameChg chg="del modGraphic">
          <ac:chgData name="Anatoliy Kigel" userId="7432c6c4687b0a9c" providerId="LiveId" clId="{3919BE2F-D6AB-4280-AA45-02603DC3C7E6}" dt="2022-12-15T15:32:29.594" v="5" actId="478"/>
          <ac:graphicFrameMkLst>
            <pc:docMk/>
            <pc:sldMk cId="2032172956" sldId="474"/>
            <ac:graphicFrameMk id="9" creationId="{00000000-0000-0000-0000-000000000000}"/>
          </ac:graphicFrameMkLst>
        </pc:graphicFrameChg>
      </pc:sldChg>
    </pc:docChg>
  </pc:docChgLst>
  <pc:docChgLst>
    <pc:chgData name="Anatoliy Kigel" userId="7432c6c4687b0a9c" providerId="LiveId" clId="{E7740F2C-CDB2-4D25-8CF1-AB69F449CFCB}"/>
    <pc:docChg chg="addSld delSld modSld">
      <pc:chgData name="Anatoliy Kigel" userId="7432c6c4687b0a9c" providerId="LiveId" clId="{E7740F2C-CDB2-4D25-8CF1-AB69F449CFCB}" dt="2022-02-08T08:15:40.167" v="107" actId="113"/>
      <pc:docMkLst>
        <pc:docMk/>
      </pc:docMkLst>
      <pc:sldChg chg="add">
        <pc:chgData name="Anatoliy Kigel" userId="7432c6c4687b0a9c" providerId="LiveId" clId="{E7740F2C-CDB2-4D25-8CF1-AB69F449CFCB}" dt="2022-02-08T08:12:57.886" v="0"/>
        <pc:sldMkLst>
          <pc:docMk/>
          <pc:sldMk cId="2717058134" sldId="383"/>
        </pc:sldMkLst>
      </pc:sldChg>
      <pc:sldChg chg="del">
        <pc:chgData name="Anatoliy Kigel" userId="7432c6c4687b0a9c" providerId="LiveId" clId="{E7740F2C-CDB2-4D25-8CF1-AB69F449CFCB}" dt="2022-02-08T08:13:51.617" v="12" actId="47"/>
        <pc:sldMkLst>
          <pc:docMk/>
          <pc:sldMk cId="1089705730" sldId="433"/>
        </pc:sldMkLst>
      </pc:sldChg>
      <pc:sldChg chg="delSp del">
        <pc:chgData name="Anatoliy Kigel" userId="7432c6c4687b0a9c" providerId="LiveId" clId="{E7740F2C-CDB2-4D25-8CF1-AB69F449CFCB}" dt="2022-02-08T08:13:51.617" v="12" actId="47"/>
        <pc:sldMkLst>
          <pc:docMk/>
          <pc:sldMk cId="163817520" sldId="434"/>
        </pc:sldMkLst>
        <pc:picChg chg="del">
          <ac:chgData name="Anatoliy Kigel" userId="7432c6c4687b0a9c" providerId="LiveId" clId="{E7740F2C-CDB2-4D25-8CF1-AB69F449CFCB}" dt="2022-02-08T08:13:00.043" v="1" actId="21"/>
          <ac:picMkLst>
            <pc:docMk/>
            <pc:sldMk cId="163817520" sldId="434"/>
            <ac:picMk id="1030" creationId="{00000000-0000-0000-0000-000000000000}"/>
          </ac:picMkLst>
        </pc:picChg>
      </pc:sldChg>
      <pc:sldChg chg="addSp delSp modSp add mod">
        <pc:chgData name="Anatoliy Kigel" userId="7432c6c4687b0a9c" providerId="LiveId" clId="{E7740F2C-CDB2-4D25-8CF1-AB69F449CFCB}" dt="2022-02-08T08:15:40.167" v="107" actId="113"/>
        <pc:sldMkLst>
          <pc:docMk/>
          <pc:sldMk cId="2573887449" sldId="760"/>
        </pc:sldMkLst>
        <pc:spChg chg="add mod">
          <ac:chgData name="Anatoliy Kigel" userId="7432c6c4687b0a9c" providerId="LiveId" clId="{E7740F2C-CDB2-4D25-8CF1-AB69F449CFCB}" dt="2022-02-08T08:15:40.167" v="107" actId="113"/>
          <ac:spMkLst>
            <pc:docMk/>
            <pc:sldMk cId="2573887449" sldId="760"/>
            <ac:spMk id="2" creationId="{0C7602F1-0A32-4424-962B-5081000831F1}"/>
          </ac:spMkLst>
        </pc:spChg>
        <pc:spChg chg="mod">
          <ac:chgData name="Anatoliy Kigel" userId="7432c6c4687b0a9c" providerId="LiveId" clId="{E7740F2C-CDB2-4D25-8CF1-AB69F449CFCB}" dt="2022-02-08T08:13:11.874" v="10" actId="20577"/>
          <ac:spMkLst>
            <pc:docMk/>
            <pc:sldMk cId="2573887449" sldId="760"/>
            <ac:spMk id="8" creationId="{DB521FEB-BBDE-481B-A324-D65713C1ADDF}"/>
          </ac:spMkLst>
        </pc:spChg>
        <pc:picChg chg="del">
          <ac:chgData name="Anatoliy Kigel" userId="7432c6c4687b0a9c" providerId="LiveId" clId="{E7740F2C-CDB2-4D25-8CF1-AB69F449CFCB}" dt="2022-02-08T08:13:02.985" v="3" actId="478"/>
          <ac:picMkLst>
            <pc:docMk/>
            <pc:sldMk cId="2573887449" sldId="760"/>
            <ac:picMk id="4" creationId="{0CC07BE5-BDE0-4FCD-850B-999DB4A3414D}"/>
          </ac:picMkLst>
        </pc:picChg>
        <pc:picChg chg="add del mod">
          <ac:chgData name="Anatoliy Kigel" userId="7432c6c4687b0a9c" providerId="LiveId" clId="{E7740F2C-CDB2-4D25-8CF1-AB69F449CFCB}" dt="2022-02-08T08:14:30.120" v="13" actId="478"/>
          <ac:picMkLst>
            <pc:docMk/>
            <pc:sldMk cId="2573887449" sldId="760"/>
            <ac:picMk id="5" creationId="{841A9E9E-09C2-4AB1-9069-F47A96687CE2}"/>
          </ac:picMkLst>
        </pc:picChg>
        <pc:picChg chg="add mod">
          <ac:chgData name="Anatoliy Kigel" userId="7432c6c4687b0a9c" providerId="LiveId" clId="{E7740F2C-CDB2-4D25-8CF1-AB69F449CFCB}" dt="2022-02-08T08:15:18.417" v="96" actId="1076"/>
          <ac:picMkLst>
            <pc:docMk/>
            <pc:sldMk cId="2573887449" sldId="760"/>
            <ac:picMk id="1026" creationId="{19363F5D-BC3D-4713-A665-85D1FF6FD65B}"/>
          </ac:picMkLst>
        </pc:picChg>
      </pc:sldChg>
    </pc:docChg>
  </pc:docChgLst>
  <pc:docChgLst>
    <pc:chgData name="Anatoliy Kigel" userId="7432c6c4687b0a9c" providerId="LiveId" clId="{17E5FD1A-0FF9-414B-85B2-24E2D7286609}"/>
    <pc:docChg chg="modSld">
      <pc:chgData name="Anatoliy Kigel" userId="7432c6c4687b0a9c" providerId="LiveId" clId="{17E5FD1A-0FF9-414B-85B2-24E2D7286609}" dt="2022-08-03T20:58:47.332" v="1" actId="113"/>
      <pc:docMkLst>
        <pc:docMk/>
      </pc:docMkLst>
      <pc:sldChg chg="modSp mod">
        <pc:chgData name="Anatoliy Kigel" userId="7432c6c4687b0a9c" providerId="LiveId" clId="{17E5FD1A-0FF9-414B-85B2-24E2D7286609}" dt="2022-08-03T20:58:47.332" v="1" actId="113"/>
        <pc:sldMkLst>
          <pc:docMk/>
          <pc:sldMk cId="3942894757" sldId="475"/>
        </pc:sldMkLst>
        <pc:spChg chg="mod">
          <ac:chgData name="Anatoliy Kigel" userId="7432c6c4687b0a9c" providerId="LiveId" clId="{17E5FD1A-0FF9-414B-85B2-24E2D7286609}" dt="2022-08-03T20:58:47.332" v="1" actId="113"/>
          <ac:spMkLst>
            <pc:docMk/>
            <pc:sldMk cId="3942894757" sldId="475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15.12.2022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13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15.12.2022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условия и ветвление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2944" y="3423548"/>
            <a:ext cx="5384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Сравнение строк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осуществляется посимвольно. </a:t>
            </a:r>
            <a:br>
              <a:rPr lang="ru-RU" sz="2800" dirty="0"/>
            </a:br>
            <a:r>
              <a:rPr lang="ru-RU" sz="2800" dirty="0"/>
              <a:t>Выполняется сравнение кодов символов.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370406"/>
            <a:ext cx="4708895" cy="268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06665"/>
              </p:ext>
            </p:extLst>
          </p:nvPr>
        </p:nvGraphicFramePr>
        <p:xfrm>
          <a:off x="5882944" y="2276872"/>
          <a:ext cx="4496046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1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4. </a:t>
            </a:r>
            <a:r>
              <a:rPr lang="ru-RU" sz="6600" b="1" dirty="0"/>
              <a:t>Логические операторы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5789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73966"/>
            <a:ext cx="12192000" cy="118282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+mn-lt"/>
              </a:rPr>
              <a:t>Логические операторы</a:t>
            </a:r>
            <a:br>
              <a:rPr lang="ru-RU" sz="3600" b="1" dirty="0">
                <a:latin typeface="+mn-lt"/>
              </a:rPr>
            </a:br>
            <a:r>
              <a:rPr lang="ru-RU" sz="28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когда нужны «сложные» условия)</a:t>
            </a:r>
            <a:endParaRPr lang="ru-RU" sz="28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3938280"/>
            <a:ext cx="780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Логические операторы </a:t>
            </a:r>
            <a:r>
              <a:rPr lang="ru-RU" sz="2400" dirty="0"/>
              <a:t>позволяют скомбинировать несколько условий в одно. Например когда необходимо проверить, чтобы сумма была больше нуля, но меньше имеющегося баланса, при этом оба условия должны выполнятся одновременно.</a:t>
            </a:r>
            <a:endParaRPr lang="uk-UA" sz="2400" dirty="0"/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0E8793C0-EE85-7F35-C645-5173B194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15755"/>
              </p:ext>
            </p:extLst>
          </p:nvPr>
        </p:nvGraphicFramePr>
        <p:xfrm>
          <a:off x="5346659" y="2423500"/>
          <a:ext cx="149868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349950917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34217656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17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Логические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226" y="4931965"/>
            <a:ext cx="8963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/>
              <a:t>if</a:t>
            </a:r>
            <a:r>
              <a:rPr lang="ru-RU" sz="2800" b="1" dirty="0"/>
              <a:t>/</a:t>
            </a:r>
            <a:r>
              <a:rPr lang="en-US" sz="2800" b="1" dirty="0"/>
              <a:t>else</a:t>
            </a:r>
            <a:r>
              <a:rPr lang="en-US" sz="2800" dirty="0"/>
              <a:t> </a:t>
            </a:r>
            <a:r>
              <a:rPr lang="ru-RU" sz="2800" dirty="0"/>
              <a:t>позволяет проверять несколько условий сразу, для их группировки существуют логические операторы </a:t>
            </a:r>
            <a:r>
              <a:rPr lang="uk-UA" sz="2800" b="1" dirty="0"/>
              <a:t>И</a:t>
            </a:r>
            <a:r>
              <a:rPr lang="uk-UA" sz="2800" dirty="0"/>
              <a:t> (</a:t>
            </a:r>
            <a:r>
              <a:rPr lang="en-US" sz="2800" b="1" dirty="0"/>
              <a:t>&amp;&amp;</a:t>
            </a:r>
            <a:r>
              <a:rPr lang="uk-UA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800" b="1" dirty="0"/>
              <a:t>ИЛИ</a:t>
            </a:r>
            <a:r>
              <a:rPr lang="ru-RU" sz="2800" dirty="0"/>
              <a:t> (</a:t>
            </a:r>
            <a:r>
              <a:rPr lang="en-US" sz="2800" b="1" dirty="0"/>
              <a:t>||</a:t>
            </a:r>
            <a:r>
              <a:rPr lang="ru-RU" sz="2800" dirty="0"/>
              <a:t>)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27" y="1268760"/>
            <a:ext cx="8963546" cy="3461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1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Таблица истинности логических операторов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59487"/>
              </p:ext>
            </p:extLst>
          </p:nvPr>
        </p:nvGraphicFramePr>
        <p:xfrm>
          <a:off x="2855640" y="1900551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3266"/>
              </p:ext>
            </p:extLst>
          </p:nvPr>
        </p:nvGraphicFramePr>
        <p:xfrm>
          <a:off x="2855640" y="4132799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23992" y="2167696"/>
            <a:ext cx="43754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Возможные варианты для работы </a:t>
            </a:r>
            <a:r>
              <a:rPr lang="ru-RU" sz="2000" b="1" dirty="0"/>
              <a:t>оператора </a:t>
            </a:r>
            <a:r>
              <a:rPr lang="en-US" sz="2000" b="1" dirty="0"/>
              <a:t>&amp;&amp;</a:t>
            </a:r>
            <a:r>
              <a:rPr lang="en-US" sz="2000" dirty="0"/>
              <a:t> (</a:t>
            </a:r>
            <a:r>
              <a:rPr lang="ru-RU" sz="2000" dirty="0"/>
              <a:t>оператор И</a:t>
            </a:r>
            <a:r>
              <a:rPr lang="en-US" sz="2000" dirty="0"/>
              <a:t>)</a:t>
            </a:r>
            <a:r>
              <a:rPr lang="ru-RU" sz="2000" dirty="0"/>
              <a:t> </a:t>
            </a:r>
            <a:r>
              <a:rPr lang="ru-RU" sz="2000" b="1" dirty="0"/>
              <a:t>и оператора</a:t>
            </a:r>
            <a:r>
              <a:rPr lang="en-US" sz="2000" b="1" dirty="0"/>
              <a:t> || </a:t>
            </a:r>
            <a:r>
              <a:rPr lang="ru-RU" sz="2000" dirty="0"/>
              <a:t>(оператор ИЛИ). Первому необходимо чтобы и левое и правое условие давали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и тогда результат будет </a:t>
            </a:r>
            <a:r>
              <a:rPr lang="en-US" sz="2000" b="1" dirty="0"/>
              <a:t>true</a:t>
            </a:r>
            <a:r>
              <a:rPr lang="ru-RU" sz="2000" dirty="0"/>
              <a:t>, второму достаточно, чтобы хоть один из операндов был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для итогового позитивного результата. Во всех остальных случаях операторы возвращают </a:t>
            </a:r>
            <a:r>
              <a:rPr lang="en-US" sz="2000" b="1" dirty="0"/>
              <a:t>false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0347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ru-RU" sz="6600" b="1" dirty="0"/>
              <a:t>Тернарный оператор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1506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628800"/>
            <a:ext cx="9744501" cy="3207817"/>
          </a:xfrm>
          <a:prstGeom prst="rect">
            <a:avLst/>
          </a:prstGeom>
        </p:spPr>
      </p:pic>
      <p:sp>
        <p:nvSpPr>
          <p:cNvPr id="5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Тернарный оператор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5301208"/>
            <a:ext cx="9744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Тернарный оператор </a:t>
            </a:r>
            <a:r>
              <a:rPr lang="ru-RU" sz="2000" dirty="0"/>
              <a:t>– сокращенная форма записи условного оператора. Особенно удобен ветвления между действиями которые можно задать в одно выражение.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0738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1096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1772816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Задача: </a:t>
            </a:r>
            <a:r>
              <a:rPr lang="ru-RU" sz="3200" dirty="0"/>
              <a:t>У пользователя есть сумма на счету в банке</a:t>
            </a:r>
            <a:r>
              <a:rPr lang="en-US" sz="3200" dirty="0"/>
              <a:t>.</a:t>
            </a:r>
            <a:r>
              <a:rPr lang="ru-RU" sz="3200" dirty="0"/>
              <a:t> Он хочет выполнить перевод части денег, а банк хочет взять за это комиссию. Необходимо рассчитать сумму комиссии при тарифе в 1% (минимум 10 гривен, максимум 250 гривен). </a:t>
            </a:r>
          </a:p>
        </p:txBody>
      </p:sp>
    </p:spTree>
    <p:extLst>
      <p:ext uri="{BB962C8B-B14F-4D97-AF65-F5344CB8AC3E}">
        <p14:creationId xmlns:p14="http://schemas.microsoft.com/office/powerpoint/2010/main" val="131679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729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1. Тип </a:t>
            </a:r>
            <a:r>
              <a:rPr lang="en-US" sz="7200" b="1" dirty="0">
                <a:solidFill>
                  <a:srgbClr val="FFFF00"/>
                </a:solidFill>
              </a:rPr>
              <a:t>Boolean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0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Мы знаем </a:t>
            </a:r>
            <a:r>
              <a:rPr lang="ru-RU" sz="3600" b="1" dirty="0"/>
              <a:t>день</a:t>
            </a:r>
            <a:r>
              <a:rPr lang="ru-RU" sz="3600" dirty="0"/>
              <a:t>, </a:t>
            </a:r>
            <a:r>
              <a:rPr lang="ru-RU" sz="3600" b="1" dirty="0"/>
              <a:t>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 рождения человека. Мы также знаем </a:t>
            </a:r>
            <a:r>
              <a:rPr lang="ru-RU" sz="3600" b="1" dirty="0"/>
              <a:t>сегодняшний день 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, необходимо рассчитать сколько человеку полных лет</a:t>
            </a:r>
            <a:r>
              <a:rPr lang="en-US" sz="3600" dirty="0"/>
              <a:t> </a:t>
            </a:r>
            <a:r>
              <a:rPr lang="ru-RU" sz="3600" dirty="0"/>
              <a:t>на сегодняшний день.</a:t>
            </a:r>
          </a:p>
        </p:txBody>
      </p:sp>
    </p:spTree>
    <p:extLst>
      <p:ext uri="{BB962C8B-B14F-4D97-AF65-F5344CB8AC3E}">
        <p14:creationId xmlns:p14="http://schemas.microsoft.com/office/powerpoint/2010/main" val="53356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9785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4133398"/>
            <a:ext cx="8280920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</a:t>
            </a:r>
            <a:r>
              <a:rPr lang="ru-RU" sz="2800" dirty="0"/>
              <a:t>в зависимости от полученного результата выводить сообщение</a:t>
            </a:r>
            <a:r>
              <a:rPr lang="en-US" sz="2800" dirty="0"/>
              <a:t> </a:t>
            </a:r>
            <a:r>
              <a:rPr lang="ru-RU" sz="2800" dirty="0"/>
              <a:t>о том, что</a:t>
            </a:r>
            <a:r>
              <a:rPr lang="en-US" sz="2800" dirty="0"/>
              <a:t> </a:t>
            </a:r>
            <a:r>
              <a:rPr lang="ru-RU" sz="2800" dirty="0"/>
              <a:t>означает индекс (текстом, в соответствии с </a:t>
            </a:r>
            <a:r>
              <a:rPr lang="en-US" sz="2800" dirty="0"/>
              <a:t>Wikipedia</a:t>
            </a:r>
            <a:r>
              <a:rPr lang="ru-RU" sz="2800" dirty="0"/>
              <a:t>)</a:t>
            </a:r>
            <a:r>
              <a:rPr lang="en-US" sz="2800" dirty="0"/>
              <a:t>. </a:t>
            </a:r>
            <a:r>
              <a:rPr lang="ru-RU" sz="2800" i="1" dirty="0"/>
              <a:t>«Многоэтажных» </a:t>
            </a:r>
            <a:r>
              <a:rPr lang="en-US" sz="2800" i="1" dirty="0"/>
              <a:t>if </a:t>
            </a:r>
            <a:r>
              <a:rPr lang="ru-RU" sz="2800" i="1" dirty="0"/>
              <a:t>поможет в этом</a:t>
            </a:r>
            <a:r>
              <a:rPr lang="ru-RU" sz="2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18500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Задача: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Разработать скрипт который рассчитывает </a:t>
            </a:r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индекс массы тела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пользователя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4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#A2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51483" y="2348880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Необходимо написать скрипт который </a:t>
            </a:r>
            <a:r>
              <a:rPr lang="ru-RU" sz="3600" b="1" dirty="0"/>
              <a:t>по номеру года </a:t>
            </a:r>
            <a:r>
              <a:rPr lang="ru-RU" sz="3600" dirty="0"/>
              <a:t>определяет </a:t>
            </a:r>
            <a:r>
              <a:rPr lang="ru-RU" sz="3600" b="1" dirty="0"/>
              <a:t>високосный год или нет</a:t>
            </a:r>
            <a:r>
              <a:rPr lang="ru-RU" sz="3600" dirty="0"/>
              <a:t>.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Подсказка: оператор </a:t>
            </a:r>
            <a:r>
              <a:rPr lang="en-US" sz="3600" b="1" i="1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может вам помочь (но он </a:t>
            </a:r>
            <a:r>
              <a:rPr lang="ru-RU" sz="3600" b="1" i="1" dirty="0">
                <a:solidFill>
                  <a:schemeClr val="bg1">
                    <a:lumMod val="65000"/>
                  </a:schemeClr>
                </a:solidFill>
              </a:rPr>
              <a:t>не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 берёт процент от числа).</a:t>
            </a:r>
          </a:p>
        </p:txBody>
      </p:sp>
    </p:spTree>
    <p:extLst>
      <p:ext uri="{BB962C8B-B14F-4D97-AF65-F5344CB8AC3E}">
        <p14:creationId xmlns:p14="http://schemas.microsoft.com/office/powerpoint/2010/main" val="394289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521FEB-BBDE-481B-A324-D65713C1ADDF}"/>
              </a:ext>
            </a:extLst>
          </p:cNvPr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JS: </a:t>
            </a:r>
            <a:r>
              <a:rPr lang="ru-RU" sz="5400" b="1" dirty="0">
                <a:latin typeface="+mj-lt"/>
              </a:rPr>
              <a:t>циклы</a:t>
            </a:r>
            <a:endParaRPr lang="ru-RU" sz="5400" dirty="0"/>
          </a:p>
        </p:txBody>
      </p:sp>
      <p:pic>
        <p:nvPicPr>
          <p:cNvPr id="1026" name="Picture 2" descr="javadowhile">
            <a:extLst>
              <a:ext uri="{FF2B5EF4-FFF2-40B4-BE49-F238E27FC236}">
                <a16:creationId xmlns:a16="http://schemas.microsoft.com/office/drawing/2014/main" id="{19363F5D-BC3D-4713-A665-85D1FF6F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6" y="1772816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7602F1-0A32-4424-962B-5081000831F1}"/>
              </a:ext>
            </a:extLst>
          </p:cNvPr>
          <p:cNvSpPr txBox="1"/>
          <p:nvPr/>
        </p:nvSpPr>
        <p:spPr>
          <a:xfrm>
            <a:off x="3143672" y="5270431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Повторение</a:t>
            </a:r>
            <a:r>
              <a:rPr lang="ru-RU" sz="2800" dirty="0"/>
              <a:t> выполнения фрагментов </a:t>
            </a:r>
            <a:r>
              <a:rPr lang="ru-RU" sz="2800" b="1" dirty="0"/>
              <a:t>кода</a:t>
            </a:r>
            <a:r>
              <a:rPr lang="ru-RU" sz="2800" dirty="0"/>
              <a:t> и задачи решаемые циклами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86409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boolean</a:t>
            </a:r>
            <a:endParaRPr lang="ru-RU" sz="4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184" y="1409707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Переменная типа </a:t>
            </a:r>
            <a:r>
              <a:rPr lang="en-US" sz="2600" b="1" dirty="0" err="1"/>
              <a:t>boolean</a:t>
            </a:r>
            <a:r>
              <a:rPr lang="en-US" sz="2600" dirty="0"/>
              <a:t> </a:t>
            </a:r>
            <a:r>
              <a:rPr lang="ru-RU" sz="2600" dirty="0"/>
              <a:t>содержит один из всего 2 вариантов значения: истина (</a:t>
            </a:r>
            <a:r>
              <a:rPr lang="en-US" sz="2600" b="1" dirty="0"/>
              <a:t>true</a:t>
            </a:r>
            <a:r>
              <a:rPr lang="ru-RU" sz="2600" dirty="0"/>
              <a:t>) или ложь (</a:t>
            </a:r>
            <a:r>
              <a:rPr lang="en-US" sz="2600" b="1" dirty="0"/>
              <a:t>false</a:t>
            </a:r>
            <a:r>
              <a:rPr lang="ru-RU" sz="2600" dirty="0"/>
              <a:t>)</a:t>
            </a:r>
            <a:r>
              <a:rPr lang="en-US" sz="2600" dirty="0"/>
              <a:t>. </a:t>
            </a:r>
            <a:r>
              <a:rPr lang="ru-RU" sz="2600" dirty="0"/>
              <a:t>Несмотря на простоту, этот тип применяется во многих конструкциях языка.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12776"/>
            <a:ext cx="5904656" cy="3955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78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2. Оператор </a:t>
            </a:r>
            <a:r>
              <a:rPr lang="en-US" sz="8000" b="1" dirty="0">
                <a:solidFill>
                  <a:srgbClr val="FFFF00"/>
                </a:solidFill>
              </a:rPr>
              <a:t>if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endParaRPr lang="uk-UA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Условный оператор </a:t>
            </a:r>
            <a:r>
              <a:rPr lang="en-US" sz="4000" b="1" dirty="0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6120" y="1678156"/>
            <a:ext cx="48245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Оператор </a:t>
            </a:r>
            <a:r>
              <a:rPr lang="en-US" sz="2500" b="1" dirty="0"/>
              <a:t>if-else</a:t>
            </a:r>
            <a:r>
              <a:rPr lang="en-US" sz="2500" dirty="0"/>
              <a:t> </a:t>
            </a:r>
            <a:r>
              <a:rPr lang="ru-RU" sz="2500" dirty="0"/>
              <a:t>позволяет задать условия, в зависимости от верности/не верности которого выполниться первая (</a:t>
            </a:r>
            <a:r>
              <a:rPr lang="en-US" sz="2500" b="1" dirty="0"/>
              <a:t>if</a:t>
            </a:r>
            <a:r>
              <a:rPr lang="ru-RU" sz="2500" dirty="0"/>
              <a:t>)</a:t>
            </a:r>
            <a:r>
              <a:rPr lang="en-US" sz="2500" dirty="0"/>
              <a:t> </a:t>
            </a:r>
            <a:r>
              <a:rPr lang="ru-RU" sz="2500" dirty="0"/>
              <a:t>или вторая (</a:t>
            </a:r>
            <a:r>
              <a:rPr lang="en-US" sz="2500" b="1" dirty="0"/>
              <a:t>else</a:t>
            </a:r>
            <a:r>
              <a:rPr lang="ru-RU" sz="2500" dirty="0"/>
              <a:t>) ветка кода (допускается возможность делать «многоэтажный» </a:t>
            </a:r>
            <a:r>
              <a:rPr lang="en-US" sz="2500" b="1" dirty="0"/>
              <a:t>if</a:t>
            </a:r>
            <a:r>
              <a:rPr lang="en-US" sz="2500" dirty="0"/>
              <a:t> </a:t>
            </a:r>
            <a:r>
              <a:rPr lang="ru-RU" sz="2500" dirty="0"/>
              <a:t>используя конструкцию …</a:t>
            </a:r>
            <a:r>
              <a:rPr lang="en-US" sz="2500" b="1" dirty="0"/>
              <a:t>else if</a:t>
            </a:r>
            <a:r>
              <a:rPr lang="ru-RU" sz="2500" b="1" dirty="0"/>
              <a:t>…</a:t>
            </a:r>
            <a:endParaRPr lang="ru-RU" sz="25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42733"/>
            <a:ext cx="6428456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766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1228964"/>
            <a:ext cx="4392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Фигурные скобки в операторе </a:t>
            </a:r>
            <a:r>
              <a:rPr lang="en-US" sz="2600" b="1" dirty="0"/>
              <a:t>if-else</a:t>
            </a:r>
            <a:r>
              <a:rPr lang="en-US" sz="2600" dirty="0"/>
              <a:t> </a:t>
            </a:r>
            <a:r>
              <a:rPr lang="ru-RU" sz="2600" dirty="0"/>
              <a:t>позволяет задать несколько строк кода для выполнения в случае истинности/ложности условия.</a:t>
            </a:r>
            <a:r>
              <a:rPr lang="en-US" sz="2600" dirty="0"/>
              <a:t> </a:t>
            </a:r>
            <a:r>
              <a:rPr lang="ru-RU" sz="2600" dirty="0"/>
              <a:t>После выполнение кода условного оператора, программа приступает к дальнейшему выполнению кода программы.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32033"/>
            <a:ext cx="6408712" cy="4213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20"/>
          <p:cNvSpPr txBox="1">
            <a:spLocks/>
          </p:cNvSpPr>
          <p:nvPr/>
        </p:nvSpPr>
        <p:spPr>
          <a:xfrm>
            <a:off x="0" y="260648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/>
              <a:t>Условный оператор </a:t>
            </a:r>
            <a:r>
              <a:rPr lang="en-US" sz="4000" b="1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«Многоэтажный»</a:t>
            </a:r>
            <a:r>
              <a:rPr lang="en-US" sz="4000" b="1" dirty="0"/>
              <a:t> 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2060848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Если задача предполагает более чем два вариант развития событий то мы можем задействовать конструкцию </a:t>
            </a:r>
            <a:r>
              <a:rPr lang="en-US" sz="3000" b="1" dirty="0"/>
              <a:t>if else if else…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2" y="1639445"/>
            <a:ext cx="6264696" cy="38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1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Операторы сравнения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78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30546"/>
              </p:ext>
            </p:extLst>
          </p:nvPr>
        </p:nvGraphicFramePr>
        <p:xfrm>
          <a:off x="5735960" y="2132856"/>
          <a:ext cx="449604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3952" y="3271624"/>
            <a:ext cx="5154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Операторы сравнения </a:t>
            </a:r>
            <a:r>
              <a:rPr lang="ru-RU" sz="2800" dirty="0"/>
              <a:t>знакомы нам со школы.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они</a:t>
            </a:r>
            <a:r>
              <a:rPr lang="en-US" sz="2800" dirty="0"/>
              <a:t> </a:t>
            </a:r>
            <a:r>
              <a:rPr lang="ru-RU" sz="2800" dirty="0"/>
              <a:t>решают те же задачи, проводят сравнения двух операндов и возвращают </a:t>
            </a:r>
            <a:r>
              <a:rPr lang="en-US" sz="2800" b="1" dirty="0"/>
              <a:t>true/false</a:t>
            </a:r>
            <a:r>
              <a:rPr lang="en-US" sz="2800" dirty="0"/>
              <a:t>.</a:t>
            </a:r>
            <a:endParaRPr lang="uk-UA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564904"/>
            <a:ext cx="4814249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4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616</Words>
  <Application>Microsoft Office PowerPoint</Application>
  <PresentationFormat>Широкий екран</PresentationFormat>
  <Paragraphs>89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Презентація PowerPoint</vt:lpstr>
      <vt:lpstr>Презентація PowerPoint</vt:lpstr>
      <vt:lpstr>Тип boolean</vt:lpstr>
      <vt:lpstr>Презентація PowerPoint</vt:lpstr>
      <vt:lpstr>Условный оператор if/else</vt:lpstr>
      <vt:lpstr>Презентація PowerPoint</vt:lpstr>
      <vt:lpstr>«Многоэтажный» if/else</vt:lpstr>
      <vt:lpstr>Презентація PowerPoint</vt:lpstr>
      <vt:lpstr>Презентація PowerPoint</vt:lpstr>
      <vt:lpstr>Презентація PowerPoint</vt:lpstr>
      <vt:lpstr>Презентація PowerPoint</vt:lpstr>
      <vt:lpstr>Логические операторы (когда нужны «сложные» условия)</vt:lpstr>
      <vt:lpstr>Логические операторы</vt:lpstr>
      <vt:lpstr>Таблица истинности логических операторов</vt:lpstr>
      <vt:lpstr>Презентація PowerPoint</vt:lpstr>
      <vt:lpstr>Тернарный оператор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2022-12-15T15:32:39Z</dcterms:modified>
</cp:coreProperties>
</file>