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9"/>
  </p:notesMasterIdLst>
  <p:sldIdLst>
    <p:sldId id="409" r:id="rId2"/>
    <p:sldId id="410" r:id="rId3"/>
    <p:sldId id="326" r:id="rId4"/>
    <p:sldId id="419" r:id="rId5"/>
    <p:sldId id="412" r:id="rId6"/>
    <p:sldId id="385" r:id="rId7"/>
    <p:sldId id="420" r:id="rId8"/>
    <p:sldId id="414" r:id="rId9"/>
    <p:sldId id="366" r:id="rId10"/>
    <p:sldId id="314" r:id="rId11"/>
    <p:sldId id="369" r:id="rId12"/>
    <p:sldId id="378" r:id="rId13"/>
    <p:sldId id="379" r:id="rId14"/>
    <p:sldId id="415" r:id="rId15"/>
    <p:sldId id="393" r:id="rId16"/>
    <p:sldId id="413" r:id="rId17"/>
    <p:sldId id="416" r:id="rId18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D1DD7C71-431B-4B4E-9044-ACC384B90C80}">
          <p14:sldIdLst>
            <p14:sldId id="409"/>
            <p14:sldId id="410"/>
            <p14:sldId id="326"/>
            <p14:sldId id="419"/>
            <p14:sldId id="412"/>
            <p14:sldId id="385"/>
            <p14:sldId id="420"/>
            <p14:sldId id="414"/>
            <p14:sldId id="366"/>
            <p14:sldId id="314"/>
            <p14:sldId id="369"/>
            <p14:sldId id="378"/>
            <p14:sldId id="379"/>
            <p14:sldId id="415"/>
            <p14:sldId id="393"/>
            <p14:sldId id="413"/>
            <p14:sldId id="41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205" autoAdjust="0"/>
    <p:restoredTop sz="91494" autoAdjust="0"/>
  </p:normalViewPr>
  <p:slideViewPr>
    <p:cSldViewPr>
      <p:cViewPr varScale="1">
        <p:scale>
          <a:sx n="102" d="100"/>
          <a:sy n="102" d="100"/>
        </p:scale>
        <p:origin x="540" y="10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atoliy Kigel" userId="7432c6c4687b0a9c" providerId="LiveId" clId="{B931CAB3-7E56-47D5-9FBF-AC316CB15E11}"/>
    <pc:docChg chg="undo custSel modSld">
      <pc:chgData name="Anatoliy Kigel" userId="7432c6c4687b0a9c" providerId="LiveId" clId="{B931CAB3-7E56-47D5-9FBF-AC316CB15E11}" dt="2021-12-25T08:26:56.321" v="20" actId="20577"/>
      <pc:docMkLst>
        <pc:docMk/>
      </pc:docMkLst>
      <pc:sldChg chg="modSp mod">
        <pc:chgData name="Anatoliy Kigel" userId="7432c6c4687b0a9c" providerId="LiveId" clId="{B931CAB3-7E56-47D5-9FBF-AC316CB15E11}" dt="2021-12-25T08:26:56.321" v="20" actId="20577"/>
        <pc:sldMkLst>
          <pc:docMk/>
          <pc:sldMk cId="3890228521" sldId="409"/>
        </pc:sldMkLst>
        <pc:spChg chg="mod">
          <ac:chgData name="Anatoliy Kigel" userId="7432c6c4687b0a9c" providerId="LiveId" clId="{B931CAB3-7E56-47D5-9FBF-AC316CB15E11}" dt="2021-12-25T08:26:56.321" v="20" actId="20577"/>
          <ac:spMkLst>
            <pc:docMk/>
            <pc:sldMk cId="3890228521" sldId="409"/>
            <ac:spMk id="9" creationId="{00000000-0000-0000-0000-000000000000}"/>
          </ac:spMkLst>
        </pc:spChg>
      </pc:sldChg>
    </pc:docChg>
  </pc:docChgLst>
  <pc:docChgLst>
    <pc:chgData name="Anatoliy Kigel" userId="7432c6c4687b0a9c" providerId="LiveId" clId="{5B89D458-6612-46E2-B018-953EBC419B8E}"/>
    <pc:docChg chg="delSld modSld modSection">
      <pc:chgData name="Anatoliy Kigel" userId="7432c6c4687b0a9c" providerId="LiveId" clId="{5B89D458-6612-46E2-B018-953EBC419B8E}" dt="2021-11-25T22:02:29.323" v="1" actId="20577"/>
      <pc:docMkLst>
        <pc:docMk/>
      </pc:docMkLst>
      <pc:sldChg chg="modSp mod">
        <pc:chgData name="Anatoliy Kigel" userId="7432c6c4687b0a9c" providerId="LiveId" clId="{5B89D458-6612-46E2-B018-953EBC419B8E}" dt="2021-11-25T22:02:29.323" v="1" actId="20577"/>
        <pc:sldMkLst>
          <pc:docMk/>
          <pc:sldMk cId="1825803590" sldId="415"/>
        </pc:sldMkLst>
        <pc:spChg chg="mod">
          <ac:chgData name="Anatoliy Kigel" userId="7432c6c4687b0a9c" providerId="LiveId" clId="{5B89D458-6612-46E2-B018-953EBC419B8E}" dt="2021-11-25T22:02:29.323" v="1" actId="20577"/>
          <ac:spMkLst>
            <pc:docMk/>
            <pc:sldMk cId="1825803590" sldId="415"/>
            <ac:spMk id="5" creationId="{00000000-0000-0000-0000-000000000000}"/>
          </ac:spMkLst>
        </pc:spChg>
      </pc:sldChg>
      <pc:sldChg chg="del">
        <pc:chgData name="Anatoliy Kigel" userId="7432c6c4687b0a9c" providerId="LiveId" clId="{5B89D458-6612-46E2-B018-953EBC419B8E}" dt="2021-11-25T22:02:25.711" v="0" actId="47"/>
        <pc:sldMkLst>
          <pc:docMk/>
          <pc:sldMk cId="2292967714" sldId="417"/>
        </pc:sldMkLst>
      </pc:sldChg>
      <pc:sldChg chg="del">
        <pc:chgData name="Anatoliy Kigel" userId="7432c6c4687b0a9c" providerId="LiveId" clId="{5B89D458-6612-46E2-B018-953EBC419B8E}" dt="2021-11-25T22:02:25.711" v="0" actId="47"/>
        <pc:sldMkLst>
          <pc:docMk/>
          <pc:sldMk cId="453438773" sldId="418"/>
        </pc:sldMkLst>
      </pc:sldChg>
    </pc:docChg>
  </pc:docChgLst>
  <pc:docChgLst>
    <pc:chgData name="Anatoliy Kigel" userId="7432c6c4687b0a9c" providerId="LiveId" clId="{47EB476E-573D-4A88-B68F-E0091693119F}"/>
    <pc:docChg chg="undo custSel modSld">
      <pc:chgData name="Anatoliy Kigel" userId="7432c6c4687b0a9c" providerId="LiveId" clId="{47EB476E-573D-4A88-B68F-E0091693119F}" dt="2024-09-15T06:37:33.030" v="14" actId="1036"/>
      <pc:docMkLst>
        <pc:docMk/>
      </pc:docMkLst>
      <pc:sldChg chg="delSp modSp mod">
        <pc:chgData name="Anatoliy Kigel" userId="7432c6c4687b0a9c" providerId="LiveId" clId="{47EB476E-573D-4A88-B68F-E0091693119F}" dt="2024-09-15T06:37:33.030" v="14" actId="1036"/>
        <pc:sldMkLst>
          <pc:docMk/>
          <pc:sldMk cId="2545373379" sldId="414"/>
        </pc:sldMkLst>
        <pc:spChg chg="mod">
          <ac:chgData name="Anatoliy Kigel" userId="7432c6c4687b0a9c" providerId="LiveId" clId="{47EB476E-573D-4A88-B68F-E0091693119F}" dt="2024-09-15T06:37:31.764" v="12" actId="1036"/>
          <ac:spMkLst>
            <pc:docMk/>
            <pc:sldMk cId="2545373379" sldId="414"/>
            <ac:spMk id="15" creationId="{00000000-0000-0000-0000-000000000000}"/>
          </ac:spMkLst>
        </pc:spChg>
        <pc:spChg chg="mod">
          <ac:chgData name="Anatoliy Kigel" userId="7432c6c4687b0a9c" providerId="LiveId" clId="{47EB476E-573D-4A88-B68F-E0091693119F}" dt="2024-09-15T06:37:31.764" v="12" actId="1036"/>
          <ac:spMkLst>
            <pc:docMk/>
            <pc:sldMk cId="2545373379" sldId="414"/>
            <ac:spMk id="16" creationId="{00000000-0000-0000-0000-000000000000}"/>
          </ac:spMkLst>
        </pc:spChg>
        <pc:spChg chg="mod">
          <ac:chgData name="Anatoliy Kigel" userId="7432c6c4687b0a9c" providerId="LiveId" clId="{47EB476E-573D-4A88-B68F-E0091693119F}" dt="2024-09-15T06:37:33.030" v="14" actId="1036"/>
          <ac:spMkLst>
            <pc:docMk/>
            <pc:sldMk cId="2545373379" sldId="414"/>
            <ac:spMk id="17" creationId="{00000000-0000-0000-0000-000000000000}"/>
          </ac:spMkLst>
        </pc:spChg>
        <pc:spChg chg="del">
          <ac:chgData name="Anatoliy Kigel" userId="7432c6c4687b0a9c" providerId="LiveId" clId="{47EB476E-573D-4A88-B68F-E0091693119F}" dt="2024-09-15T06:37:22.264" v="0" actId="478"/>
          <ac:spMkLst>
            <pc:docMk/>
            <pc:sldMk cId="2545373379" sldId="414"/>
            <ac:spMk id="18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522811-C5C6-42D2-A409-F8556720C93F}" type="datetimeFigureOut">
              <a:rPr lang="uk-UA" smtClean="0"/>
              <a:pPr/>
              <a:t>15.09.2024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68688-711B-4328-ACFB-54B46FA90133}" type="slidenum">
              <a:rPr lang="uk-UA" smtClean="0"/>
              <a:pPr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9479192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1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1032333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E6AC4-C3FE-4E70-88D1-136405B25267}" type="datetime1">
              <a:rPr lang="uk-UA" smtClean="0"/>
              <a:pPr/>
              <a:t>15.09.2024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85949-5AE9-41F1-B18C-DA1006B0E8CC}" type="datetime1">
              <a:rPr lang="uk-UA" smtClean="0"/>
              <a:pPr/>
              <a:t>15.09.2024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C227C-94C5-4BA1-A89C-1C7570144B22}" type="datetime1">
              <a:rPr lang="uk-UA" smtClean="0"/>
              <a:pPr/>
              <a:t>15.09.2024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2E168-B245-4D8D-8538-B29990DBF87B}" type="datetime1">
              <a:rPr lang="uk-UA" smtClean="0"/>
              <a:pPr/>
              <a:t>15.09.2024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DAF6E-7007-4E61-B36E-794BF232B234}" type="datetime1">
              <a:rPr lang="uk-UA" smtClean="0"/>
              <a:pPr/>
              <a:t>15.09.2024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141DD-FE72-44AA-B946-B70892F1F5B7}" type="datetime1">
              <a:rPr lang="uk-UA" smtClean="0"/>
              <a:pPr/>
              <a:t>15.09.2024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4DC7C-6CC4-4D1F-A21B-A650800E0532}" type="datetime1">
              <a:rPr lang="uk-UA" smtClean="0"/>
              <a:pPr/>
              <a:t>15.09.2024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753FA-BE70-4E9D-A1A2-A798C2E22C2C}" type="datetime1">
              <a:rPr lang="uk-UA" smtClean="0"/>
              <a:pPr/>
              <a:t>15.09.2024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E9D1B-A194-48C6-B5A1-4C29D0F81227}" type="datetime1">
              <a:rPr lang="uk-UA" smtClean="0"/>
              <a:pPr/>
              <a:t>15.09.2024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C5B78-3AEE-4E8C-84A2-DF8B252C6B7D}" type="datetime1">
              <a:rPr lang="uk-UA" smtClean="0"/>
              <a:pPr/>
              <a:t>15.09.2024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6AC05-7690-4D29-B090-15CFA8055B58}" type="datetime1">
              <a:rPr lang="uk-UA" smtClean="0"/>
              <a:pPr/>
              <a:t>15.09.2024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78AB5-85A2-4D58-9351-A198925B541D}" type="datetime1">
              <a:rPr lang="uk-UA" smtClean="0"/>
              <a:pPr/>
              <a:t>15.09.2024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0" y="643335"/>
            <a:ext cx="1219200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400" b="1" dirty="0">
                <a:solidFill>
                  <a:srgbClr val="FFFF00"/>
                </a:solidFill>
                <a:latin typeface="+mj-lt"/>
              </a:rPr>
              <a:t>J</a:t>
            </a:r>
            <a:r>
              <a:rPr lang="en-US" sz="4400" b="1" dirty="0">
                <a:solidFill>
                  <a:schemeClr val="bg1"/>
                </a:solidFill>
                <a:latin typeface="+mj-lt"/>
              </a:rPr>
              <a:t>ava</a:t>
            </a:r>
            <a:r>
              <a:rPr lang="en-US" sz="4400" b="1" dirty="0">
                <a:solidFill>
                  <a:srgbClr val="FFFF00"/>
                </a:solidFill>
                <a:latin typeface="+mj-lt"/>
              </a:rPr>
              <a:t>S</a:t>
            </a:r>
            <a:r>
              <a:rPr lang="en-US" sz="4400" b="1" dirty="0">
                <a:solidFill>
                  <a:schemeClr val="bg1"/>
                </a:solidFill>
                <a:latin typeface="+mj-lt"/>
              </a:rPr>
              <a:t>cript: </a:t>
            </a:r>
            <a:r>
              <a:rPr lang="ru-RU" sz="4400" b="1">
                <a:solidFill>
                  <a:schemeClr val="bg1"/>
                </a:solidFill>
                <a:latin typeface="+mj-lt"/>
              </a:rPr>
              <a:t>объекты</a:t>
            </a:r>
            <a:endParaRPr lang="uk-UA" sz="4400" b="1" dirty="0">
              <a:solidFill>
                <a:srgbClr val="FFFF00"/>
              </a:solidFill>
              <a:latin typeface="+mj-lt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-1" y="5684704"/>
            <a:ext cx="12192001" cy="584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ORT</a:t>
            </a:r>
            <a:r>
              <a:rPr lang="en-US" sz="3200" b="1" dirty="0">
                <a:solidFill>
                  <a:srgbClr val="FFC000"/>
                </a:solidFill>
                <a:cs typeface="Segoe UI Semibold" panose="020B0702040204020203" pitchFamily="34" charset="0"/>
              </a:rPr>
              <a:t>DNIPRO</a:t>
            </a:r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.ORG</a:t>
            </a:r>
            <a:r>
              <a:rPr lang="en-US" sz="3200" b="1" dirty="0">
                <a:solidFill>
                  <a:srgbClr val="FFC000"/>
                </a:solidFill>
                <a:cs typeface="Segoe UI Semibold" panose="020B0702040204020203" pitchFamily="34" charset="0"/>
              </a:rPr>
              <a:t>/WEB</a:t>
            </a:r>
            <a:endParaRPr lang="en-US" sz="3600" b="1" dirty="0">
              <a:solidFill>
                <a:srgbClr val="FFC000"/>
              </a:solidFill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02285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092053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10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Левая фигурная скобка 5"/>
          <p:cNvSpPr/>
          <p:nvPr/>
        </p:nvSpPr>
        <p:spPr>
          <a:xfrm>
            <a:off x="4131829" y="1484784"/>
            <a:ext cx="792088" cy="3053546"/>
          </a:xfrm>
          <a:prstGeom prst="leftBrace">
            <a:avLst>
              <a:gd name="adj1" fmla="val 30527"/>
              <a:gd name="adj2" fmla="val 5000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TextBox 20"/>
          <p:cNvSpPr txBox="1"/>
          <p:nvPr/>
        </p:nvSpPr>
        <p:spPr>
          <a:xfrm>
            <a:off x="5087888" y="1988840"/>
            <a:ext cx="167065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i="1" dirty="0"/>
              <a:t>…</a:t>
            </a:r>
          </a:p>
          <a:p>
            <a:r>
              <a:rPr lang="ru-RU" sz="2400" b="1" i="1" dirty="0"/>
              <a:t>…</a:t>
            </a:r>
          </a:p>
          <a:p>
            <a:r>
              <a:rPr lang="en-US" sz="2400" b="1" i="1" dirty="0"/>
              <a:t>.</a:t>
            </a:r>
            <a:r>
              <a:rPr lang="en-US" sz="2400" b="1" i="1" dirty="0" err="1"/>
              <a:t>innerHTML</a:t>
            </a:r>
            <a:endParaRPr lang="en-US" sz="2400" b="1" i="1" dirty="0"/>
          </a:p>
          <a:p>
            <a:r>
              <a:rPr lang="en-US" sz="2400" b="1" i="1" dirty="0"/>
              <a:t>.style { … }</a:t>
            </a:r>
            <a:endParaRPr lang="ru-RU" sz="2400" b="1" i="1" dirty="0"/>
          </a:p>
          <a:p>
            <a:r>
              <a:rPr lang="en-US" sz="2400" b="1" i="1" dirty="0"/>
              <a:t>.</a:t>
            </a:r>
            <a:r>
              <a:rPr lang="en-US" sz="2400" b="1" i="1" dirty="0" err="1"/>
              <a:t>classList</a:t>
            </a:r>
            <a:endParaRPr lang="ru-RU" sz="2400" b="1" i="1" dirty="0"/>
          </a:p>
          <a:p>
            <a:r>
              <a:rPr lang="ru-RU" sz="2400" b="1" i="1" dirty="0"/>
              <a:t>…</a:t>
            </a:r>
            <a:endParaRPr lang="en-US" sz="2400" b="1" i="1" dirty="0"/>
          </a:p>
        </p:txBody>
      </p:sp>
      <p:sp>
        <p:nvSpPr>
          <p:cNvPr id="23" name="TextBox 22"/>
          <p:cNvSpPr txBox="1"/>
          <p:nvPr/>
        </p:nvSpPr>
        <p:spPr>
          <a:xfrm>
            <a:off x="4176744" y="235691"/>
            <a:ext cx="40701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dirty="0"/>
              <a:t>Из чего «сделан» тег?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927648" y="5216952"/>
            <a:ext cx="7056784" cy="1200329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ru-RU" sz="2400" dirty="0"/>
              <a:t>Каждому </a:t>
            </a:r>
            <a:r>
              <a:rPr lang="ru-RU" sz="2400" b="1" dirty="0"/>
              <a:t>тег</a:t>
            </a:r>
            <a:r>
              <a:rPr lang="ru-RU" sz="2400" dirty="0"/>
              <a:t>, в </a:t>
            </a:r>
            <a:r>
              <a:rPr lang="en-US" sz="2400" dirty="0"/>
              <a:t>JavaScript</a:t>
            </a:r>
            <a:r>
              <a:rPr lang="ru-RU" sz="2400" dirty="0"/>
              <a:t>, </a:t>
            </a:r>
            <a:r>
              <a:rPr lang="ru-RU" sz="2400" b="1" dirty="0"/>
              <a:t>представлен объектом</a:t>
            </a:r>
            <a:r>
              <a:rPr lang="ru-RU" sz="2400" dirty="0"/>
              <a:t>, который хранит всё </a:t>
            </a:r>
            <a:r>
              <a:rPr lang="ru-RU" sz="2400" b="1" dirty="0"/>
              <a:t>содержимое</a:t>
            </a:r>
            <a:r>
              <a:rPr lang="ru-RU" sz="2400" dirty="0"/>
              <a:t>, все </a:t>
            </a:r>
            <a:r>
              <a:rPr lang="ru-RU" sz="2400" b="1" dirty="0"/>
              <a:t>стили</a:t>
            </a:r>
            <a:r>
              <a:rPr lang="ru-RU" sz="2400" dirty="0"/>
              <a:t> и все </a:t>
            </a:r>
            <a:r>
              <a:rPr lang="ru-RU" sz="2400" b="1" dirty="0"/>
              <a:t>атрибуты</a:t>
            </a:r>
            <a:r>
              <a:rPr lang="ru-RU" sz="2400" dirty="0"/>
              <a:t> </a:t>
            </a:r>
            <a:r>
              <a:rPr lang="ru-RU" sz="2400" b="1" dirty="0"/>
              <a:t>тега</a:t>
            </a:r>
            <a:r>
              <a:rPr lang="ru-RU" sz="2400" dirty="0"/>
              <a:t>. Разумеется их можно </a:t>
            </a:r>
            <a:r>
              <a:rPr lang="ru-RU" sz="2400" b="1" dirty="0"/>
              <a:t>менять</a:t>
            </a:r>
            <a:r>
              <a:rPr lang="ru-RU" sz="2400" dirty="0"/>
              <a:t>.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207568" y="2657614"/>
            <a:ext cx="17602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&lt;TAG/&gt;</a:t>
            </a:r>
            <a:endParaRPr lang="uk-UA" sz="4000" b="1" dirty="0"/>
          </a:p>
        </p:txBody>
      </p:sp>
      <p:sp>
        <p:nvSpPr>
          <p:cNvPr id="12" name="Левая фигурная скобка 11"/>
          <p:cNvSpPr/>
          <p:nvPr/>
        </p:nvSpPr>
        <p:spPr>
          <a:xfrm>
            <a:off x="6672064" y="2204864"/>
            <a:ext cx="792088" cy="2343792"/>
          </a:xfrm>
          <a:prstGeom prst="leftBrace">
            <a:avLst>
              <a:gd name="adj1" fmla="val 30527"/>
              <a:gd name="adj2" fmla="val 50000"/>
            </a:avLst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7576266" y="2287198"/>
            <a:ext cx="197682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…</a:t>
            </a:r>
          </a:p>
          <a:p>
            <a:r>
              <a:rPr lang="en-US" sz="2400" b="1" i="1" dirty="0"/>
              <a:t>.color</a:t>
            </a:r>
          </a:p>
          <a:p>
            <a:r>
              <a:rPr lang="en-US" sz="2400" b="1" i="1" dirty="0"/>
              <a:t>.</a:t>
            </a:r>
            <a:r>
              <a:rPr lang="en-US" sz="2400" b="1" i="1" dirty="0" err="1"/>
              <a:t>fontSize</a:t>
            </a:r>
            <a:endParaRPr lang="en-US" sz="2400" b="1" i="1" dirty="0"/>
          </a:p>
          <a:p>
            <a:r>
              <a:rPr lang="en-US" sz="2400" b="1" i="1" dirty="0"/>
              <a:t>.</a:t>
            </a:r>
            <a:r>
              <a:rPr lang="en-US" sz="2400" b="1" i="1" dirty="0" err="1"/>
              <a:t>borderRadius</a:t>
            </a:r>
            <a:endParaRPr lang="en-US" sz="2400" b="1" i="1" dirty="0"/>
          </a:p>
          <a:p>
            <a:r>
              <a:rPr lang="en-US" sz="2400" b="1" i="1" dirty="0"/>
              <a:t>…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1208568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11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0" y="332656"/>
            <a:ext cx="1219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/>
              <a:t>Изменение содержимого элемента и/или его свойств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351584" y="1244553"/>
            <a:ext cx="8280920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dirty="0"/>
              <a:t>У тегов</a:t>
            </a:r>
            <a:r>
              <a:rPr lang="en-US" sz="2200" dirty="0"/>
              <a:t> </a:t>
            </a:r>
            <a:r>
              <a:rPr lang="ru-RU" sz="2200" dirty="0"/>
              <a:t>(</a:t>
            </a:r>
            <a:r>
              <a:rPr lang="ru-RU" sz="2200" b="1" dirty="0"/>
              <a:t>элементов</a:t>
            </a:r>
            <a:r>
              <a:rPr lang="ru-RU" sz="2200" dirty="0"/>
              <a:t> </a:t>
            </a:r>
            <a:r>
              <a:rPr lang="en-US" sz="2200" b="1" dirty="0"/>
              <a:t>HTML-</a:t>
            </a:r>
            <a:r>
              <a:rPr lang="ru-RU" sz="2200" b="1" dirty="0"/>
              <a:t>документа</a:t>
            </a:r>
            <a:r>
              <a:rPr lang="ru-RU" sz="2200" dirty="0"/>
              <a:t>) есть ряд свойства определяющие его содержимое и внешний вид:</a:t>
            </a:r>
          </a:p>
          <a:p>
            <a:pPr algn="ctr"/>
            <a:r>
              <a:rPr lang="ru-RU" sz="2400" b="1" dirty="0"/>
              <a:t>…</a:t>
            </a:r>
            <a:endParaRPr lang="ru-RU" sz="2200" b="1" dirty="0"/>
          </a:p>
          <a:p>
            <a:r>
              <a:rPr lang="en-US" sz="2200" b="1" dirty="0"/>
              <a:t>.</a:t>
            </a:r>
            <a:r>
              <a:rPr lang="en-US" sz="2200" b="1" dirty="0" err="1"/>
              <a:t>innerHTML</a:t>
            </a:r>
            <a:r>
              <a:rPr lang="en-US" sz="2200" dirty="0"/>
              <a:t> – </a:t>
            </a:r>
            <a:r>
              <a:rPr lang="ru-RU" sz="2200" dirty="0"/>
              <a:t>свойство определяющее (или задающее) содержимое тега (его контент), т.е. всё то что находиться между открывающимся и закрывающимся тегом;</a:t>
            </a:r>
            <a:r>
              <a:rPr lang="en-US" sz="2200" b="1" dirty="0"/>
              <a:t> </a:t>
            </a:r>
            <a:endParaRPr lang="ru-RU" sz="2200" b="1" dirty="0"/>
          </a:p>
          <a:p>
            <a:endParaRPr lang="ru-RU" sz="2200" b="1" dirty="0"/>
          </a:p>
          <a:p>
            <a:r>
              <a:rPr lang="en-US" sz="2200" b="1" dirty="0"/>
              <a:t>.style</a:t>
            </a:r>
            <a:r>
              <a:rPr lang="en-US" sz="2200" dirty="0"/>
              <a:t> – </a:t>
            </a:r>
            <a:r>
              <a:rPr lang="ru-RU" sz="2200" dirty="0"/>
              <a:t>свойство определяющее объект со всеми поддерживаемыми браузером стилевые свойства;</a:t>
            </a:r>
            <a:endParaRPr lang="en-US" sz="2200" dirty="0"/>
          </a:p>
          <a:p>
            <a:endParaRPr lang="en-US" sz="2200" dirty="0"/>
          </a:p>
          <a:p>
            <a:r>
              <a:rPr lang="en-US" sz="2200" b="1" dirty="0"/>
              <a:t>.</a:t>
            </a:r>
            <a:r>
              <a:rPr lang="en-US" sz="2200" b="1" dirty="0" err="1"/>
              <a:t>classList</a:t>
            </a:r>
            <a:r>
              <a:rPr lang="en-US" sz="2200" b="1" dirty="0"/>
              <a:t> </a:t>
            </a:r>
            <a:r>
              <a:rPr lang="en-US" sz="2200" dirty="0"/>
              <a:t>– </a:t>
            </a:r>
            <a:r>
              <a:rPr lang="ru-RU" sz="2200" dirty="0"/>
              <a:t>свойство определяющее список классов тега (в виде массива, методы </a:t>
            </a:r>
            <a:r>
              <a:rPr lang="en-US" sz="2200" b="1" dirty="0"/>
              <a:t>.</a:t>
            </a:r>
            <a:r>
              <a:rPr lang="en-US" sz="2200" b="1" dirty="0" err="1"/>
              <a:t>classList.add</a:t>
            </a:r>
            <a:r>
              <a:rPr lang="en-US" sz="2200" b="1" dirty="0"/>
              <a:t>() </a:t>
            </a:r>
            <a:r>
              <a:rPr lang="ru-RU" sz="2200" dirty="0"/>
              <a:t>и </a:t>
            </a:r>
            <a:r>
              <a:rPr lang="en-US" sz="2200" b="1" dirty="0" err="1"/>
              <a:t>classList.remove</a:t>
            </a:r>
            <a:r>
              <a:rPr lang="en-US" sz="2200" b="1" dirty="0"/>
              <a:t>() </a:t>
            </a:r>
            <a:r>
              <a:rPr lang="ru-RU" sz="2200" dirty="0"/>
              <a:t>позволяют добавлять и удалять классы тега). А метод </a:t>
            </a:r>
            <a:r>
              <a:rPr lang="en-US" sz="2200" b="1" dirty="0"/>
              <a:t>.</a:t>
            </a:r>
            <a:r>
              <a:rPr lang="en-US" sz="2200" b="1" dirty="0" err="1"/>
              <a:t>classList.contains</a:t>
            </a:r>
            <a:r>
              <a:rPr lang="en-US" sz="2200" b="1" dirty="0"/>
              <a:t>() </a:t>
            </a:r>
            <a:r>
              <a:rPr lang="ru-RU" sz="2200" dirty="0"/>
              <a:t>позволяет узнать есть ли класс в списке.</a:t>
            </a:r>
            <a:endParaRPr lang="ru-RU" sz="2200" b="1" dirty="0"/>
          </a:p>
          <a:p>
            <a:pPr algn="ctr"/>
            <a:r>
              <a:rPr lang="ru-RU" sz="2400" b="1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4926041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3. </a:t>
            </a:r>
            <a:r>
              <a:rPr lang="en-US" sz="6000" b="1" dirty="0"/>
              <a:t>JavaScript </a:t>
            </a:r>
            <a:r>
              <a:rPr lang="ru-RU" sz="6000" b="1" dirty="0"/>
              <a:t>и интерактивность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1180808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128057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32657"/>
            <a:ext cx="1219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События и интерактивность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83432" y="3717032"/>
            <a:ext cx="1051316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События </a:t>
            </a:r>
            <a:r>
              <a:rPr lang="en-US" sz="2800" b="1" dirty="0" err="1"/>
              <a:t>oninput</a:t>
            </a:r>
            <a:r>
              <a:rPr lang="en-US" sz="2800" dirty="0"/>
              <a:t> </a:t>
            </a:r>
            <a:r>
              <a:rPr lang="ru-RU" sz="2800" dirty="0"/>
              <a:t>у элемента ввода отвечает за моменты когда </a:t>
            </a:r>
            <a:r>
              <a:rPr lang="ru-RU" sz="2800" b="1" dirty="0"/>
              <a:t>осуществляется ввод данных </a:t>
            </a:r>
            <a:r>
              <a:rPr lang="ru-RU" sz="2800" dirty="0"/>
              <a:t>в элемент</a:t>
            </a:r>
            <a:r>
              <a:rPr lang="en-US" sz="2800" dirty="0"/>
              <a:t> </a:t>
            </a:r>
            <a:r>
              <a:rPr lang="ru-RU" sz="2800" dirty="0"/>
              <a:t>ввода, т.е. в процессе ввода, например когда пользователь вводит новые символы. </a:t>
            </a:r>
            <a:r>
              <a:rPr lang="ru-RU" sz="2800" b="1" dirty="0"/>
              <a:t>Отслеживание</a:t>
            </a:r>
            <a:r>
              <a:rPr lang="ru-RU" sz="2800" dirty="0"/>
              <a:t> этого </a:t>
            </a:r>
            <a:r>
              <a:rPr lang="ru-RU" sz="2800" b="1" dirty="0"/>
              <a:t>события</a:t>
            </a:r>
            <a:r>
              <a:rPr lang="ru-RU" sz="2800" dirty="0"/>
              <a:t> позволяет в </a:t>
            </a:r>
            <a:r>
              <a:rPr lang="ru-RU" sz="2800" b="1" dirty="0"/>
              <a:t>динамике</a:t>
            </a:r>
            <a:r>
              <a:rPr lang="ru-RU" sz="2800" dirty="0"/>
              <a:t> </a:t>
            </a:r>
            <a:r>
              <a:rPr lang="ru-RU" sz="2800" b="1" dirty="0"/>
              <a:t>реагировать</a:t>
            </a:r>
            <a:r>
              <a:rPr lang="ru-RU" sz="2800" dirty="0"/>
              <a:t> на действия пользователя.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83432" y="1397094"/>
            <a:ext cx="1051316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/>
              <a:t>Функции</a:t>
            </a:r>
            <a:r>
              <a:rPr lang="ru-RU" sz="2800" dirty="0"/>
              <a:t> тесно </a:t>
            </a:r>
            <a:r>
              <a:rPr lang="ru-RU" sz="2800" b="1" dirty="0"/>
              <a:t>связаны с обработкой событий</a:t>
            </a:r>
            <a:r>
              <a:rPr lang="ru-RU" sz="2800" dirty="0"/>
              <a:t>, мы можем указать браузеру </a:t>
            </a:r>
            <a:r>
              <a:rPr lang="ru-RU" sz="2800" b="1" dirty="0"/>
              <a:t>какую функцию необходимо вызывать, в случае наступления какого-либо события</a:t>
            </a:r>
            <a:r>
              <a:rPr lang="ru-RU" sz="2800" dirty="0"/>
              <a:t>. События это не только клик мышкой, но и, например изменение данных в элементе ввода.</a:t>
            </a:r>
          </a:p>
        </p:txBody>
      </p:sp>
    </p:spTree>
    <p:extLst>
      <p:ext uri="{BB962C8B-B14F-4D97-AF65-F5344CB8AC3E}">
        <p14:creationId xmlns:p14="http://schemas.microsoft.com/office/powerpoint/2010/main" val="11732450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4. Немного практики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18258035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128057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32656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Элементы, события и интерактивность в </a:t>
            </a:r>
            <a:r>
              <a:rPr lang="en-US" sz="3600" b="1" dirty="0"/>
              <a:t>JavaScript</a:t>
            </a:r>
            <a:endParaRPr lang="ru-RU" sz="36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6486093" y="3092767"/>
            <a:ext cx="50105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Воспользуйтесь шаблоном в </a:t>
            </a:r>
            <a:r>
              <a:rPr lang="ru-RU" sz="2400" dirty="0" err="1"/>
              <a:t>репозитории</a:t>
            </a:r>
            <a:r>
              <a:rPr lang="ru-RU" sz="2400" dirty="0"/>
              <a:t> занятия:</a:t>
            </a:r>
            <a:br>
              <a:rPr lang="ru-RU" sz="2400" dirty="0"/>
            </a:br>
            <a:r>
              <a:rPr lang="en-US" sz="2400" b="1" dirty="0">
                <a:solidFill>
                  <a:srgbClr val="0070C0"/>
                </a:solidFill>
              </a:rPr>
              <a:t>./</a:t>
            </a:r>
            <a:r>
              <a:rPr lang="en-US" sz="2400" b="1" dirty="0" err="1">
                <a:solidFill>
                  <a:srgbClr val="0070C0"/>
                </a:solidFill>
              </a:rPr>
              <a:t>src</a:t>
            </a:r>
            <a:r>
              <a:rPr lang="en-US" sz="2400" b="1" dirty="0">
                <a:solidFill>
                  <a:srgbClr val="0070C0"/>
                </a:solidFill>
              </a:rPr>
              <a:t>/accessibility-demo-template</a:t>
            </a:r>
            <a:endParaRPr lang="ru-RU" sz="2400" b="1" dirty="0">
              <a:solidFill>
                <a:srgbClr val="0070C0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368" y="1484784"/>
            <a:ext cx="5704484" cy="453650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041959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Домашнее задание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5297000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Номер слайда 36"/>
          <p:cNvSpPr txBox="1">
            <a:spLocks/>
          </p:cNvSpPr>
          <p:nvPr/>
        </p:nvSpPr>
        <p:spPr>
          <a:xfrm>
            <a:off x="11208568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260648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Игра «Угадай число», с разметкой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51384" y="1268760"/>
            <a:ext cx="11089232" cy="175432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Скрипт 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загадывает число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(от 1 до 100 включительно) и даёт игроку 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10 попыток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его угадать, если пользователь не угадал - скрипт сообщает, что он проиграл и игра сообщает ему какой ответ был правильный.  Если игрок угадал игра сообщает, что он выиграл. Для генерации чисел используйте функцию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Math.random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Игра 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при неправильных ответах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должна 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давать подсказку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о том число которое ввёл пользователь больше или меньше загаданного. 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/>
          <a:srcRect b="17106"/>
          <a:stretch/>
        </p:blipFill>
        <p:spPr>
          <a:xfrm>
            <a:off x="1127448" y="3488020"/>
            <a:ext cx="6472225" cy="335659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TextBox 2"/>
          <p:cNvSpPr txBox="1"/>
          <p:nvPr/>
        </p:nvSpPr>
        <p:spPr>
          <a:xfrm>
            <a:off x="7931055" y="4581128"/>
            <a:ext cx="3600400" cy="9233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dirty="0"/>
              <a:t>Приведенный пример интерфейса может быть переделан вами по вашему усмотрению.</a:t>
            </a:r>
          </a:p>
        </p:txBody>
      </p:sp>
    </p:spTree>
    <p:extLst>
      <p:ext uri="{BB962C8B-B14F-4D97-AF65-F5344CB8AC3E}">
        <p14:creationId xmlns:p14="http://schemas.microsoft.com/office/powerpoint/2010/main" val="691715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5400" b="1" dirty="0"/>
              <a:t>1. Объект / Ассоциативный массив</a:t>
            </a:r>
            <a:endParaRPr lang="uk-UA" sz="5400" b="1" dirty="0"/>
          </a:p>
        </p:txBody>
      </p:sp>
    </p:spTree>
    <p:extLst>
      <p:ext uri="{BB962C8B-B14F-4D97-AF65-F5344CB8AC3E}">
        <p14:creationId xmlns:p14="http://schemas.microsoft.com/office/powerpoint/2010/main" val="1896928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0" y="332656"/>
            <a:ext cx="12192000" cy="648072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Объекты</a:t>
            </a:r>
            <a:r>
              <a:rPr lang="en-US" b="1" dirty="0"/>
              <a:t> ?!</a:t>
            </a:r>
            <a:endParaRPr lang="uk-UA" b="1" dirty="0"/>
          </a:p>
        </p:txBody>
      </p:sp>
      <p:sp>
        <p:nvSpPr>
          <p:cNvPr id="6" name="Номер слайда 36"/>
          <p:cNvSpPr txBox="1">
            <a:spLocks/>
          </p:cNvSpPr>
          <p:nvPr/>
        </p:nvSpPr>
        <p:spPr>
          <a:xfrm>
            <a:off x="11208568" y="609432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026" name="Picture 2" descr="https://image.freepik.com/free-photo/one-tangerine-with-green-leaves-in-a-white-background-mandarin_73289-16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11" t="11864" r="6530" b="10170"/>
          <a:stretch/>
        </p:blipFill>
        <p:spPr bwMode="auto">
          <a:xfrm>
            <a:off x="839416" y="1484784"/>
            <a:ext cx="5328592" cy="3829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8096" y="1484784"/>
            <a:ext cx="5256584" cy="420237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0" y="260648"/>
            <a:ext cx="12192000" cy="648072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Объекты</a:t>
            </a:r>
            <a:r>
              <a:rPr lang="en-US" b="1" dirty="0"/>
              <a:t> </a:t>
            </a:r>
            <a:r>
              <a:rPr lang="ru-RU" b="1" dirty="0"/>
              <a:t>в </a:t>
            </a:r>
            <a:r>
              <a:rPr lang="en-US" b="1" dirty="0"/>
              <a:t>JavaScript</a:t>
            </a:r>
            <a:endParaRPr lang="uk-UA" b="1" dirty="0"/>
          </a:p>
        </p:txBody>
      </p:sp>
      <p:sp>
        <p:nvSpPr>
          <p:cNvPr id="6" name="Номер слайда 36"/>
          <p:cNvSpPr txBox="1">
            <a:spLocks/>
          </p:cNvSpPr>
          <p:nvPr/>
        </p:nvSpPr>
        <p:spPr>
          <a:xfrm>
            <a:off x="11208568" y="609432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6816080" y="1727753"/>
            <a:ext cx="482453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/>
              <a:t>Объекты в </a:t>
            </a:r>
            <a:r>
              <a:rPr lang="en-US" sz="2400" b="1" dirty="0"/>
              <a:t>JavaScript</a:t>
            </a:r>
            <a:r>
              <a:rPr lang="ru-RU" sz="2400" dirty="0"/>
              <a:t> </a:t>
            </a:r>
            <a:r>
              <a:rPr lang="en-US" sz="2400" dirty="0"/>
              <a:t>– </a:t>
            </a:r>
            <a:r>
              <a:rPr lang="ru-RU" sz="2400" dirty="0"/>
              <a:t>структура данных</a:t>
            </a:r>
            <a:r>
              <a:rPr lang="en-US" sz="2400" dirty="0"/>
              <a:t> (</a:t>
            </a:r>
            <a:r>
              <a:rPr lang="ru-RU" sz="2400" dirty="0"/>
              <a:t>т.н. </a:t>
            </a:r>
            <a:r>
              <a:rPr lang="ru-RU" sz="2400" i="1" dirty="0"/>
              <a:t>ассоциативный массив</a:t>
            </a:r>
            <a:r>
              <a:rPr lang="en-US" sz="2400" dirty="0"/>
              <a:t>)</a:t>
            </a:r>
            <a:r>
              <a:rPr lang="ru-RU" sz="2400" dirty="0"/>
              <a:t>, в которой ключами</a:t>
            </a:r>
            <a:r>
              <a:rPr lang="en-US" sz="2400" dirty="0"/>
              <a:t> (</a:t>
            </a:r>
            <a:r>
              <a:rPr lang="ru-RU" sz="2400" b="1" dirty="0"/>
              <a:t>индексами</a:t>
            </a:r>
            <a:r>
              <a:rPr lang="en-US" sz="2400" dirty="0"/>
              <a:t>)</a:t>
            </a:r>
            <a:r>
              <a:rPr lang="ru-RU" sz="2400" dirty="0"/>
              <a:t> к ячейкам с данными выступают </a:t>
            </a:r>
            <a:r>
              <a:rPr lang="ru-RU" sz="2400" b="1" dirty="0"/>
              <a:t>строки</a:t>
            </a:r>
            <a:r>
              <a:rPr lang="en-US" sz="2400" dirty="0"/>
              <a:t>.</a:t>
            </a:r>
            <a:br>
              <a:rPr lang="ru-RU" sz="2400" dirty="0"/>
            </a:br>
            <a:r>
              <a:rPr lang="ru-RU" sz="2400" b="1" dirty="0"/>
              <a:t>Объекты</a:t>
            </a:r>
            <a:r>
              <a:rPr lang="ru-RU" sz="2400" dirty="0"/>
              <a:t> в </a:t>
            </a:r>
            <a:r>
              <a:rPr lang="en-US" sz="2400" b="1" dirty="0"/>
              <a:t>JavaScript</a:t>
            </a:r>
            <a:r>
              <a:rPr lang="en-US" sz="2400" dirty="0"/>
              <a:t> </a:t>
            </a:r>
            <a:r>
              <a:rPr lang="ru-RU" sz="2400" dirty="0"/>
              <a:t>применяются повсеместно, </a:t>
            </a:r>
            <a:r>
              <a:rPr lang="ru-RU" sz="2400" b="1" dirty="0"/>
              <a:t>строки</a:t>
            </a:r>
            <a:r>
              <a:rPr lang="ru-RU" sz="2400" dirty="0"/>
              <a:t>, </a:t>
            </a:r>
            <a:r>
              <a:rPr lang="ru-RU" sz="2400" b="1" dirty="0"/>
              <a:t>массивы</a:t>
            </a:r>
            <a:r>
              <a:rPr lang="ru-RU" sz="2400" dirty="0"/>
              <a:t> и даже каждый </a:t>
            </a:r>
            <a:r>
              <a:rPr lang="ru-RU" sz="2400" b="1" dirty="0"/>
              <a:t>тег </a:t>
            </a:r>
            <a:r>
              <a:rPr lang="ru-RU" sz="2400" dirty="0"/>
              <a:t>в разметк</a:t>
            </a:r>
            <a:r>
              <a:rPr lang="ru-RU" sz="2400" b="1" dirty="0"/>
              <a:t>е</a:t>
            </a:r>
            <a:r>
              <a:rPr lang="ru-RU" sz="2400" dirty="0"/>
              <a:t> – представляет собой </a:t>
            </a:r>
            <a:r>
              <a:rPr lang="ru-RU" sz="2400" b="1" dirty="0"/>
              <a:t>объект</a:t>
            </a:r>
            <a:r>
              <a:rPr lang="ru-RU" sz="2400" dirty="0"/>
              <a:t>. </a:t>
            </a:r>
            <a:endParaRPr lang="uk-UA" sz="24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76" y="1329191"/>
            <a:ext cx="6000750" cy="42386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93974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Номер слайда 36"/>
          <p:cNvSpPr txBox="1">
            <a:spLocks/>
          </p:cNvSpPr>
          <p:nvPr/>
        </p:nvSpPr>
        <p:spPr>
          <a:xfrm>
            <a:off x="1128057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694437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Объект</a:t>
            </a:r>
            <a:r>
              <a:rPr lang="en-US" sz="3600" b="1" dirty="0"/>
              <a:t> -</a:t>
            </a:r>
            <a:r>
              <a:rPr lang="ru-RU" sz="3600" b="1" dirty="0"/>
              <a:t> ссылочная структура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07568" y="2132856"/>
            <a:ext cx="842493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В переменных хранятся не сами </a:t>
            </a:r>
            <a:r>
              <a:rPr lang="ru-RU" sz="3200" b="1" dirty="0"/>
              <a:t>объекты</a:t>
            </a:r>
            <a:r>
              <a:rPr lang="ru-RU" sz="3200" dirty="0"/>
              <a:t> а </a:t>
            </a:r>
            <a:r>
              <a:rPr lang="ru-RU" sz="3200" b="1" dirty="0"/>
              <a:t>ссылки</a:t>
            </a:r>
            <a:r>
              <a:rPr lang="ru-RU" sz="3200" dirty="0"/>
              <a:t> на области памяти где объекты расположены, поэтому при «копировании» переменной присваивается </a:t>
            </a:r>
            <a:r>
              <a:rPr lang="ru-RU" sz="3200" b="1" dirty="0"/>
              <a:t>ссылка на объект</a:t>
            </a:r>
            <a:r>
              <a:rPr lang="ru-RU" sz="3200" dirty="0"/>
              <a:t>. И обе переменные позволяют работать с одним и тем же </a:t>
            </a:r>
            <a:r>
              <a:rPr lang="ru-RU" sz="3200" b="1" dirty="0"/>
              <a:t>объектом</a:t>
            </a:r>
            <a:r>
              <a:rPr lang="ru-RU" sz="32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3484198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2.</a:t>
            </a:r>
            <a:r>
              <a:rPr lang="en-US" sz="6000" b="1" dirty="0"/>
              <a:t> </a:t>
            </a:r>
            <a:r>
              <a:rPr lang="en-US" sz="6000" b="1" dirty="0">
                <a:solidFill>
                  <a:srgbClr val="FFFF00"/>
                </a:solidFill>
              </a:rPr>
              <a:t>D</a:t>
            </a:r>
            <a:r>
              <a:rPr lang="en-US" sz="6000" b="1" dirty="0"/>
              <a:t>ocument </a:t>
            </a:r>
            <a:r>
              <a:rPr lang="en-US" sz="6000" b="1" dirty="0">
                <a:solidFill>
                  <a:srgbClr val="FFFF00"/>
                </a:solidFill>
              </a:rPr>
              <a:t>O</a:t>
            </a:r>
            <a:r>
              <a:rPr lang="en-US" sz="6000" b="1" dirty="0"/>
              <a:t>bject </a:t>
            </a:r>
            <a:r>
              <a:rPr lang="en-US" sz="6000" b="1" dirty="0">
                <a:solidFill>
                  <a:srgbClr val="FFFF00"/>
                </a:solidFill>
              </a:rPr>
              <a:t>M</a:t>
            </a:r>
            <a:r>
              <a:rPr lang="en-US" sz="6000" b="1" dirty="0"/>
              <a:t>odel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5970873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3592" y="1256805"/>
            <a:ext cx="8163880" cy="393748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8" name="TextBox 7"/>
          <p:cNvSpPr txBox="1"/>
          <p:nvPr/>
        </p:nvSpPr>
        <p:spPr>
          <a:xfrm>
            <a:off x="0" y="5470371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Воспользуйтесь шаблоном в </a:t>
            </a:r>
            <a:r>
              <a:rPr lang="ru-RU" sz="2400" dirty="0" err="1"/>
              <a:t>репозитории</a:t>
            </a:r>
            <a:r>
              <a:rPr lang="ru-RU" sz="2400" dirty="0"/>
              <a:t> занятия:</a:t>
            </a:r>
            <a:br>
              <a:rPr lang="ru-RU" sz="2400" dirty="0"/>
            </a:br>
            <a:r>
              <a:rPr lang="en-US" sz="2400" b="1" dirty="0">
                <a:solidFill>
                  <a:srgbClr val="0070C0"/>
                </a:solidFill>
              </a:rPr>
              <a:t>./</a:t>
            </a:r>
            <a:r>
              <a:rPr lang="en-US" sz="2400" b="1" dirty="0" err="1">
                <a:solidFill>
                  <a:srgbClr val="0070C0"/>
                </a:solidFill>
              </a:rPr>
              <a:t>src</a:t>
            </a:r>
            <a:r>
              <a:rPr lang="en-US" sz="2400" b="1" dirty="0">
                <a:solidFill>
                  <a:srgbClr val="0070C0"/>
                </a:solidFill>
              </a:rPr>
              <a:t>/demo-template</a:t>
            </a:r>
            <a:endParaRPr lang="ru-RU" sz="2400" b="1" dirty="0">
              <a:solidFill>
                <a:srgbClr val="0070C0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0" y="334397"/>
            <a:ext cx="1219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/>
              <a:t>DOM </a:t>
            </a:r>
            <a:r>
              <a:rPr lang="ru-RU" sz="3600" b="1" dirty="0"/>
              <a:t>на практике</a:t>
            </a:r>
          </a:p>
        </p:txBody>
      </p:sp>
    </p:spTree>
    <p:extLst>
      <p:ext uri="{BB962C8B-B14F-4D97-AF65-F5344CB8AC3E}">
        <p14:creationId xmlns:p14="http://schemas.microsoft.com/office/powerpoint/2010/main" val="17919458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8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0" y="973758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DOM – Document Object Model</a:t>
            </a:r>
            <a:endParaRPr lang="ru-RU" sz="40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0" y="1681644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i="1" dirty="0"/>
              <a:t>(объектная модель документа)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595500" y="2962687"/>
            <a:ext cx="9001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Стандарт который определяет из каких </a:t>
            </a:r>
            <a:r>
              <a:rPr lang="ru-RU" sz="3200" b="1" dirty="0"/>
              <a:t>объектов</a:t>
            </a:r>
            <a:r>
              <a:rPr lang="ru-RU" sz="3200" dirty="0"/>
              <a:t> браузер собирает </a:t>
            </a:r>
            <a:r>
              <a:rPr lang="ru-RU" sz="3200" b="1" dirty="0"/>
              <a:t>дерево документа</a:t>
            </a:r>
            <a:r>
              <a:rPr lang="ru-RU" sz="3200" dirty="0"/>
              <a:t>, и какие </a:t>
            </a:r>
            <a:r>
              <a:rPr lang="ru-RU" sz="3200" b="1" dirty="0"/>
              <a:t>свойства</a:t>
            </a:r>
            <a:r>
              <a:rPr lang="ru-RU" sz="3200" dirty="0"/>
              <a:t> есть у этих </a:t>
            </a:r>
            <a:r>
              <a:rPr lang="ru-RU" sz="3200" b="1" dirty="0"/>
              <a:t>объектов</a:t>
            </a:r>
            <a:r>
              <a:rPr lang="ru-RU" sz="3200" dirty="0"/>
              <a:t>.</a:t>
            </a:r>
            <a:r>
              <a:rPr lang="en-US" sz="3200" dirty="0"/>
              <a:t> </a:t>
            </a:r>
            <a:r>
              <a:rPr lang="ru-RU" sz="3200" dirty="0"/>
              <a:t>В соответствии со стандартом </a:t>
            </a:r>
            <a:r>
              <a:rPr lang="en-US" sz="3200" b="1" dirty="0"/>
              <a:t>DOM</a:t>
            </a:r>
            <a:r>
              <a:rPr lang="en-US" sz="3200" dirty="0"/>
              <a:t> </a:t>
            </a:r>
            <a:r>
              <a:rPr lang="ru-RU" sz="3200" dirty="0"/>
              <a:t>каждый </a:t>
            </a:r>
            <a:r>
              <a:rPr lang="ru-RU" sz="3200" b="1" dirty="0"/>
              <a:t>тег</a:t>
            </a:r>
            <a:r>
              <a:rPr lang="ru-RU" sz="3200" dirty="0"/>
              <a:t> </a:t>
            </a:r>
            <a:r>
              <a:rPr lang="en-US" sz="3200" b="1" dirty="0"/>
              <a:t>HTML</a:t>
            </a:r>
            <a:r>
              <a:rPr lang="ru-RU" sz="3200" b="1" dirty="0"/>
              <a:t>-документа</a:t>
            </a:r>
            <a:r>
              <a:rPr lang="ru-RU" sz="3200" dirty="0"/>
              <a:t>, в </a:t>
            </a:r>
            <a:r>
              <a:rPr lang="en-US" sz="3200" b="1" dirty="0"/>
              <a:t>JavaScript</a:t>
            </a:r>
            <a:r>
              <a:rPr lang="ru-RU" sz="3200" dirty="0"/>
              <a:t> представлен </a:t>
            </a:r>
            <a:r>
              <a:rPr lang="ru-RU" sz="3200" b="1" dirty="0"/>
              <a:t>объектом</a:t>
            </a:r>
            <a:r>
              <a:rPr lang="ru-RU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453733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1217481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9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0" y="334397"/>
            <a:ext cx="1219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/>
              <a:t>Чтобы управлять тегом его сначала нужно найти…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55440" y="1339461"/>
            <a:ext cx="1045323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document.querySelectorAll</a:t>
            </a: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32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sz="32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css_selector</a:t>
            </a:r>
            <a:r>
              <a:rPr lang="en-US" sz="32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  </a:t>
            </a:r>
            <a:r>
              <a:rPr lang="ru-RU" sz="2400" dirty="0"/>
              <a:t>возвращает </a:t>
            </a:r>
            <a:r>
              <a:rPr lang="ru-RU" sz="2400" b="1" dirty="0" err="1"/>
              <a:t>псевдомассив</a:t>
            </a:r>
            <a:r>
              <a:rPr lang="ru-RU" sz="2400" dirty="0"/>
              <a:t> </a:t>
            </a:r>
            <a:r>
              <a:rPr lang="ru-RU" sz="2400" b="1" dirty="0"/>
              <a:t>объектов</a:t>
            </a:r>
            <a:r>
              <a:rPr lang="ru-RU" sz="2400" dirty="0"/>
              <a:t> (</a:t>
            </a:r>
            <a:r>
              <a:rPr lang="ru-RU" sz="2400" i="1" dirty="0"/>
              <a:t>тегов</a:t>
            </a:r>
            <a:r>
              <a:rPr lang="ru-RU" sz="2400" dirty="0"/>
              <a:t>)  которые соответствуют </a:t>
            </a:r>
            <a:r>
              <a:rPr lang="en-US" sz="2400" b="1" dirty="0" err="1"/>
              <a:t>css</a:t>
            </a:r>
            <a:r>
              <a:rPr lang="en-US" sz="2400" b="1" dirty="0"/>
              <a:t>-</a:t>
            </a:r>
            <a:r>
              <a:rPr lang="ru-RU" sz="2400" b="1" dirty="0"/>
              <a:t>селектору </a:t>
            </a:r>
            <a:r>
              <a:rPr lang="ru-RU" sz="2400" dirty="0"/>
              <a:t>переданному в качестве </a:t>
            </a:r>
            <a:r>
              <a:rPr lang="ru-RU" sz="2400" b="1" dirty="0"/>
              <a:t>параметра</a:t>
            </a:r>
            <a:r>
              <a:rPr lang="ru-RU" sz="2400" dirty="0"/>
              <a:t> функции;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55440" y="3041665"/>
            <a:ext cx="1051316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document.querySelector</a:t>
            </a: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32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sz="32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css_selector</a:t>
            </a:r>
            <a:r>
              <a:rPr lang="en-US" sz="32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400" dirty="0"/>
              <a:t> </a:t>
            </a:r>
            <a:r>
              <a:rPr lang="ru-RU" sz="2400" dirty="0"/>
              <a:t>возвращает первый найденный, в документе, </a:t>
            </a:r>
            <a:r>
              <a:rPr lang="ru-RU" sz="2400" b="1" dirty="0"/>
              <a:t>объект</a:t>
            </a:r>
            <a:r>
              <a:rPr lang="ru-RU" sz="2400" dirty="0"/>
              <a:t> (</a:t>
            </a:r>
            <a:r>
              <a:rPr lang="ru-RU" sz="2400" i="1" dirty="0"/>
              <a:t>тег</a:t>
            </a:r>
            <a:r>
              <a:rPr lang="ru-RU" sz="2400" dirty="0"/>
              <a:t>) соответствующий </a:t>
            </a:r>
            <a:r>
              <a:rPr lang="en-US" sz="2400" b="1" dirty="0" err="1"/>
              <a:t>css</a:t>
            </a:r>
            <a:r>
              <a:rPr lang="en-US" sz="2400" b="1" dirty="0"/>
              <a:t>-</a:t>
            </a:r>
            <a:r>
              <a:rPr lang="ru-RU" sz="2400" b="1" dirty="0"/>
              <a:t>селектору </a:t>
            </a:r>
            <a:r>
              <a:rPr lang="ru-RU" sz="2400" dirty="0"/>
              <a:t>переданному в качестве </a:t>
            </a:r>
            <a:r>
              <a:rPr lang="ru-RU" sz="2400" b="1" dirty="0"/>
              <a:t>параметра</a:t>
            </a:r>
            <a:r>
              <a:rPr lang="ru-RU" sz="2400" dirty="0"/>
              <a:t> функции;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55440" y="4653136"/>
            <a:ext cx="1051316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en-US" sz="3600" b="1" dirty="0"/>
              <a:t> </a:t>
            </a:r>
            <a:r>
              <a:rPr lang="en-US" sz="2400" dirty="0"/>
              <a:t>– </a:t>
            </a:r>
            <a:r>
              <a:rPr lang="ru-RU" sz="2400" dirty="0"/>
              <a:t>элементы у которых есть</a:t>
            </a:r>
            <a:r>
              <a:rPr lang="en-US" sz="2400" dirty="0"/>
              <a:t> </a:t>
            </a:r>
            <a:r>
              <a:rPr lang="ru-RU" sz="2400" dirty="0"/>
              <a:t>атрибут </a:t>
            </a:r>
            <a:r>
              <a:rPr lang="en-US" sz="2400" b="1" dirty="0"/>
              <a:t>id</a:t>
            </a:r>
            <a:r>
              <a:rPr lang="ru-RU" sz="2400" dirty="0"/>
              <a:t> можно использовать без поиска, такие элементы доступны как </a:t>
            </a:r>
            <a:r>
              <a:rPr lang="ru-RU" sz="2400" b="1" dirty="0"/>
              <a:t>глобальные</a:t>
            </a:r>
            <a:r>
              <a:rPr lang="ru-RU" sz="2400" dirty="0"/>
              <a:t> </a:t>
            </a:r>
            <a:r>
              <a:rPr lang="ru-RU" sz="2400" b="1" dirty="0"/>
              <a:t>переменные</a:t>
            </a:r>
            <a:r>
              <a:rPr lang="ru-RU" sz="2400" dirty="0"/>
              <a:t> (с именем совпадающим с </a:t>
            </a:r>
            <a:r>
              <a:rPr lang="en-US" sz="2400" b="1" dirty="0"/>
              <a:t>id</a:t>
            </a:r>
            <a:r>
              <a:rPr lang="ru-RU" sz="2400" dirty="0"/>
              <a:t>)</a:t>
            </a:r>
            <a:r>
              <a:rPr lang="en-US" sz="2400" dirty="0"/>
              <a:t>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45325338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4884</TotalTime>
  <Words>649</Words>
  <Application>Microsoft Office PowerPoint</Application>
  <PresentationFormat>Широкий екран</PresentationFormat>
  <Paragraphs>64</Paragraphs>
  <Slides>17</Slides>
  <Notes>1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17</vt:i4>
      </vt:variant>
    </vt:vector>
  </HeadingPairs>
  <TitlesOfParts>
    <vt:vector size="22" baseType="lpstr">
      <vt:lpstr>Arial</vt:lpstr>
      <vt:lpstr>Calibri</vt:lpstr>
      <vt:lpstr>Courier New</vt:lpstr>
      <vt:lpstr>Segoe UI Semibold</vt:lpstr>
      <vt:lpstr>Тема Office</vt:lpstr>
      <vt:lpstr>Презентація PowerPoint</vt:lpstr>
      <vt:lpstr>Презентація PowerPoint</vt:lpstr>
      <vt:lpstr>Объекты ?!</vt:lpstr>
      <vt:lpstr>Объекты в JavaScript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Вступление</dc:title>
  <dc:creator>user</dc:creator>
  <cp:lastModifiedBy>Anatoliy Kigel</cp:lastModifiedBy>
  <cp:revision>667</cp:revision>
  <dcterms:created xsi:type="dcterms:W3CDTF">2014-11-20T09:08:59Z</dcterms:created>
  <dcterms:modified xsi:type="dcterms:W3CDTF">2024-09-15T06:37:34Z</dcterms:modified>
</cp:coreProperties>
</file>