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71" r:id="rId13"/>
    <p:sldId id="272" r:id="rId14"/>
    <p:sldId id="273" r:id="rId15"/>
    <p:sldId id="274" r:id="rId16"/>
    <p:sldId id="275" r:id="rId17"/>
    <p:sldId id="276" r:id="rId18"/>
    <p:sldId id="283" r:id="rId19"/>
    <p:sldId id="277" r:id="rId20"/>
    <p:sldId id="278" r:id="rId21"/>
    <p:sldId id="279" r:id="rId22"/>
    <p:sldId id="280" r:id="rId23"/>
    <p:sldId id="282" r:id="rId24"/>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26"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AEF53C76-0791-43A3-9505-103D126DC6F4}" type="datetimeFigureOut">
              <a:rPr lang="ar-SA" smtClean="0"/>
              <a:t>18/12/1437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308473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EF53C76-0791-43A3-9505-103D126DC6F4}" type="datetimeFigureOut">
              <a:rPr lang="ar-SA" smtClean="0"/>
              <a:t>18/12/1437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332931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EF53C76-0791-43A3-9505-103D126DC6F4}" type="datetimeFigureOut">
              <a:rPr lang="ar-SA" smtClean="0"/>
              <a:t>18/12/1437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40019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EF53C76-0791-43A3-9505-103D126DC6F4}" type="datetimeFigureOut">
              <a:rPr lang="ar-SA" smtClean="0"/>
              <a:t>18/12/1437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143165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AEF53C76-0791-43A3-9505-103D126DC6F4}" type="datetimeFigureOut">
              <a:rPr lang="ar-SA" smtClean="0"/>
              <a:t>18/12/1437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368165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53C76-0791-43A3-9505-103D126DC6F4}" type="datetimeFigureOut">
              <a:rPr lang="ar-SA" smtClean="0"/>
              <a:t>18/12/1437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76378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AEF53C76-0791-43A3-9505-103D126DC6F4}" type="datetimeFigureOut">
              <a:rPr lang="ar-SA" smtClean="0"/>
              <a:t>18/12/1437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403947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AEF53C76-0791-43A3-9505-103D126DC6F4}" type="datetimeFigureOut">
              <a:rPr lang="ar-SA" smtClean="0"/>
              <a:t>18/12/1437</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69623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AEF53C76-0791-43A3-9505-103D126DC6F4}" type="datetimeFigureOut">
              <a:rPr lang="ar-SA" smtClean="0"/>
              <a:t>18/12/1437</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13779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53C76-0791-43A3-9505-103D126DC6F4}" type="datetimeFigureOut">
              <a:rPr lang="ar-SA" smtClean="0"/>
              <a:t>18/12/1437</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297844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53C76-0791-43A3-9505-103D126DC6F4}" type="datetimeFigureOut">
              <a:rPr lang="ar-SA" smtClean="0"/>
              <a:t>18/12/1437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224179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53C76-0791-43A3-9505-103D126DC6F4}" type="datetimeFigureOut">
              <a:rPr lang="ar-SA" smtClean="0"/>
              <a:t>18/12/1437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9A4BC87-3070-4274-9738-A8886B566BAE}" type="slidenum">
              <a:rPr lang="ar-SA" smtClean="0"/>
              <a:t>‹#›</a:t>
            </a:fld>
            <a:endParaRPr lang="ar-SA"/>
          </a:p>
        </p:txBody>
      </p:sp>
    </p:spTree>
    <p:extLst>
      <p:ext uri="{BB962C8B-B14F-4D97-AF65-F5344CB8AC3E}">
        <p14:creationId xmlns:p14="http://schemas.microsoft.com/office/powerpoint/2010/main" val="190499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EF53C76-0791-43A3-9505-103D126DC6F4}" type="datetimeFigureOut">
              <a:rPr lang="ar-SA" smtClean="0"/>
              <a:t>18/12/1437</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9A4BC87-3070-4274-9738-A8886B566BAE}" type="slidenum">
              <a:rPr lang="ar-SA" smtClean="0"/>
              <a:t>‹#›</a:t>
            </a:fld>
            <a:endParaRPr lang="ar-SA"/>
          </a:p>
        </p:txBody>
      </p:sp>
    </p:spTree>
    <p:extLst>
      <p:ext uri="{BB962C8B-B14F-4D97-AF65-F5344CB8AC3E}">
        <p14:creationId xmlns:p14="http://schemas.microsoft.com/office/powerpoint/2010/main" val="24974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rtl="1">
              <a:lnSpc>
                <a:spcPct val="150000"/>
              </a:lnSpc>
              <a:buFont typeface="Arial" panose="020B0604020202020204" pitchFamily="34" charset="0"/>
              <a:buNone/>
            </a:pPr>
            <a:endParaRPr lang="ar-SY"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pPr marL="0" indent="0" algn="ctr">
              <a:lnSpc>
                <a:spcPct val="150000"/>
              </a:lnSpc>
              <a:buNone/>
            </a:pPr>
            <a:r>
              <a:rPr lang="ar-SY" sz="4400" b="1" i="0" dirty="0" smtClean="0">
                <a:latin typeface="Arial" panose="020B0604020202020204" pitchFamily="34" charset="0"/>
              </a:rPr>
              <a:t>فاسألوا </a:t>
            </a:r>
            <a:r>
              <a:rPr lang="ar-SY" sz="4400" b="1" i="0" dirty="0">
                <a:latin typeface="Arial" panose="020B0604020202020204" pitchFamily="34" charset="0"/>
              </a:rPr>
              <a:t>أهل الذكر</a:t>
            </a:r>
            <a:endParaRPr lang="ar-SA" sz="4400" b="1" i="0" dirty="0"/>
          </a:p>
        </p:txBody>
      </p:sp>
    </p:spTree>
    <p:extLst>
      <p:ext uri="{BB962C8B-B14F-4D97-AF65-F5344CB8AC3E}">
        <p14:creationId xmlns:p14="http://schemas.microsoft.com/office/powerpoint/2010/main" val="113713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rtl="1">
              <a:lnSpc>
                <a:spcPct val="150000"/>
              </a:lnSpc>
              <a:buFont typeface="Arial" panose="020B0604020202020204" pitchFamily="34" charset="0"/>
              <a:buNone/>
            </a:pPr>
            <a:r>
              <a:rPr lang="ar-SA" sz="4400" b="1" i="0" u="none" strike="noStrike" baseline="0" dirty="0" smtClean="0">
                <a:latin typeface="Arial" panose="020B0604020202020204" pitchFamily="34" charset="0"/>
                <a:cs typeface="Arial" panose="020B0604020202020204" pitchFamily="34" charset="0"/>
              </a:rPr>
              <a:t> وتحمل </a:t>
            </a:r>
            <a:r>
              <a:rPr lang="ar-SA" sz="4400" b="1" i="0" u="none" strike="noStrike" baseline="0" dirty="0" smtClean="0">
                <a:latin typeface="Arial" panose="020B0604020202020204" pitchFamily="34" charset="0"/>
                <a:cs typeface="Arial" panose="020B0604020202020204" pitchFamily="34" charset="0"/>
              </a:rPr>
              <a:t>الص</a:t>
            </a:r>
            <a:r>
              <a:rPr lang="ar-SY" sz="4400" b="1" i="0" u="none" strike="noStrike" baseline="0" dirty="0" smtClean="0">
                <a:latin typeface="Arial" panose="020B0604020202020204" pitchFamily="34" charset="0"/>
                <a:cs typeface="Arial" panose="020B0604020202020204" pitchFamily="34" charset="0"/>
              </a:rPr>
              <a:t>بغ</a:t>
            </a:r>
            <a:r>
              <a:rPr lang="ar-SA" sz="4400" b="1" i="0" u="none" strike="noStrike" baseline="0" dirty="0" smtClean="0">
                <a:latin typeface="Arial" panose="020B0604020202020204" pitchFamily="34" charset="0"/>
                <a:cs typeface="Arial" panose="020B0604020202020204" pitchFamily="34" charset="0"/>
              </a:rPr>
              <a:t>ة ال</a:t>
            </a:r>
            <a:r>
              <a:rPr lang="ar-SY" sz="4400" b="1" i="0" u="none" strike="noStrike" baseline="0" dirty="0" smtClean="0">
                <a:latin typeface="Arial" panose="020B0604020202020204" pitchFamily="34" charset="0"/>
                <a:cs typeface="Arial" panose="020B0604020202020204" pitchFamily="34" charset="0"/>
              </a:rPr>
              <a:t>نهائية</a:t>
            </a: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300251" y="1690688"/>
            <a:ext cx="11341289" cy="4791999"/>
          </a:xfrm>
        </p:spPr>
        <p:txBody>
          <a:bodyPr>
            <a:normAutofit/>
          </a:bodyPr>
          <a:lstStyle/>
          <a:p>
            <a:pPr marL="0" indent="0" algn="ctr">
              <a:lnSpc>
                <a:spcPct val="150000"/>
              </a:lnSpc>
              <a:buNone/>
            </a:pPr>
            <a:r>
              <a:rPr lang="ar-SA" sz="4400" b="1" i="0" u="none" strike="noStrike" baseline="0" dirty="0" smtClean="0">
                <a:solidFill>
                  <a:srgbClr val="333399"/>
                </a:solidFill>
                <a:latin typeface="Arial" panose="020B0604020202020204" pitchFamily="34" charset="0"/>
              </a:rPr>
              <a:t>{</a:t>
            </a:r>
            <a:r>
              <a:rPr lang="ar-SA" sz="4400" b="1" i="0" dirty="0">
                <a:solidFill>
                  <a:srgbClr val="333399"/>
                </a:solidFill>
                <a:latin typeface="Arial" panose="020B0604020202020204" pitchFamily="34" charset="0"/>
              </a:rPr>
              <a:t>وَأَنزَلْنَا إِلَيْكَ الْكِتَابَ بِالْحَقِّ م</a:t>
            </a:r>
            <a:r>
              <a:rPr lang="ar-SA" sz="4400" b="1" i="0" dirty="0">
                <a:solidFill>
                  <a:srgbClr val="FF0000"/>
                </a:solidFill>
                <a:latin typeface="Arial" panose="020B0604020202020204" pitchFamily="34" charset="0"/>
              </a:rPr>
              <a:t>ُصَدِّقاً</a:t>
            </a:r>
            <a:r>
              <a:rPr lang="ar-SA" sz="4400" b="1" i="0" dirty="0">
                <a:solidFill>
                  <a:srgbClr val="333399"/>
                </a:solidFill>
                <a:latin typeface="Arial" panose="020B0604020202020204" pitchFamily="34" charset="0"/>
              </a:rPr>
              <a:t> لِّمَا بَيْنَ يَدَيْهِ مِنَ الْكِتَابِ </a:t>
            </a:r>
            <a:r>
              <a:rPr lang="ar-SA" sz="4400" b="1" i="0" dirty="0">
                <a:solidFill>
                  <a:srgbClr val="FF0000"/>
                </a:solidFill>
                <a:latin typeface="Arial" panose="020B0604020202020204" pitchFamily="34" charset="0"/>
              </a:rPr>
              <a:t>وَمُهَيْمِناً عَلَيْهِ </a:t>
            </a:r>
            <a:r>
              <a:rPr lang="ar-SY" sz="4400" b="1" i="0" dirty="0" smtClean="0">
                <a:solidFill>
                  <a:srgbClr val="333399"/>
                </a:solidFill>
                <a:latin typeface="Arial" panose="020B0604020202020204" pitchFamily="34" charset="0"/>
              </a:rPr>
              <a:t>.......</a:t>
            </a:r>
            <a:r>
              <a:rPr lang="ar-SA" sz="4400" b="1" i="0" dirty="0" smtClean="0">
                <a:solidFill>
                  <a:srgbClr val="333399"/>
                </a:solidFill>
                <a:latin typeface="Arial" panose="020B0604020202020204" pitchFamily="34" charset="0"/>
              </a:rPr>
              <a:t>}</a:t>
            </a:r>
            <a:r>
              <a:rPr lang="ar-SA" sz="2200" b="1" i="0" dirty="0">
                <a:solidFill>
                  <a:srgbClr val="333399"/>
                </a:solidFill>
                <a:latin typeface="Arial" panose="020B0604020202020204" pitchFamily="34" charset="0"/>
              </a:rPr>
              <a:t>المائدة48</a:t>
            </a:r>
            <a:endParaRPr lang="ar-SA" sz="2200" b="1" i="0" dirty="0"/>
          </a:p>
        </p:txBody>
      </p:sp>
    </p:spTree>
    <p:extLst>
      <p:ext uri="{BB962C8B-B14F-4D97-AF65-F5344CB8AC3E}">
        <p14:creationId xmlns:p14="http://schemas.microsoft.com/office/powerpoint/2010/main" val="399228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lnSpc>
                <a:spcPct val="150000"/>
              </a:lnSpc>
              <a:buFont typeface="Arial" panose="020B0604020202020204" pitchFamily="34" charset="0"/>
              <a:buNone/>
            </a:pPr>
            <a:r>
              <a:rPr lang="ar-SA" sz="4400" b="1" i="0" u="none" strike="noStrike" baseline="0" dirty="0" smtClean="0">
                <a:latin typeface="Arial" panose="020B0604020202020204" pitchFamily="34" charset="0"/>
                <a:cs typeface="Arial" panose="020B0604020202020204" pitchFamily="34" charset="0"/>
              </a:rPr>
              <a:t>وبالتالي لدينا كتابان معتمدان</a:t>
            </a:r>
          </a:p>
        </p:txBody>
      </p:sp>
      <p:sp>
        <p:nvSpPr>
          <p:cNvPr id="3" name="Text Placeholder 2"/>
          <p:cNvSpPr>
            <a:spLocks noGrp="1"/>
          </p:cNvSpPr>
          <p:nvPr>
            <p:ph type="body" idx="1"/>
          </p:nvPr>
        </p:nvSpPr>
        <p:spPr/>
        <p:txBody>
          <a:bodyPr/>
          <a:lstStyle/>
          <a:p>
            <a:pPr marL="0" indent="0" algn="ctr">
              <a:lnSpc>
                <a:spcPct val="150000"/>
              </a:lnSpc>
              <a:buNone/>
            </a:pPr>
            <a:r>
              <a:rPr lang="ar-SA" sz="4400" b="1" i="0" u="none" strike="noStrike" baseline="0" dirty="0" smtClean="0">
                <a:solidFill>
                  <a:srgbClr val="333399"/>
                </a:solidFill>
                <a:latin typeface="Arial" panose="020B0604020202020204" pitchFamily="34" charset="0"/>
              </a:rPr>
              <a:t>{</a:t>
            </a:r>
            <a:r>
              <a:rPr lang="ar-SA" sz="4400" b="1" i="0" dirty="0">
                <a:solidFill>
                  <a:srgbClr val="333399"/>
                </a:solidFill>
                <a:latin typeface="Arial" panose="020B0604020202020204" pitchFamily="34" charset="0"/>
              </a:rPr>
              <a:t>قُلْ فَأْتُوا بِكِتَابٍ مِّنْ عِندِ اللَّهِ هُوَ </a:t>
            </a:r>
            <a:r>
              <a:rPr lang="ar-SA" sz="4400" b="1" i="0" dirty="0">
                <a:solidFill>
                  <a:srgbClr val="FF0000"/>
                </a:solidFill>
                <a:latin typeface="Arial" panose="020B0604020202020204" pitchFamily="34" charset="0"/>
              </a:rPr>
              <a:t>أَهْدَى مِنْهُمَا </a:t>
            </a:r>
            <a:r>
              <a:rPr lang="ar-SA" sz="4400" b="1" i="0" dirty="0">
                <a:solidFill>
                  <a:srgbClr val="333399"/>
                </a:solidFill>
                <a:latin typeface="Arial" panose="020B0604020202020204" pitchFamily="34" charset="0"/>
              </a:rPr>
              <a:t>أَتَّبِعْهُ إِن كُنتُمْ صَادِقِينَ }القصص49</a:t>
            </a:r>
            <a:endParaRPr lang="ar-SA" sz="4400" b="1" i="0" dirty="0"/>
          </a:p>
        </p:txBody>
      </p:sp>
    </p:spTree>
    <p:extLst>
      <p:ext uri="{BB962C8B-B14F-4D97-AF65-F5344CB8AC3E}">
        <p14:creationId xmlns:p14="http://schemas.microsoft.com/office/powerpoint/2010/main" val="146838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04715" y="655094"/>
            <a:ext cx="11518712" cy="5936776"/>
          </a:xfrm>
        </p:spPr>
        <p:txBody>
          <a:bodyPr>
            <a:normAutofit/>
          </a:bodyPr>
          <a:lstStyle/>
          <a:p>
            <a:pPr marL="0" indent="0" algn="ctr">
              <a:lnSpc>
                <a:spcPct val="150000"/>
              </a:lnSpc>
              <a:buNone/>
            </a:pPr>
            <a:r>
              <a:rPr lang="ar-SA" sz="4400" b="1" i="0" dirty="0">
                <a:latin typeface="Arial" panose="020B0604020202020204" pitchFamily="34" charset="0"/>
              </a:rPr>
              <a:t>إذن هذان الكتابان يحملان الفكر الأساس للفكر </a:t>
            </a:r>
            <a:r>
              <a:rPr lang="ar-SA" sz="4400" b="1" i="0" dirty="0" smtClean="0">
                <a:latin typeface="Arial" panose="020B0604020202020204" pitchFamily="34" charset="0"/>
              </a:rPr>
              <a:t>الديني</a:t>
            </a:r>
            <a:endParaRPr lang="ar-SY" sz="4400" b="1" i="0" dirty="0" smtClean="0">
              <a:latin typeface="Arial" panose="020B0604020202020204" pitchFamily="34" charset="0"/>
            </a:endParaRPr>
          </a:p>
          <a:p>
            <a:pPr marL="0" indent="0" algn="ctr">
              <a:lnSpc>
                <a:spcPct val="150000"/>
              </a:lnSpc>
              <a:buNone/>
            </a:pPr>
            <a:r>
              <a:rPr lang="ar-SA" sz="4400" b="1" i="0" dirty="0" smtClean="0">
                <a:latin typeface="Arial" panose="020B0604020202020204" pitchFamily="34" charset="0"/>
              </a:rPr>
              <a:t> </a:t>
            </a:r>
            <a:r>
              <a:rPr lang="ar-SA" sz="4400" b="1" i="0" dirty="0">
                <a:latin typeface="Arial" panose="020B0604020202020204" pitchFamily="34" charset="0"/>
              </a:rPr>
              <a:t>أن هناك إله واحد وأنه يرسل رسل مع كتب (سماوية) </a:t>
            </a:r>
            <a:r>
              <a:rPr lang="ar-SA" sz="4400" b="1" i="0" dirty="0" smtClean="0">
                <a:latin typeface="Arial" panose="020B0604020202020204" pitchFamily="34" charset="0"/>
              </a:rPr>
              <a:t>,</a:t>
            </a:r>
            <a:endParaRPr lang="ar-SY" sz="4400" b="1" i="0" dirty="0" smtClean="0">
              <a:latin typeface="Arial" panose="020B0604020202020204" pitchFamily="34" charset="0"/>
            </a:endParaRPr>
          </a:p>
          <a:p>
            <a:pPr marL="0" indent="0" algn="ctr">
              <a:lnSpc>
                <a:spcPct val="150000"/>
              </a:lnSpc>
              <a:buNone/>
            </a:pPr>
            <a:r>
              <a:rPr lang="ar-SA" sz="4400" b="1" i="0" dirty="0" smtClean="0">
                <a:latin typeface="Arial" panose="020B0604020202020204" pitchFamily="34" charset="0"/>
              </a:rPr>
              <a:t>وبالتالي </a:t>
            </a:r>
            <a:r>
              <a:rPr lang="ar-SA" sz="4400" b="1" i="0" dirty="0">
                <a:latin typeface="Arial" panose="020B0604020202020204" pitchFamily="34" charset="0"/>
              </a:rPr>
              <a:t>عندما يريد أي كان أن يناقش </a:t>
            </a:r>
            <a:r>
              <a:rPr lang="ar-SY" sz="4400" b="1" i="0" dirty="0" smtClean="0">
                <a:latin typeface="Arial" panose="020B0604020202020204" pitchFamily="34" charset="0"/>
              </a:rPr>
              <a:t>أصل الإيمان في </a:t>
            </a:r>
            <a:r>
              <a:rPr lang="ar-SA" sz="4400" b="1" i="0" dirty="0" smtClean="0">
                <a:latin typeface="Arial" panose="020B0604020202020204" pitchFamily="34" charset="0"/>
              </a:rPr>
              <a:t>القرآن </a:t>
            </a:r>
            <a:r>
              <a:rPr lang="ar-SY" sz="4400" b="1" i="0" dirty="0" smtClean="0">
                <a:latin typeface="Arial" panose="020B0604020202020204" pitchFamily="34" charset="0"/>
              </a:rPr>
              <a:t>,</a:t>
            </a:r>
          </a:p>
          <a:p>
            <a:pPr marL="0" indent="0" algn="ctr">
              <a:lnSpc>
                <a:spcPct val="150000"/>
              </a:lnSpc>
              <a:buNone/>
            </a:pPr>
            <a:r>
              <a:rPr lang="ar-SA" sz="4400" b="1" i="0" dirty="0" smtClean="0">
                <a:latin typeface="Arial" panose="020B0604020202020204" pitchFamily="34" charset="0"/>
              </a:rPr>
              <a:t>فعليه </a:t>
            </a:r>
            <a:r>
              <a:rPr lang="ar-SA" sz="4400" b="1" i="0" dirty="0">
                <a:latin typeface="Arial" panose="020B0604020202020204" pitchFamily="34" charset="0"/>
              </a:rPr>
              <a:t>أن يسأل أي يتساءل أي يبحث  عن أساس الفكر الديني </a:t>
            </a:r>
            <a:r>
              <a:rPr lang="ar-SY" sz="4400" b="1" i="0" dirty="0" smtClean="0">
                <a:latin typeface="Arial" panose="020B0604020202020204" pitchFamily="34" charset="0"/>
              </a:rPr>
              <a:t>في الكتب المرسلة</a:t>
            </a:r>
            <a:endParaRPr lang="ar-SA" sz="4400" b="1" i="0" dirty="0"/>
          </a:p>
        </p:txBody>
      </p:sp>
    </p:spTree>
    <p:extLst>
      <p:ext uri="{BB962C8B-B14F-4D97-AF65-F5344CB8AC3E}">
        <p14:creationId xmlns:p14="http://schemas.microsoft.com/office/powerpoint/2010/main" val="28537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ar-SA" b="1" dirty="0">
                <a:latin typeface="Arial" panose="020B0604020202020204" pitchFamily="34" charset="0"/>
              </a:rPr>
              <a:t>ولنحاول أن نبحث بعض الآيات </a:t>
            </a:r>
            <a:r>
              <a:rPr lang="ar-SA" b="1" dirty="0" smtClean="0">
                <a:latin typeface="Arial" panose="020B0604020202020204" pitchFamily="34" charset="0"/>
              </a:rPr>
              <a:t>الواردة</a:t>
            </a: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normAutofit/>
          </a:bodyPr>
          <a:lstStyle/>
          <a:p>
            <a:pPr marL="0" indent="0" algn="ctr">
              <a:lnSpc>
                <a:spcPct val="200000"/>
              </a:lnSpc>
              <a:buNone/>
            </a:pPr>
            <a:r>
              <a:rPr lang="ar-SA" sz="4400" b="1" dirty="0">
                <a:latin typeface="Arial" panose="020B0604020202020204" pitchFamily="34" charset="0"/>
              </a:rPr>
              <a:t>فاسألوا أهل الذكر وردت مرتين </a:t>
            </a:r>
            <a:endParaRPr lang="ar-SA" sz="4400" dirty="0"/>
          </a:p>
        </p:txBody>
      </p:sp>
    </p:spTree>
    <p:extLst>
      <p:ext uri="{BB962C8B-B14F-4D97-AF65-F5344CB8AC3E}">
        <p14:creationId xmlns:p14="http://schemas.microsoft.com/office/powerpoint/2010/main" val="303299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rtl="1">
              <a:lnSpc>
                <a:spcPct val="150000"/>
              </a:lnSpc>
              <a:buFont typeface="Arial" panose="020B0604020202020204" pitchFamily="34" charset="0"/>
              <a:buNone/>
            </a:pPr>
            <a:r>
              <a:rPr lang="ar-SA" sz="4400" b="1" i="0" u="none" strike="noStrike" baseline="0" dirty="0" smtClean="0">
                <a:latin typeface="Arial" panose="020B0604020202020204" pitchFamily="34" charset="0"/>
                <a:cs typeface="Arial" panose="020B0604020202020204" pitchFamily="34" charset="0"/>
              </a:rPr>
              <a:t>أن </a:t>
            </a:r>
            <a:r>
              <a:rPr lang="ar-SA" sz="4400" b="1" i="0" u="none" strike="noStrike" baseline="0" dirty="0" smtClean="0">
                <a:latin typeface="Arial" panose="020B0604020202020204" pitchFamily="34" charset="0"/>
                <a:cs typeface="Arial" panose="020B0604020202020204" pitchFamily="34" charset="0"/>
              </a:rPr>
              <a:t>الله أوحى إلى بشر وهذه الفكرة هي أساس فكرة الرسالات </a:t>
            </a:r>
          </a:p>
        </p:txBody>
      </p:sp>
      <p:sp>
        <p:nvSpPr>
          <p:cNvPr id="3" name="Text Placeholder 2"/>
          <p:cNvSpPr>
            <a:spLocks noGrp="1"/>
          </p:cNvSpPr>
          <p:nvPr>
            <p:ph type="body" idx="1"/>
          </p:nvPr>
        </p:nvSpPr>
        <p:spPr/>
        <p:txBody>
          <a:bodyPr/>
          <a:lstStyle/>
          <a:p>
            <a:pPr marL="0" indent="0" algn="ctr">
              <a:lnSpc>
                <a:spcPct val="150000"/>
              </a:lnSpc>
              <a:buNone/>
            </a:pPr>
            <a:r>
              <a:rPr lang="ar-SA" sz="4400" b="1" i="0" u="none" strike="noStrike" baseline="0" dirty="0" smtClean="0">
                <a:latin typeface="Arial" panose="020B0604020202020204" pitchFamily="34" charset="0"/>
              </a:rPr>
              <a:t> </a:t>
            </a:r>
            <a:r>
              <a:rPr lang="ar-SA" sz="4400" b="1" i="0" dirty="0">
                <a:solidFill>
                  <a:srgbClr val="333399"/>
                </a:solidFill>
                <a:latin typeface="Arial" panose="020B0604020202020204" pitchFamily="34" charset="0"/>
              </a:rPr>
              <a:t>وَمَا أَرْسَلْنَا قَبْلَكَ إِلَّا رِجَالًا نُّوحِي إِلَيْهِمْ فَاسْأَلُوا أَهْلَ الذِّكْرِ إِن كُنتُمْ لَا تَعْلَمُونَ ﴿الأنبياء: ٧﴾ </a:t>
            </a:r>
            <a:endParaRPr lang="ar-SA" sz="4400" b="1" i="0" dirty="0"/>
          </a:p>
        </p:txBody>
      </p:sp>
    </p:spTree>
    <p:extLst>
      <p:ext uri="{BB962C8B-B14F-4D97-AF65-F5344CB8AC3E}">
        <p14:creationId xmlns:p14="http://schemas.microsoft.com/office/powerpoint/2010/main" val="228346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3600" indent="0" algn="ctr" rtl="1">
              <a:lnSpc>
                <a:spcPct val="150000"/>
              </a:lnSpc>
              <a:buFont typeface="Arial" panose="020B0604020202020204" pitchFamily="34" charset="0"/>
              <a:buNone/>
            </a:pPr>
            <a:r>
              <a:rPr lang="ar-SA" sz="4400" b="1" i="0" u="none" strike="noStrike" baseline="0" smtClean="0">
                <a:latin typeface="Arial" panose="020B0604020202020204" pitchFamily="34" charset="0"/>
                <a:cs typeface="Arial" panose="020B0604020202020204" pitchFamily="34" charset="0"/>
              </a:rPr>
              <a:t>والثانية كذلك أن الرسل جاءت ومعها الأدلة الكافية للفكر الديني</a:t>
            </a: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solidFill>
                  <a:srgbClr val="333399"/>
                </a:solidFill>
                <a:latin typeface="Arial" panose="020B0604020202020204" pitchFamily="34" charset="0"/>
              </a:rPr>
              <a:t>وَمَا أَرْسَلْنَا مِن قَبْلِكَ إِلَّا رِجَالًا نُّوحِي إِلَيْهِمْ فَاسْأَلُوا أَهْلَ الذِّكْرِ إِن كُنتُمْ لَا تَعْلَمُونَ ﴿النحل: ٤٣﴾ بِالْبَيِّنَاتِ وَالزُّبُرِ وَأَنزَلْنَا إِلَيْكَ الذِّكْرَ لِتُبَيِّنَ لِلنَّاسِ مَا نُزِّلَ إِلَيْهِمْ وَلَعَلَّهُمْ يَتَفَكَّرُونَ{44}</a:t>
            </a:r>
            <a:endParaRPr lang="ar-SA" sz="4400" b="1" i="0" dirty="0"/>
          </a:p>
        </p:txBody>
      </p:sp>
    </p:spTree>
    <p:extLst>
      <p:ext uri="{BB962C8B-B14F-4D97-AF65-F5344CB8AC3E}">
        <p14:creationId xmlns:p14="http://schemas.microsoft.com/office/powerpoint/2010/main" val="359298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latin typeface="Arial" panose="020B0604020202020204" pitchFamily="34" charset="0"/>
              </a:rPr>
              <a:t>وهذا يتضح لنا من خلال دراسة الكتب السماوية الموجودة لدينا من كتاب موسى وتوراة وزبور وإنجيل يتضح وجود هذا الفكر خلال كل التاريخ</a:t>
            </a:r>
            <a:endParaRPr lang="ar-SA" sz="4400" b="1" i="0" dirty="0"/>
          </a:p>
        </p:txBody>
      </p:sp>
    </p:spTree>
    <p:extLst>
      <p:ext uri="{BB962C8B-B14F-4D97-AF65-F5344CB8AC3E}">
        <p14:creationId xmlns:p14="http://schemas.microsoft.com/office/powerpoint/2010/main" val="372522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latin typeface="Arial" panose="020B0604020202020204" pitchFamily="34" charset="0"/>
              </a:rPr>
              <a:t>وليس أن نسأل او نتصل هاتفيا أو نرسل إيميل إلى مركز ديني يهودي أو مسيحي ونـأخذ الجواب</a:t>
            </a:r>
            <a:endParaRPr lang="ar-SA" sz="4400" b="1" i="0" dirty="0"/>
          </a:p>
        </p:txBody>
      </p:sp>
    </p:spTree>
    <p:extLst>
      <p:ext uri="{BB962C8B-B14F-4D97-AF65-F5344CB8AC3E}">
        <p14:creationId xmlns:p14="http://schemas.microsoft.com/office/powerpoint/2010/main" val="169640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3600" indent="0" algn="ctr" rtl="1">
              <a:lnSpc>
                <a:spcPct val="150000"/>
              </a:lnSpc>
              <a:buFont typeface="Arial" panose="020B0604020202020204" pitchFamily="34" charset="0"/>
              <a:buNone/>
            </a:pPr>
            <a:r>
              <a:rPr lang="ar-SA" sz="4400" b="1" i="0" u="none" strike="noStrike" baseline="0" dirty="0" smtClean="0">
                <a:latin typeface="Arial" panose="020B0604020202020204" pitchFamily="34" charset="0"/>
                <a:cs typeface="Arial" panose="020B0604020202020204" pitchFamily="34" charset="0"/>
              </a:rPr>
              <a:t>آيات واضحة أرسلت مع الأنبياء ولا سيما موسى</a:t>
            </a: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solidFill>
                  <a:srgbClr val="333399"/>
                </a:solidFill>
                <a:latin typeface="Arial" panose="020B0604020202020204" pitchFamily="34" charset="0"/>
              </a:rPr>
              <a:t>وَلَقَدْ آتَيْنَا </a:t>
            </a:r>
            <a:r>
              <a:rPr lang="ar-SA" sz="4400" b="1" i="0" dirty="0" err="1">
                <a:solidFill>
                  <a:srgbClr val="333399"/>
                </a:solidFill>
                <a:latin typeface="Arial" panose="020B0604020202020204" pitchFamily="34" charset="0"/>
              </a:rPr>
              <a:t>مُوسَىٰ</a:t>
            </a:r>
            <a:r>
              <a:rPr lang="ar-SA" sz="4400" b="1" i="0" dirty="0">
                <a:solidFill>
                  <a:srgbClr val="333399"/>
                </a:solidFill>
                <a:latin typeface="Arial" panose="020B0604020202020204" pitchFamily="34" charset="0"/>
              </a:rPr>
              <a:t> تِسْعَ آيَاتٍ بَيِّنَاتٍ فَاسْأَلْ بَنِي إِسْرَائِيلَ إِذْ جَاءَهُمْ فَقَالَ لَهُ فِرْعَوْنُ إِنِّي لَأَظُنُّكَ يَا </a:t>
            </a:r>
            <a:r>
              <a:rPr lang="ar-SA" sz="4400" b="1" i="0" dirty="0" err="1">
                <a:solidFill>
                  <a:srgbClr val="333399"/>
                </a:solidFill>
                <a:latin typeface="Arial" panose="020B0604020202020204" pitchFamily="34" charset="0"/>
              </a:rPr>
              <a:t>مُوسَىٰ</a:t>
            </a:r>
            <a:r>
              <a:rPr lang="ar-SA" sz="4400" b="1" i="0" dirty="0">
                <a:solidFill>
                  <a:srgbClr val="333399"/>
                </a:solidFill>
                <a:latin typeface="Arial" panose="020B0604020202020204" pitchFamily="34" charset="0"/>
              </a:rPr>
              <a:t> مَسْحُورًا ﴿الإسراء: ١٠١﴾</a:t>
            </a:r>
            <a:endParaRPr lang="ar-SA" sz="4400" b="1" i="0" dirty="0"/>
          </a:p>
        </p:txBody>
      </p:sp>
    </p:spTree>
    <p:extLst>
      <p:ext uri="{BB962C8B-B14F-4D97-AF65-F5344CB8AC3E}">
        <p14:creationId xmlns:p14="http://schemas.microsoft.com/office/powerpoint/2010/main" val="226836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rtl="1">
              <a:lnSpc>
                <a:spcPct val="150000"/>
              </a:lnSpc>
              <a:buFont typeface="Arial" panose="020B0604020202020204" pitchFamily="34" charset="0"/>
              <a:buNone/>
            </a:pPr>
            <a:r>
              <a:rPr lang="ar-SA" sz="4400" b="1" i="0" u="none" strike="noStrike" baseline="0" dirty="0" smtClean="0">
                <a:latin typeface="Arial" panose="020B0604020202020204" pitchFamily="34" charset="0"/>
                <a:cs typeface="Arial" panose="020B0604020202020204" pitchFamily="34" charset="0"/>
              </a:rPr>
              <a:t>وبالعودة إلى نهج الكتب التي قبل القرآن نجد أن القرآن على النهج الحق</a:t>
            </a: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solidFill>
                  <a:srgbClr val="333399"/>
                </a:solidFill>
                <a:latin typeface="Arial" panose="020B0604020202020204" pitchFamily="34" charset="0"/>
              </a:rPr>
              <a:t>فَإِن كُنتَ فِي شَكٍّ مِّمَّا أَنزَلْنَا إِلَيْكَ </a:t>
            </a:r>
            <a:r>
              <a:rPr lang="ar-SA" sz="4400" b="1" i="0" dirty="0">
                <a:solidFill>
                  <a:srgbClr val="FF0000"/>
                </a:solidFill>
                <a:latin typeface="Arial" panose="020B0604020202020204" pitchFamily="34" charset="0"/>
              </a:rPr>
              <a:t>فَاسْأَلِ</a:t>
            </a:r>
            <a:r>
              <a:rPr lang="ar-SA" sz="4400" b="1" i="0" dirty="0">
                <a:solidFill>
                  <a:srgbClr val="333399"/>
                </a:solidFill>
                <a:latin typeface="Arial" panose="020B0604020202020204" pitchFamily="34" charset="0"/>
              </a:rPr>
              <a:t> الَّذِينَ يَقْرَءُونَ </a:t>
            </a:r>
            <a:r>
              <a:rPr lang="ar-SA" sz="4400" b="1" i="0" u="sng" dirty="0">
                <a:solidFill>
                  <a:srgbClr val="333399"/>
                </a:solidFill>
                <a:latin typeface="Arial" panose="020B0604020202020204" pitchFamily="34" charset="0"/>
              </a:rPr>
              <a:t>الْكِتَابَ مِن قَبْلِكَ </a:t>
            </a:r>
            <a:r>
              <a:rPr lang="ar-SA" sz="4400" b="1" i="0" dirty="0">
                <a:solidFill>
                  <a:srgbClr val="333399"/>
                </a:solidFill>
                <a:latin typeface="Arial" panose="020B0604020202020204" pitchFamily="34" charset="0"/>
              </a:rPr>
              <a:t>لَقَدْ جَاءَكَ الْحَقُّ مِن رَّبِّكَ فَلَا تَكُونَنَّ مِنَ الْمُمْتَرِينَ ﴿يونس: ٩٤﴾</a:t>
            </a:r>
            <a:endParaRPr lang="ar-SA" sz="4400" b="1" i="0" dirty="0"/>
          </a:p>
        </p:txBody>
      </p:sp>
    </p:spTree>
    <p:extLst>
      <p:ext uri="{BB962C8B-B14F-4D97-AF65-F5344CB8AC3E}">
        <p14:creationId xmlns:p14="http://schemas.microsoft.com/office/powerpoint/2010/main" val="284226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Y"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pPr marL="0" indent="0" algn="ctr">
              <a:lnSpc>
                <a:spcPct val="150000"/>
              </a:lnSpc>
              <a:buNone/>
            </a:pPr>
            <a:r>
              <a:rPr lang="ar-SY" sz="4400" b="1" i="0" dirty="0">
                <a:latin typeface="Arial" panose="020B0604020202020204" pitchFamily="34" charset="0"/>
              </a:rPr>
              <a:t>عندما يأتي الأمر الإلهي للرسول بالسؤال فهل هو أمر مباشر للرسول بأن يذهب لأهل الكتاب ويسألهم بشكل مباشر هل حقيقة أني رسول من رب العالمين وهل الوحي المرسل لي هو حق</a:t>
            </a:r>
            <a:endParaRPr lang="ar-SA" sz="4400" b="1" i="0" dirty="0"/>
          </a:p>
        </p:txBody>
      </p:sp>
    </p:spTree>
    <p:extLst>
      <p:ext uri="{BB962C8B-B14F-4D97-AF65-F5344CB8AC3E}">
        <p14:creationId xmlns:p14="http://schemas.microsoft.com/office/powerpoint/2010/main" val="2868623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rtl="1">
              <a:lnSpc>
                <a:spcPct val="150000"/>
              </a:lnSpc>
              <a:buFont typeface="Arial" panose="020B0604020202020204" pitchFamily="34" charset="0"/>
              <a:buNone/>
            </a:pPr>
            <a:r>
              <a:rPr lang="ar-SA" sz="4400" b="1" i="0" u="none" strike="noStrike" baseline="0" smtClean="0">
                <a:latin typeface="Arial" panose="020B0604020202020204" pitchFamily="34" charset="0"/>
                <a:cs typeface="Arial" panose="020B0604020202020204" pitchFamily="34" charset="0"/>
              </a:rPr>
              <a:t>من أساس الفكر الديني أن من يبدل نعم الله فله عقاب أليم</a:t>
            </a: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solidFill>
                  <a:srgbClr val="FF0000"/>
                </a:solidFill>
                <a:latin typeface="Arial" panose="020B0604020202020204" pitchFamily="34" charset="0"/>
              </a:rPr>
              <a:t>سَلْ بَنِي إِسْرَائِيلَ </a:t>
            </a:r>
            <a:r>
              <a:rPr lang="ar-SA" sz="4400" b="1" i="0" dirty="0">
                <a:solidFill>
                  <a:srgbClr val="333399"/>
                </a:solidFill>
                <a:latin typeface="Arial" panose="020B0604020202020204" pitchFamily="34" charset="0"/>
              </a:rPr>
              <a:t>كَمْ آتَيْنَاهُم مِّنْ آيَةٍ بَيِّنَةٍ وَمَن يُبَدِّلْ نِعْمَةَ اللَّـهِ مِن بَعْدِ مَا جَاءَتْهُ فَإِنَّ اللَّـهَ شَدِيدُ الْعِقَابِ ﴿البقرة: ٢١١﴾</a:t>
            </a:r>
            <a:endParaRPr lang="ar-SA" sz="4400" b="1" i="0" dirty="0"/>
          </a:p>
        </p:txBody>
      </p:sp>
    </p:spTree>
    <p:extLst>
      <p:ext uri="{BB962C8B-B14F-4D97-AF65-F5344CB8AC3E}">
        <p14:creationId xmlns:p14="http://schemas.microsoft.com/office/powerpoint/2010/main" val="342186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3600" indent="0" algn="ctr" rtl="1">
              <a:lnSpc>
                <a:spcPct val="150000"/>
              </a:lnSpc>
              <a:buFont typeface="Arial" panose="020B0604020202020204" pitchFamily="34" charset="0"/>
              <a:buNone/>
            </a:pPr>
            <a:r>
              <a:rPr lang="ar-SA" sz="4400" b="1" i="0" u="none" strike="noStrike" baseline="0" smtClean="0">
                <a:latin typeface="Arial" panose="020B0604020202020204" pitchFamily="34" charset="0"/>
                <a:cs typeface="Arial" panose="020B0604020202020204" pitchFamily="34" charset="0"/>
              </a:rPr>
              <a:t>من يحرف كلام الله ويتحايل فسيخضع للبلاء</a:t>
            </a: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solidFill>
                  <a:srgbClr val="FF0000"/>
                </a:solidFill>
                <a:latin typeface="Arial" panose="020B0604020202020204" pitchFamily="34" charset="0"/>
              </a:rPr>
              <a:t>وَاسْأَلْهُم</a:t>
            </a:r>
            <a:r>
              <a:rPr lang="ar-SA" sz="4400" b="1" i="0" dirty="0">
                <a:solidFill>
                  <a:srgbClr val="333399"/>
                </a:solidFill>
                <a:latin typeface="Arial" panose="020B0604020202020204" pitchFamily="34" charset="0"/>
              </a:rPr>
              <a:t>ْ عَنِ الْقَرْيَةِ الَّتِي كَانَتْ حَاضِرَةَ الْبَحْرِ إِذْ يَعْدُونَ فِي السَّبْتِ إِذْ تَأْتِيهِمْ حِيتَانُهُمْ يَوْمَ سَبْتِهِمْ شُرَّعًا وَيَوْمَ لَا يَسْبِتُونَ لَا تَأْتِيهِمْ </a:t>
            </a:r>
            <a:r>
              <a:rPr lang="ar-SA" sz="4400" b="1" i="0" dirty="0" err="1">
                <a:solidFill>
                  <a:srgbClr val="333399"/>
                </a:solidFill>
                <a:latin typeface="Arial" panose="020B0604020202020204" pitchFamily="34" charset="0"/>
              </a:rPr>
              <a:t>كَذَٰلِكَ</a:t>
            </a:r>
            <a:r>
              <a:rPr lang="ar-SA" sz="4400" b="1" i="0" dirty="0">
                <a:solidFill>
                  <a:srgbClr val="333399"/>
                </a:solidFill>
                <a:latin typeface="Arial" panose="020B0604020202020204" pitchFamily="34" charset="0"/>
              </a:rPr>
              <a:t> نَبْلُوهُم بِمَا كَانُوا يَفْسُقُونَ ﴿الأعراف: ١٦٣﴾</a:t>
            </a:r>
            <a:endParaRPr lang="ar-SA" sz="4400" b="1" i="0" dirty="0"/>
          </a:p>
        </p:txBody>
      </p:sp>
    </p:spTree>
    <p:extLst>
      <p:ext uri="{BB962C8B-B14F-4D97-AF65-F5344CB8AC3E}">
        <p14:creationId xmlns:p14="http://schemas.microsoft.com/office/powerpoint/2010/main" val="308291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360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latin typeface="Arial" panose="020B0604020202020204" pitchFamily="34" charset="0"/>
              </a:rPr>
              <a:t>ولا يمكن أن نسأل قرية أو أهالي قرية مدمرة بل نبحث أن هناك هلاك وعذاب من الله لبعض الأمور</a:t>
            </a:r>
            <a:endParaRPr lang="ar-SA" sz="4400" b="1" i="0" dirty="0"/>
          </a:p>
        </p:txBody>
      </p:sp>
    </p:spTree>
    <p:extLst>
      <p:ext uri="{BB962C8B-B14F-4D97-AF65-F5344CB8AC3E}">
        <p14:creationId xmlns:p14="http://schemas.microsoft.com/office/powerpoint/2010/main" val="1325405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3600" indent="0" algn="ctr" rtl="1">
              <a:lnSpc>
                <a:spcPct val="150000"/>
              </a:lnSpc>
              <a:buFont typeface="Arial" panose="020B0604020202020204" pitchFamily="34" charset="0"/>
              <a:buNone/>
            </a:pPr>
            <a:r>
              <a:rPr lang="ar-SA" sz="4400" b="1" i="0" u="none" strike="noStrike" baseline="0" smtClean="0">
                <a:latin typeface="Arial" panose="020B0604020202020204" pitchFamily="34" charset="0"/>
                <a:cs typeface="Arial" panose="020B0604020202020204" pitchFamily="34" charset="0"/>
              </a:rPr>
              <a:t>وإذا أردتم أن تعرفوا صفات وعظمة الله فأسالوا أو ابحثوا عمن لديه خبرة</a:t>
            </a:r>
          </a:p>
        </p:txBody>
      </p:sp>
      <p:sp>
        <p:nvSpPr>
          <p:cNvPr id="3" name="Text Placeholder 2"/>
          <p:cNvSpPr>
            <a:spLocks noGrp="1"/>
          </p:cNvSpPr>
          <p:nvPr>
            <p:ph type="body" idx="1"/>
          </p:nvPr>
        </p:nvSpPr>
        <p:spPr/>
        <p:txBody>
          <a:bodyPr>
            <a:normAutofit/>
          </a:bodyPr>
          <a:lstStyle/>
          <a:p>
            <a:pPr marL="0" indent="0" algn="ctr">
              <a:lnSpc>
                <a:spcPct val="150000"/>
              </a:lnSpc>
              <a:buNone/>
            </a:pPr>
            <a:r>
              <a:rPr lang="ar-SA" sz="4400" b="1" i="0" dirty="0">
                <a:solidFill>
                  <a:srgbClr val="333399"/>
                </a:solidFill>
                <a:latin typeface="Arial" panose="020B0604020202020204" pitchFamily="34" charset="0"/>
              </a:rPr>
              <a:t>الَّذِي خَلَقَ السَّمَاوَاتِ وَالْأَرْضَ وَمَا بَيْنَهُمَا فِي سِتَّةِ أَيَّامٍ ثُمَّ </a:t>
            </a:r>
            <a:r>
              <a:rPr lang="ar-SA" sz="4400" b="1" i="0" dirty="0" err="1">
                <a:solidFill>
                  <a:srgbClr val="333399"/>
                </a:solidFill>
                <a:latin typeface="Arial" panose="020B0604020202020204" pitchFamily="34" charset="0"/>
              </a:rPr>
              <a:t>اسْتَوَىٰ</a:t>
            </a:r>
            <a:r>
              <a:rPr lang="ar-SA" sz="4400" b="1" i="0" dirty="0">
                <a:solidFill>
                  <a:srgbClr val="333399"/>
                </a:solidFill>
                <a:latin typeface="Arial" panose="020B0604020202020204" pitchFamily="34" charset="0"/>
              </a:rPr>
              <a:t> عَلَى الْعَرْشِ </a:t>
            </a:r>
            <a:r>
              <a:rPr lang="ar-SA" sz="4400" b="1" i="0" dirty="0" err="1">
                <a:solidFill>
                  <a:srgbClr val="333399"/>
                </a:solidFill>
                <a:latin typeface="Arial" panose="020B0604020202020204" pitchFamily="34" charset="0"/>
              </a:rPr>
              <a:t>الرَّحْمَـٰنُ</a:t>
            </a:r>
            <a:r>
              <a:rPr lang="ar-SA" sz="4400" b="1" i="0" dirty="0">
                <a:solidFill>
                  <a:srgbClr val="333399"/>
                </a:solidFill>
                <a:latin typeface="Arial" panose="020B0604020202020204" pitchFamily="34" charset="0"/>
              </a:rPr>
              <a:t> فَاسْأَلْ بِهِ خَبِيرًا ﴿الفرقان: ٥٩﴾</a:t>
            </a:r>
            <a:endParaRPr lang="ar-SA" sz="4400" b="1" i="0" dirty="0"/>
          </a:p>
        </p:txBody>
      </p:sp>
    </p:spTree>
    <p:extLst>
      <p:ext uri="{BB962C8B-B14F-4D97-AF65-F5344CB8AC3E}">
        <p14:creationId xmlns:p14="http://schemas.microsoft.com/office/powerpoint/2010/main" val="428219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3600" indent="0" algn="ctr" rtl="1">
              <a:lnSpc>
                <a:spcPct val="150000"/>
              </a:lnSpc>
              <a:buFont typeface="Arial" panose="020B0604020202020204" pitchFamily="34" charset="0"/>
              <a:buNone/>
            </a:pPr>
            <a:endParaRPr lang="ar-SA" sz="4400" b="1" i="0" u="none" strike="noStrike" baseline="0" dirty="0" smtClean="0">
              <a:solidFill>
                <a:srgbClr val="33339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200" y="1419367"/>
            <a:ext cx="10515600" cy="4757596"/>
          </a:xfrm>
        </p:spPr>
        <p:txBody>
          <a:bodyPr/>
          <a:lstStyle/>
          <a:p>
            <a:pPr marL="0" indent="0" algn="ctr">
              <a:lnSpc>
                <a:spcPct val="150000"/>
              </a:lnSpc>
              <a:buNone/>
            </a:pPr>
            <a:r>
              <a:rPr lang="ar-SA" sz="4400" b="1" i="0" dirty="0">
                <a:solidFill>
                  <a:srgbClr val="333399"/>
                </a:solidFill>
                <a:latin typeface="Arial" panose="020B0604020202020204" pitchFamily="34" charset="0"/>
              </a:rPr>
              <a:t>فَإِن كُنتَ فِي شَكٍّ مِّمَّا أَنزَلْنَا إِلَيْكَ</a:t>
            </a:r>
            <a:r>
              <a:rPr lang="ar-SA" sz="4400" b="1" i="0" dirty="0">
                <a:solidFill>
                  <a:srgbClr val="FF0000"/>
                </a:solidFill>
                <a:latin typeface="Arial" panose="020B0604020202020204" pitchFamily="34" charset="0"/>
              </a:rPr>
              <a:t> فَاسْأَلِ </a:t>
            </a:r>
            <a:r>
              <a:rPr lang="ar-SA" sz="4400" b="1" i="0" dirty="0">
                <a:solidFill>
                  <a:srgbClr val="333399"/>
                </a:solidFill>
                <a:latin typeface="Arial" panose="020B0604020202020204" pitchFamily="34" charset="0"/>
              </a:rPr>
              <a:t>الَّذِينَ يَقْرَءُونَ الْكِتَابَ مِن قَبْلِكَ لَقَدْ جَاءَكَ الْحَقُّ مِن رَّبِّكَ فَلَا تَكُونَنَّ مِنَ الْمُمْتَرِينَ ﴿يونس: ٩٤﴾</a:t>
            </a:r>
            <a:endParaRPr lang="ar-SA" sz="4400" b="1" i="0" dirty="0"/>
          </a:p>
        </p:txBody>
      </p:sp>
    </p:spTree>
    <p:extLst>
      <p:ext uri="{BB962C8B-B14F-4D97-AF65-F5344CB8AC3E}">
        <p14:creationId xmlns:p14="http://schemas.microsoft.com/office/powerpoint/2010/main" val="420979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200" y="1255594"/>
            <a:ext cx="10953466" cy="4921369"/>
          </a:xfrm>
        </p:spPr>
        <p:txBody>
          <a:bodyPr>
            <a:normAutofit/>
          </a:bodyPr>
          <a:lstStyle/>
          <a:p>
            <a:pPr marL="0" indent="0" algn="ctr">
              <a:lnSpc>
                <a:spcPct val="150000"/>
              </a:lnSpc>
              <a:buNone/>
            </a:pPr>
            <a:r>
              <a:rPr lang="ar-SA" sz="4400" b="1" i="0" dirty="0">
                <a:latin typeface="Arial" panose="020B0604020202020204" pitchFamily="34" charset="0"/>
              </a:rPr>
              <a:t>أم أن الأمر يحتاج إلى رؤية معمقة </a:t>
            </a:r>
            <a:r>
              <a:rPr lang="ar-SA" sz="4400" b="1" i="0" dirty="0" smtClean="0">
                <a:latin typeface="Arial" panose="020B0604020202020204" pitchFamily="34" charset="0"/>
              </a:rPr>
              <a:t>ودراسة</a:t>
            </a:r>
            <a:r>
              <a:rPr lang="ar-SY" sz="4400" b="1" i="0" dirty="0" smtClean="0">
                <a:latin typeface="Arial" panose="020B0604020202020204" pitchFamily="34" charset="0"/>
              </a:rPr>
              <a:t>,</a:t>
            </a:r>
            <a:r>
              <a:rPr lang="ar-SA" sz="4400" b="1" i="0" dirty="0" smtClean="0">
                <a:latin typeface="Arial" panose="020B0604020202020204" pitchFamily="34" charset="0"/>
              </a:rPr>
              <a:t> </a:t>
            </a:r>
            <a:r>
              <a:rPr lang="ar-SA" sz="4400" b="1" i="0" dirty="0">
                <a:latin typeface="Arial" panose="020B0604020202020204" pitchFamily="34" charset="0"/>
              </a:rPr>
              <a:t>وهل يكفي أن نأخذ ظاهر </a:t>
            </a:r>
            <a:r>
              <a:rPr lang="ar-SA" sz="4400" b="1" i="0" dirty="0" smtClean="0">
                <a:latin typeface="Arial" panose="020B0604020202020204" pitchFamily="34" charset="0"/>
              </a:rPr>
              <a:t>الآيات</a:t>
            </a:r>
            <a:r>
              <a:rPr lang="ar-SY" sz="4400" b="1" i="0" dirty="0" smtClean="0">
                <a:latin typeface="Arial" panose="020B0604020202020204" pitchFamily="34" charset="0"/>
              </a:rPr>
              <a:t>.</a:t>
            </a:r>
          </a:p>
          <a:p>
            <a:pPr marL="0" indent="0" algn="ctr">
              <a:lnSpc>
                <a:spcPct val="150000"/>
              </a:lnSpc>
              <a:buNone/>
            </a:pPr>
            <a:r>
              <a:rPr lang="ar-SA" sz="4400" b="1" i="0" dirty="0" smtClean="0">
                <a:latin typeface="Arial" panose="020B0604020202020204" pitchFamily="34" charset="0"/>
              </a:rPr>
              <a:t> </a:t>
            </a:r>
            <a:r>
              <a:rPr lang="ar-SA" sz="4400" b="1" i="0" dirty="0">
                <a:latin typeface="Arial" panose="020B0604020202020204" pitchFamily="34" charset="0"/>
              </a:rPr>
              <a:t>أم أن الآيات ليست للرسول فقط بل لكل الناس ولكل العصور </a:t>
            </a:r>
            <a:r>
              <a:rPr lang="ar-SA" sz="4400" b="1" i="0" dirty="0" smtClean="0">
                <a:latin typeface="Arial" panose="020B0604020202020204" pitchFamily="34" charset="0"/>
              </a:rPr>
              <a:t>سنبحث </a:t>
            </a:r>
            <a:r>
              <a:rPr lang="ar-SA" sz="4400" b="1" i="0" dirty="0">
                <a:latin typeface="Arial" panose="020B0604020202020204" pitchFamily="34" charset="0"/>
              </a:rPr>
              <a:t>بعض ما يمكن أن نستفيد وكيف نتصرف</a:t>
            </a:r>
            <a:endParaRPr lang="ar-SA" sz="4400" b="1" i="0" dirty="0"/>
          </a:p>
        </p:txBody>
      </p:sp>
    </p:spTree>
    <p:extLst>
      <p:ext uri="{BB962C8B-B14F-4D97-AF65-F5344CB8AC3E}">
        <p14:creationId xmlns:p14="http://schemas.microsoft.com/office/powerpoint/2010/main" val="72908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pPr marL="0" indent="0" algn="ctr">
              <a:lnSpc>
                <a:spcPct val="150000"/>
              </a:lnSpc>
              <a:buNone/>
            </a:pPr>
            <a:r>
              <a:rPr lang="ar-SA" sz="4400" b="1" i="0" dirty="0">
                <a:latin typeface="Arial" panose="020B0604020202020204" pitchFamily="34" charset="0"/>
              </a:rPr>
              <a:t>فعندما تأتي الآية </a:t>
            </a:r>
            <a:r>
              <a:rPr lang="ar-SY" sz="4400" b="1" dirty="0">
                <a:latin typeface="Arial" panose="020B0604020202020204" pitchFamily="34" charset="0"/>
              </a:rPr>
              <a:t>إ</a:t>
            </a:r>
            <a:r>
              <a:rPr lang="ar-SA" sz="4400" b="1" i="0" dirty="0" smtClean="0">
                <a:latin typeface="Arial" panose="020B0604020202020204" pitchFamily="34" charset="0"/>
              </a:rPr>
              <a:t>س</a:t>
            </a:r>
            <a:r>
              <a:rPr lang="ar-SY" sz="4400" b="1" i="0" dirty="0" smtClean="0">
                <a:latin typeface="Arial" panose="020B0604020202020204" pitchFamily="34" charset="0"/>
              </a:rPr>
              <a:t>أ</a:t>
            </a:r>
            <a:r>
              <a:rPr lang="ar-SA" sz="4400" b="1" i="0" dirty="0" smtClean="0">
                <a:latin typeface="Arial" panose="020B0604020202020204" pitchFamily="34" charset="0"/>
              </a:rPr>
              <a:t>لوا </a:t>
            </a:r>
            <a:r>
              <a:rPr lang="ar-SA" sz="4400" b="1" i="0" dirty="0">
                <a:latin typeface="Arial" panose="020B0604020202020204" pitchFamily="34" charset="0"/>
              </a:rPr>
              <a:t>أهل الذكر أو اسألوا بني إسرائيل فهل نتصل بأحد الحاخامات أو الرهبان أو علماء الدين ونأخذ إجابة مباشرة نعم أو لا أو إجابة مفصلة ,</a:t>
            </a:r>
            <a:endParaRPr lang="ar-SA" sz="4400" b="1" i="0" dirty="0"/>
          </a:p>
        </p:txBody>
      </p:sp>
    </p:spTree>
    <p:extLst>
      <p:ext uri="{BB962C8B-B14F-4D97-AF65-F5344CB8AC3E}">
        <p14:creationId xmlns:p14="http://schemas.microsoft.com/office/powerpoint/2010/main" val="412688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200" y="1487606"/>
            <a:ext cx="10515600" cy="4689357"/>
          </a:xfrm>
        </p:spPr>
        <p:txBody>
          <a:bodyPr/>
          <a:lstStyle/>
          <a:p>
            <a:pPr marL="0" indent="0" algn="ctr">
              <a:lnSpc>
                <a:spcPct val="150000"/>
              </a:lnSpc>
              <a:buNone/>
            </a:pPr>
            <a:r>
              <a:rPr lang="ar-SA" sz="4400" b="1" i="0" dirty="0">
                <a:latin typeface="Arial" panose="020B0604020202020204" pitchFamily="34" charset="0"/>
              </a:rPr>
              <a:t> رغم أن البعض منهم قد لا يقول الصدق </a:t>
            </a:r>
            <a:endParaRPr lang="ar-SY" sz="4400" b="1" i="0" dirty="0" smtClean="0">
              <a:latin typeface="Arial" panose="020B0604020202020204" pitchFamily="34" charset="0"/>
            </a:endParaRPr>
          </a:p>
          <a:p>
            <a:pPr marL="0" indent="0" algn="ctr">
              <a:lnSpc>
                <a:spcPct val="150000"/>
              </a:lnSpc>
              <a:buNone/>
            </a:pPr>
            <a:r>
              <a:rPr lang="ar-SA" sz="4400" b="1" i="0" dirty="0" smtClean="0">
                <a:latin typeface="Arial" panose="020B0604020202020204" pitchFamily="34" charset="0"/>
              </a:rPr>
              <a:t>والقرآن </a:t>
            </a:r>
            <a:r>
              <a:rPr lang="ar-SA" sz="4400" b="1" i="0" dirty="0">
                <a:latin typeface="Arial" panose="020B0604020202020204" pitchFamily="34" charset="0"/>
              </a:rPr>
              <a:t>ذكر أن منهم من يبدل كلام الله أو يفتري على الله الكذب أو يحلل ويحرم بما تهوى الأنفس </a:t>
            </a:r>
            <a:endParaRPr lang="ar-SY" sz="4400" b="1" i="0" dirty="0" smtClean="0">
              <a:latin typeface="Arial" panose="020B0604020202020204" pitchFamily="34" charset="0"/>
            </a:endParaRPr>
          </a:p>
          <a:p>
            <a:pPr marL="0" indent="0" algn="ctr">
              <a:lnSpc>
                <a:spcPct val="150000"/>
              </a:lnSpc>
              <a:buNone/>
            </a:pPr>
            <a:r>
              <a:rPr lang="ar-SA" sz="4400" b="1" i="0" dirty="0" smtClean="0">
                <a:latin typeface="Arial" panose="020B0604020202020204" pitchFamily="34" charset="0"/>
              </a:rPr>
              <a:t>,</a:t>
            </a:r>
            <a:r>
              <a:rPr lang="ar-SA" sz="4400" b="1" i="0" dirty="0">
                <a:latin typeface="Arial" panose="020B0604020202020204" pitchFamily="34" charset="0"/>
              </a:rPr>
              <a:t>أم أن الأمر هو أعمق ويرتبط بأساس الفكر الديني .</a:t>
            </a:r>
            <a:endParaRPr lang="ar-SA" sz="4400" b="1" i="0" dirty="0"/>
          </a:p>
        </p:txBody>
      </p:sp>
    </p:spTree>
    <p:extLst>
      <p:ext uri="{BB962C8B-B14F-4D97-AF65-F5344CB8AC3E}">
        <p14:creationId xmlns:p14="http://schemas.microsoft.com/office/powerpoint/2010/main" val="230620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199" y="1542197"/>
            <a:ext cx="10653215" cy="4634766"/>
          </a:xfrm>
        </p:spPr>
        <p:txBody>
          <a:bodyPr/>
          <a:lstStyle/>
          <a:p>
            <a:pPr marL="0" indent="0" algn="ctr">
              <a:lnSpc>
                <a:spcPct val="150000"/>
              </a:lnSpc>
              <a:buNone/>
            </a:pPr>
            <a:r>
              <a:rPr lang="ar-SA" sz="4400" b="1" i="0" dirty="0">
                <a:latin typeface="Arial" panose="020B0604020202020204" pitchFamily="34" charset="0"/>
              </a:rPr>
              <a:t>ولنعد قليلا لفكرة البحث الأساسي عن الرسالات السماوية </a:t>
            </a:r>
            <a:r>
              <a:rPr lang="ar-SY" sz="4400" b="1" i="0" dirty="0" smtClean="0">
                <a:latin typeface="Arial" panose="020B0604020202020204" pitchFamily="34" charset="0"/>
              </a:rPr>
              <a:t>ف</a:t>
            </a:r>
            <a:r>
              <a:rPr lang="ar-SA" sz="4400" b="1" i="0" dirty="0" smtClean="0">
                <a:latin typeface="Arial" panose="020B0604020202020204" pitchFamily="34" charset="0"/>
              </a:rPr>
              <a:t>كتاب </a:t>
            </a:r>
            <a:r>
              <a:rPr lang="ar-SA" sz="4400" b="1" i="0" dirty="0">
                <a:latin typeface="Arial" panose="020B0604020202020204" pitchFamily="34" charset="0"/>
              </a:rPr>
              <a:t>موسى هو الأساس في الكتب السماوية التي لا زال </a:t>
            </a:r>
            <a:r>
              <a:rPr lang="ar-SY" sz="4400" b="1" i="0" dirty="0" smtClean="0">
                <a:latin typeface="Arial" panose="020B0604020202020204" pitchFamily="34" charset="0"/>
              </a:rPr>
              <a:t>لدينا</a:t>
            </a:r>
            <a:r>
              <a:rPr lang="ar-SA" sz="4400" b="1" i="0" dirty="0" smtClean="0">
                <a:latin typeface="Arial" panose="020B0604020202020204" pitchFamily="34" charset="0"/>
              </a:rPr>
              <a:t> نسخ </a:t>
            </a:r>
            <a:r>
              <a:rPr lang="ar-SA" sz="4400" b="1" i="0" dirty="0">
                <a:latin typeface="Arial" panose="020B0604020202020204" pitchFamily="34" charset="0"/>
              </a:rPr>
              <a:t>منها بغض النظر عما طرأ عليها من تبديل أو تحريف أو إخفاء</a:t>
            </a:r>
            <a:endParaRPr lang="ar-SA" sz="4400" b="1" i="0" dirty="0"/>
          </a:p>
        </p:txBody>
      </p:sp>
    </p:spTree>
    <p:extLst>
      <p:ext uri="{BB962C8B-B14F-4D97-AF65-F5344CB8AC3E}">
        <p14:creationId xmlns:p14="http://schemas.microsoft.com/office/powerpoint/2010/main" val="267944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indent="0" algn="ctr" rtl="1">
              <a:lnSpc>
                <a:spcPct val="150000"/>
              </a:lnSpc>
              <a:buFont typeface="Arial" panose="020B0604020202020204" pitchFamily="34" charset="0"/>
              <a:buNone/>
            </a:pPr>
            <a:endParaRPr lang="ar-SA" sz="4400" b="1" i="0" u="none" strike="noStrike" baseline="0" dirty="0" smtClean="0">
              <a:solidFill>
                <a:srgbClr val="33339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8200" y="1473958"/>
            <a:ext cx="10515600" cy="4703005"/>
          </a:xfrm>
        </p:spPr>
        <p:txBody>
          <a:bodyPr>
            <a:normAutofit fontScale="92500" lnSpcReduction="10000"/>
          </a:bodyPr>
          <a:lstStyle/>
          <a:p>
            <a:pPr marL="0" indent="0" algn="ctr">
              <a:lnSpc>
                <a:spcPct val="150000"/>
              </a:lnSpc>
              <a:buNone/>
            </a:pPr>
            <a:r>
              <a:rPr lang="ar-SA" sz="4400" b="1" i="0" u="none" strike="noStrike" baseline="0" dirty="0" smtClean="0">
                <a:solidFill>
                  <a:srgbClr val="333399"/>
                </a:solidFill>
                <a:latin typeface="Arial" panose="020B0604020202020204" pitchFamily="34" charset="0"/>
              </a:rPr>
              <a:t>{</a:t>
            </a:r>
            <a:r>
              <a:rPr lang="ar-SA" sz="4400" b="1" i="0" dirty="0">
                <a:solidFill>
                  <a:srgbClr val="333399"/>
                </a:solidFill>
                <a:latin typeface="Arial" panose="020B0604020202020204" pitchFamily="34" charset="0"/>
              </a:rPr>
              <a:t>وَمَا قَدَرُواْ اللّهَ حَقَّ قَدْرِهِ إِذْ قَالُواْ مَا أَنزَلَ اللّهُ عَلَى بَشَرٍ مِّن شَيْءٍ قُلْ مَنْ أَنزَلَ الْكِتَابَ الَّذِي جَاء بِهِ مُوسَى نُوراً وَهُدًى لِّلنَّاسِ تَجْعَلُونَهُ قَرَاطِيسَ تُبْدُونَهَا وَتُخْفُونَ كَثِيراً وَعُلِّمْتُم مَّا لَمْ تَعْلَمُواْ أَنتُمْ وَلاَ آبَاؤُكُمْ قُلِ اللّهُ ثُمَّ ذَرْهُمْ فِي خَوْضِهِمْ يَلْعَبُونَ }الأنعام91</a:t>
            </a:r>
            <a:endParaRPr lang="ar-SA" sz="4400" b="1" i="0" dirty="0"/>
          </a:p>
        </p:txBody>
      </p:sp>
    </p:spTree>
    <p:extLst>
      <p:ext uri="{BB962C8B-B14F-4D97-AF65-F5344CB8AC3E}">
        <p14:creationId xmlns:p14="http://schemas.microsoft.com/office/powerpoint/2010/main" val="294935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rtl="1">
              <a:lnSpc>
                <a:spcPct val="150000"/>
              </a:lnSpc>
              <a:buFont typeface="Arial" panose="020B0604020202020204" pitchFamily="34" charset="0"/>
              <a:buNone/>
            </a:pPr>
            <a:r>
              <a:rPr lang="ar-SA" sz="4400" b="1" i="0" u="none" strike="noStrike" baseline="0" dirty="0" smtClean="0">
                <a:latin typeface="Arial" panose="020B0604020202020204" pitchFamily="34" charset="0"/>
                <a:cs typeface="Arial" panose="020B0604020202020204" pitchFamily="34" charset="0"/>
              </a:rPr>
              <a:t>والقرآن هو الرسالة الأخيرة للبشر على نهج كتاب موسى</a:t>
            </a:r>
          </a:p>
        </p:txBody>
      </p:sp>
      <p:sp>
        <p:nvSpPr>
          <p:cNvPr id="3" name="Text Placeholder 2"/>
          <p:cNvSpPr>
            <a:spLocks noGrp="1"/>
          </p:cNvSpPr>
          <p:nvPr>
            <p:ph type="body" idx="1"/>
          </p:nvPr>
        </p:nvSpPr>
        <p:spPr/>
        <p:txBody>
          <a:bodyPr/>
          <a:lstStyle/>
          <a:p>
            <a:pPr marL="0" indent="0" algn="ctr">
              <a:lnSpc>
                <a:spcPct val="150000"/>
              </a:lnSpc>
              <a:buNone/>
            </a:pPr>
            <a:r>
              <a:rPr lang="ar-SA" sz="4400" b="1" i="0" u="none" strike="noStrike" baseline="0" dirty="0" smtClean="0">
                <a:solidFill>
                  <a:srgbClr val="333399"/>
                </a:solidFill>
                <a:latin typeface="Arial" panose="020B0604020202020204" pitchFamily="34" charset="0"/>
              </a:rPr>
              <a:t>{</a:t>
            </a:r>
            <a:r>
              <a:rPr lang="ar-SA" sz="4400" b="1" i="0" dirty="0">
                <a:solidFill>
                  <a:srgbClr val="333399"/>
                </a:solidFill>
                <a:latin typeface="Arial" panose="020B0604020202020204" pitchFamily="34" charset="0"/>
              </a:rPr>
              <a:t>وَمِن قَبْلِهِ كِتَابُ مُوسَى إِمَاماً وَرَحْمَةً وَهَذَا كِتَابٌ مُّصَدِّقٌ لِّسَاناً عَرَبِيّاً لِّيُنذِرَ الَّذِينَ ظَلَمُوا وَبُشْرَى لِلْمُحْسِنِينَ }الأحقاف12</a:t>
            </a:r>
            <a:endParaRPr lang="ar-SA" sz="4400" b="1" i="0" dirty="0"/>
          </a:p>
        </p:txBody>
      </p:sp>
    </p:spTree>
    <p:extLst>
      <p:ext uri="{BB962C8B-B14F-4D97-AF65-F5344CB8AC3E}">
        <p14:creationId xmlns:p14="http://schemas.microsoft.com/office/powerpoint/2010/main" val="309570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الأمر للرسول بالسؤال1</Template>
  <TotalTime>16</TotalTime>
  <Words>694</Words>
  <Application>Microsoft Office PowerPoint</Application>
  <PresentationFormat>Widescreen</PresentationFormat>
  <Paragraphs>40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والقرآن هو الرسالة الأخيرة للبشر على نهج كتاب موسى</vt:lpstr>
      <vt:lpstr> وتحمل الصبغة النهائية</vt:lpstr>
      <vt:lpstr>وبالتالي لدينا كتابان معتمدان</vt:lpstr>
      <vt:lpstr>PowerPoint Presentation</vt:lpstr>
      <vt:lpstr>ولنحاول أن نبحث بعض الآيات الواردة</vt:lpstr>
      <vt:lpstr>أن الله أوحى إلى بشر وهذه الفكرة هي أساس فكرة الرسالات </vt:lpstr>
      <vt:lpstr>والثانية كذلك أن الرسل جاءت ومعها الأدلة الكافية للفكر الديني</vt:lpstr>
      <vt:lpstr>PowerPoint Presentation</vt:lpstr>
      <vt:lpstr>PowerPoint Presentation</vt:lpstr>
      <vt:lpstr>آيات واضحة أرسلت مع الأنبياء ولا سيما موسى</vt:lpstr>
      <vt:lpstr>وبالعودة إلى نهج الكتب التي قبل القرآن نجد أن القرآن على النهج الحق</vt:lpstr>
      <vt:lpstr>من أساس الفكر الديني أن من يبدل نعم الله فله عقاب أليم</vt:lpstr>
      <vt:lpstr>من يحرف كلام الله ويتحايل فسيخضع للبلاء</vt:lpstr>
      <vt:lpstr>PowerPoint Presentation</vt:lpstr>
      <vt:lpstr>وإذا أردتم أن تعرفوا صفات وعظمة الله فأسالوا أو ابحثوا عمن لديه خبرة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2016-09-20T09:32:06Z</dcterms:created>
  <dcterms:modified xsi:type="dcterms:W3CDTF">2016-09-20T14:15:24Z</dcterms:modified>
</cp:coreProperties>
</file>