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24.10.2020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7</a:t>
            </a:r>
            <a:r>
              <a:rPr lang="pl-PL" dirty="0" smtClean="0">
                <a:cs typeface="Calibri Light"/>
              </a:rPr>
              <a:t>. </a:t>
            </a:r>
            <a:r>
              <a:rPr lang="pl-PL" dirty="0" smtClean="0">
                <a:cs typeface="Calibri Light"/>
              </a:rPr>
              <a:t>Asynchroniczność?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0" y="2152650"/>
            <a:ext cx="12192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 smtClean="0">
                <a:ea typeface="+mn-lt"/>
                <a:cs typeface="+mn-lt"/>
              </a:rPr>
              <a:t>JavaScript jest synchroniczny czy asynchroniczny?</a:t>
            </a:r>
            <a:endParaRPr lang="pl-PL" dirty="0"/>
          </a:p>
          <a:p>
            <a:endParaRPr lang="pl-PL" dirty="0">
              <a:solidFill>
                <a:srgbClr val="222222"/>
              </a:solidFill>
              <a:latin typeface="arial"/>
              <a:cs typeface="arial"/>
            </a:endParaRPr>
          </a:p>
          <a:p>
            <a:pPr algn="ctr"/>
            <a:r>
              <a:rPr lang="pl-PL" sz="2800" dirty="0" smtClean="0">
                <a:solidFill>
                  <a:srgbClr val="222222"/>
                </a:solidFill>
                <a:latin typeface="arial"/>
                <a:ea typeface="+mn-lt"/>
                <a:cs typeface="arial"/>
              </a:rPr>
              <a:t>JavaScript jest </a:t>
            </a:r>
            <a:r>
              <a:rPr lang="pl-PL" sz="2800" dirty="0" smtClean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jednowątkowy</a:t>
            </a:r>
            <a:r>
              <a:rPr lang="pl-PL" sz="2800" dirty="0" smtClean="0">
                <a:solidFill>
                  <a:srgbClr val="222222"/>
                </a:solidFill>
                <a:latin typeface="arial"/>
                <a:ea typeface="+mn-lt"/>
                <a:cs typeface="arial"/>
              </a:rPr>
              <a:t> i </a:t>
            </a:r>
            <a:r>
              <a:rPr lang="pl-PL" sz="2800" dirty="0" smtClean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synchroniczny</a:t>
            </a:r>
            <a:r>
              <a:rPr lang="pl-PL" sz="2800" dirty="0" smtClean="0">
                <a:latin typeface="arial"/>
                <a:ea typeface="+mn-lt"/>
                <a:cs typeface="arial"/>
              </a:rPr>
              <a:t>.</a:t>
            </a:r>
            <a:endParaRPr lang="pl-PL" sz="2800" dirty="0">
              <a:ea typeface="+mn-lt"/>
              <a:cs typeface="+mn-lt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1666290" y="3523298"/>
            <a:ext cx="41302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 smtClean="0">
                <a:ea typeface="+mn-lt"/>
                <a:cs typeface="+mn-lt"/>
              </a:rPr>
              <a:t>Plusy:</a:t>
            </a:r>
          </a:p>
          <a:p>
            <a:pPr algn="ctr"/>
            <a:endParaRPr lang="pl-PL" dirty="0">
              <a:ea typeface="+mn-lt"/>
              <a:cs typeface="+mn-lt"/>
            </a:endParaRPr>
          </a:p>
          <a:p>
            <a:pPr algn="ctr"/>
            <a:r>
              <a:rPr lang="pl-PL" dirty="0" smtClean="0">
                <a:ea typeface="+mn-lt"/>
                <a:cs typeface="+mn-lt"/>
              </a:rPr>
              <a:t>- Bardziej zrozumiała logika programu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6298681" y="3523298"/>
            <a:ext cx="413028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dirty="0" smtClean="0">
                <a:ea typeface="+mn-lt"/>
                <a:cs typeface="+mn-lt"/>
              </a:rPr>
              <a:t>Minusy:</a:t>
            </a:r>
          </a:p>
          <a:p>
            <a:pPr algn="ctr"/>
            <a:endParaRPr lang="pl-PL" dirty="0">
              <a:ea typeface="+mn-lt"/>
              <a:cs typeface="+mn-lt"/>
            </a:endParaRPr>
          </a:p>
          <a:p>
            <a:pPr algn="ctr"/>
            <a:r>
              <a:rPr lang="pl-PL" dirty="0" smtClean="0">
                <a:ea typeface="+mn-lt"/>
                <a:cs typeface="+mn-lt"/>
              </a:rPr>
              <a:t>- Możliwość zablokowania programu operacjami, które wymagają więcej czasu na ich wykonanie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80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7</a:t>
            </a:r>
            <a:r>
              <a:rPr lang="pl-PL" dirty="0" smtClean="0">
                <a:cs typeface="Calibri Light"/>
              </a:rPr>
              <a:t>. </a:t>
            </a:r>
            <a:r>
              <a:rPr lang="pl-PL" dirty="0" smtClean="0">
                <a:cs typeface="Calibri Light"/>
              </a:rPr>
              <a:t>Asynchroniczność?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576697" y="2152650"/>
            <a:ext cx="19749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 smtClean="0">
                <a:ea typeface="+mn-lt"/>
                <a:cs typeface="+mn-lt"/>
              </a:rPr>
              <a:t>app.js</a:t>
            </a:r>
            <a:endParaRPr lang="pl-PL" dirty="0"/>
          </a:p>
          <a:p>
            <a:endParaRPr lang="pl-PL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7428412" y="1621427"/>
            <a:ext cx="2394858" cy="3342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4" name="Grupa 13"/>
          <p:cNvGrpSpPr/>
          <p:nvPr/>
        </p:nvGrpSpPr>
        <p:grpSpPr>
          <a:xfrm>
            <a:off x="7550330" y="4371704"/>
            <a:ext cx="2159727" cy="592182"/>
            <a:chOff x="7550330" y="4371704"/>
            <a:chExt cx="2159727" cy="592182"/>
          </a:xfrm>
        </p:grpSpPr>
        <p:sp>
          <p:nvSpPr>
            <p:cNvPr id="15" name="Prostokąt 14"/>
            <p:cNvSpPr/>
            <p:nvPr/>
          </p:nvSpPr>
          <p:spPr>
            <a:xfrm>
              <a:off x="7550331" y="4371704"/>
              <a:ext cx="2159726" cy="496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44D4DFB7-9721-4E1E-8C41-EFFBB7B65E8C}"/>
                </a:ext>
              </a:extLst>
            </p:cNvPr>
            <p:cNvSpPr txBox="1"/>
            <p:nvPr/>
          </p:nvSpPr>
          <p:spPr>
            <a:xfrm>
              <a:off x="7550330" y="4440666"/>
              <a:ext cx="215972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1400" dirty="0" err="1" smtClean="0">
                  <a:ea typeface="+mn-lt"/>
                  <a:cs typeface="+mn-lt"/>
                </a:rPr>
                <a:t>anonymous</a:t>
              </a:r>
              <a:r>
                <a:rPr lang="pl-PL" sz="1400" dirty="0" smtClean="0">
                  <a:ea typeface="+mn-lt"/>
                  <a:cs typeface="+mn-lt"/>
                </a:rPr>
                <a:t>()</a:t>
              </a:r>
              <a:endParaRPr lang="pl-PL" sz="1400" dirty="0"/>
            </a:p>
            <a:p>
              <a:endParaRPr lang="pl-PL" sz="1400" dirty="0">
                <a:solidFill>
                  <a:srgbClr val="222222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97" y="2798981"/>
            <a:ext cx="2228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7</a:t>
            </a:r>
            <a:r>
              <a:rPr lang="pl-PL" dirty="0" smtClean="0">
                <a:cs typeface="Calibri Light"/>
              </a:rPr>
              <a:t>. </a:t>
            </a:r>
            <a:r>
              <a:rPr lang="pl-PL" dirty="0" smtClean="0">
                <a:cs typeface="Calibri Light"/>
              </a:rPr>
              <a:t>Asynchroniczność?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576697" y="2152650"/>
            <a:ext cx="19749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 smtClean="0">
                <a:ea typeface="+mn-lt"/>
                <a:cs typeface="+mn-lt"/>
              </a:rPr>
              <a:t>app.js</a:t>
            </a:r>
            <a:endParaRPr lang="pl-PL" dirty="0"/>
          </a:p>
          <a:p>
            <a:endParaRPr lang="pl-PL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7428412" y="1621427"/>
            <a:ext cx="2394858" cy="3342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0" name="Grupa 19"/>
          <p:cNvGrpSpPr/>
          <p:nvPr/>
        </p:nvGrpSpPr>
        <p:grpSpPr>
          <a:xfrm>
            <a:off x="7550330" y="4371704"/>
            <a:ext cx="2159727" cy="592182"/>
            <a:chOff x="7550330" y="4371704"/>
            <a:chExt cx="2159727" cy="592182"/>
          </a:xfrm>
        </p:grpSpPr>
        <p:sp>
          <p:nvSpPr>
            <p:cNvPr id="21" name="Prostokąt 20"/>
            <p:cNvSpPr/>
            <p:nvPr/>
          </p:nvSpPr>
          <p:spPr>
            <a:xfrm>
              <a:off x="7550331" y="4371704"/>
              <a:ext cx="2159726" cy="496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44D4DFB7-9721-4E1E-8C41-EFFBB7B65E8C}"/>
                </a:ext>
              </a:extLst>
            </p:cNvPr>
            <p:cNvSpPr txBox="1"/>
            <p:nvPr/>
          </p:nvSpPr>
          <p:spPr>
            <a:xfrm>
              <a:off x="7550330" y="4440666"/>
              <a:ext cx="215972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1400" dirty="0" err="1" smtClean="0">
                  <a:ea typeface="+mn-lt"/>
                  <a:cs typeface="+mn-lt"/>
                </a:rPr>
                <a:t>anonymous</a:t>
              </a:r>
              <a:r>
                <a:rPr lang="pl-PL" sz="1400" dirty="0" smtClean="0">
                  <a:ea typeface="+mn-lt"/>
                  <a:cs typeface="+mn-lt"/>
                </a:rPr>
                <a:t>()</a:t>
              </a:r>
              <a:endParaRPr lang="pl-PL" sz="1400" dirty="0"/>
            </a:p>
            <a:p>
              <a:endParaRPr lang="pl-PL" sz="1400" dirty="0">
                <a:solidFill>
                  <a:srgbClr val="222222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3" name="Obraz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97" y="2724967"/>
            <a:ext cx="5286375" cy="2143125"/>
          </a:xfrm>
          <a:prstGeom prst="rect">
            <a:avLst/>
          </a:prstGeom>
        </p:spPr>
      </p:pic>
      <p:grpSp>
        <p:nvGrpSpPr>
          <p:cNvPr id="24" name="Grupa 23"/>
          <p:cNvGrpSpPr/>
          <p:nvPr/>
        </p:nvGrpSpPr>
        <p:grpSpPr>
          <a:xfrm>
            <a:off x="7550330" y="3779522"/>
            <a:ext cx="2159727" cy="592182"/>
            <a:chOff x="7550330" y="4371704"/>
            <a:chExt cx="2159727" cy="592182"/>
          </a:xfrm>
        </p:grpSpPr>
        <p:sp>
          <p:nvSpPr>
            <p:cNvPr id="25" name="Prostokąt 24"/>
            <p:cNvSpPr/>
            <p:nvPr/>
          </p:nvSpPr>
          <p:spPr>
            <a:xfrm>
              <a:off x="7550331" y="4371704"/>
              <a:ext cx="2159726" cy="496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44D4DFB7-9721-4E1E-8C41-EFFBB7B65E8C}"/>
                </a:ext>
              </a:extLst>
            </p:cNvPr>
            <p:cNvSpPr txBox="1"/>
            <p:nvPr/>
          </p:nvSpPr>
          <p:spPr>
            <a:xfrm>
              <a:off x="7550330" y="4440666"/>
              <a:ext cx="215972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1400" dirty="0" err="1" smtClean="0">
                  <a:ea typeface="+mn-lt"/>
                  <a:cs typeface="+mn-lt"/>
                </a:rPr>
                <a:t>setTimeout</a:t>
              </a:r>
              <a:r>
                <a:rPr lang="pl-PL" sz="1400" dirty="0" smtClean="0">
                  <a:ea typeface="+mn-lt"/>
                  <a:cs typeface="+mn-lt"/>
                </a:rPr>
                <a:t>()</a:t>
              </a:r>
              <a:endParaRPr lang="pl-PL" sz="1400" dirty="0"/>
            </a:p>
            <a:p>
              <a:endParaRPr lang="pl-PL" sz="1400" dirty="0">
                <a:solidFill>
                  <a:srgbClr val="22222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7" name="Grupa 26"/>
          <p:cNvGrpSpPr/>
          <p:nvPr/>
        </p:nvGrpSpPr>
        <p:grpSpPr>
          <a:xfrm>
            <a:off x="7545977" y="3779522"/>
            <a:ext cx="2159727" cy="592182"/>
            <a:chOff x="7550330" y="4371704"/>
            <a:chExt cx="2159727" cy="592182"/>
          </a:xfrm>
        </p:grpSpPr>
        <p:sp>
          <p:nvSpPr>
            <p:cNvPr id="28" name="Prostokąt 27"/>
            <p:cNvSpPr/>
            <p:nvPr/>
          </p:nvSpPr>
          <p:spPr>
            <a:xfrm>
              <a:off x="7550331" y="4371704"/>
              <a:ext cx="2159726" cy="496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ole tekstowe 28">
              <a:extLst>
                <a:ext uri="{FF2B5EF4-FFF2-40B4-BE49-F238E27FC236}">
                  <a16:creationId xmlns:a16="http://schemas.microsoft.com/office/drawing/2014/main" id="{44D4DFB7-9721-4E1E-8C41-EFFBB7B65E8C}"/>
                </a:ext>
              </a:extLst>
            </p:cNvPr>
            <p:cNvSpPr txBox="1"/>
            <p:nvPr/>
          </p:nvSpPr>
          <p:spPr>
            <a:xfrm>
              <a:off x="7550330" y="4440666"/>
              <a:ext cx="215972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1400" dirty="0" smtClean="0">
                  <a:ea typeface="+mn-lt"/>
                  <a:cs typeface="+mn-lt"/>
                </a:rPr>
                <a:t>console.log()</a:t>
              </a:r>
              <a:endParaRPr lang="pl-PL" sz="1400" dirty="0"/>
            </a:p>
            <a:p>
              <a:endParaRPr lang="pl-PL" sz="1400" dirty="0">
                <a:solidFill>
                  <a:srgbClr val="22222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" name="Grupa 29"/>
          <p:cNvGrpSpPr/>
          <p:nvPr/>
        </p:nvGrpSpPr>
        <p:grpSpPr>
          <a:xfrm>
            <a:off x="7554682" y="4371704"/>
            <a:ext cx="2159727" cy="592182"/>
            <a:chOff x="7550330" y="4371704"/>
            <a:chExt cx="2159727" cy="592182"/>
          </a:xfrm>
        </p:grpSpPr>
        <p:sp>
          <p:nvSpPr>
            <p:cNvPr id="31" name="Prostokąt 30"/>
            <p:cNvSpPr/>
            <p:nvPr/>
          </p:nvSpPr>
          <p:spPr>
            <a:xfrm>
              <a:off x="7550331" y="4371704"/>
              <a:ext cx="2159726" cy="496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ole tekstowe 31">
              <a:extLst>
                <a:ext uri="{FF2B5EF4-FFF2-40B4-BE49-F238E27FC236}">
                  <a16:creationId xmlns:a16="http://schemas.microsoft.com/office/drawing/2014/main" id="{44D4DFB7-9721-4E1E-8C41-EFFBB7B65E8C}"/>
                </a:ext>
              </a:extLst>
            </p:cNvPr>
            <p:cNvSpPr txBox="1"/>
            <p:nvPr/>
          </p:nvSpPr>
          <p:spPr>
            <a:xfrm>
              <a:off x="7550330" y="4440666"/>
              <a:ext cx="215972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1400" dirty="0" err="1" smtClean="0">
                  <a:ea typeface="+mn-lt"/>
                  <a:cs typeface="+mn-lt"/>
                </a:rPr>
                <a:t>afterFiveSec</a:t>
              </a:r>
              <a:r>
                <a:rPr lang="pl-PL" sz="1400" dirty="0" smtClean="0">
                  <a:ea typeface="+mn-lt"/>
                  <a:cs typeface="+mn-lt"/>
                </a:rPr>
                <a:t>()</a:t>
              </a:r>
              <a:endParaRPr lang="pl-PL" sz="1400" dirty="0"/>
            </a:p>
            <a:p>
              <a:endParaRPr lang="pl-PL" sz="1400" dirty="0">
                <a:solidFill>
                  <a:srgbClr val="22222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3" name="Grupa 32"/>
          <p:cNvGrpSpPr/>
          <p:nvPr/>
        </p:nvGrpSpPr>
        <p:grpSpPr>
          <a:xfrm>
            <a:off x="7554682" y="3779522"/>
            <a:ext cx="2159727" cy="592182"/>
            <a:chOff x="7550330" y="4371704"/>
            <a:chExt cx="2159727" cy="592182"/>
          </a:xfrm>
        </p:grpSpPr>
        <p:sp>
          <p:nvSpPr>
            <p:cNvPr id="34" name="Prostokąt 33"/>
            <p:cNvSpPr/>
            <p:nvPr/>
          </p:nvSpPr>
          <p:spPr>
            <a:xfrm>
              <a:off x="7550331" y="4371704"/>
              <a:ext cx="2159726" cy="496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44D4DFB7-9721-4E1E-8C41-EFFBB7B65E8C}"/>
                </a:ext>
              </a:extLst>
            </p:cNvPr>
            <p:cNvSpPr txBox="1"/>
            <p:nvPr/>
          </p:nvSpPr>
          <p:spPr>
            <a:xfrm>
              <a:off x="7550330" y="4440666"/>
              <a:ext cx="215972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1400" dirty="0" smtClean="0">
                  <a:ea typeface="+mn-lt"/>
                  <a:cs typeface="+mn-lt"/>
                </a:rPr>
                <a:t>console.log()</a:t>
              </a:r>
              <a:endParaRPr lang="pl-PL" sz="1400" dirty="0"/>
            </a:p>
            <a:p>
              <a:endParaRPr lang="pl-PL" sz="1400" dirty="0">
                <a:solidFill>
                  <a:srgbClr val="222222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84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7</a:t>
            </a:r>
            <a:r>
              <a:rPr lang="pl-PL" dirty="0" smtClean="0">
                <a:cs typeface="Calibri Light"/>
              </a:rPr>
              <a:t>. </a:t>
            </a:r>
            <a:r>
              <a:rPr lang="pl-PL" dirty="0" smtClean="0">
                <a:cs typeface="Calibri Light"/>
              </a:rPr>
              <a:t>Asynchroniczność?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576697" y="2152650"/>
            <a:ext cx="19749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 smtClean="0">
                <a:ea typeface="+mn-lt"/>
                <a:cs typeface="+mn-lt"/>
              </a:rPr>
              <a:t>app.js</a:t>
            </a:r>
            <a:endParaRPr lang="pl-PL" dirty="0"/>
          </a:p>
          <a:p>
            <a:endParaRPr lang="pl-PL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pic>
        <p:nvPicPr>
          <p:cNvPr id="37" name="Obraz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97" y="2735564"/>
            <a:ext cx="5391150" cy="2171700"/>
          </a:xfrm>
          <a:prstGeom prst="rect">
            <a:avLst/>
          </a:prstGeom>
        </p:spPr>
      </p:pic>
      <p:sp>
        <p:nvSpPr>
          <p:cNvPr id="38" name="pole tekstowe 37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6122126" y="3498248"/>
            <a:ext cx="563427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dirty="0" smtClean="0">
                <a:ea typeface="+mn-lt"/>
                <a:cs typeface="+mn-lt"/>
              </a:rPr>
              <a:t>Co zobaczymy w konsoli?</a:t>
            </a:r>
            <a:endParaRPr lang="pl-PL" sz="2400" dirty="0"/>
          </a:p>
          <a:p>
            <a:endParaRPr lang="pl-PL" dirty="0">
              <a:solidFill>
                <a:srgbClr val="22222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32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>
                <a:cs typeface="Calibri Light"/>
              </a:rPr>
              <a:t>7</a:t>
            </a:r>
            <a:r>
              <a:rPr lang="pl-PL" dirty="0" smtClean="0">
                <a:cs typeface="Calibri Light"/>
              </a:rPr>
              <a:t>. </a:t>
            </a:r>
            <a:r>
              <a:rPr lang="pl-PL" dirty="0" smtClean="0">
                <a:cs typeface="Calibri Light"/>
              </a:rPr>
              <a:t>Asynchroniczność?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683183" y="1501235"/>
            <a:ext cx="2394858" cy="3342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3683183" y="4964041"/>
            <a:ext cx="2394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 dirty="0" err="1" smtClean="0">
                <a:ea typeface="+mn-lt"/>
                <a:cs typeface="+mn-lt"/>
              </a:rPr>
              <a:t>Callstack</a:t>
            </a:r>
            <a:r>
              <a:rPr lang="pl-PL" sz="1400" dirty="0" smtClean="0">
                <a:ea typeface="+mn-lt"/>
                <a:cs typeface="+mn-lt"/>
              </a:rPr>
              <a:t> (stos </a:t>
            </a:r>
            <a:r>
              <a:rPr lang="pl-PL" sz="1400" dirty="0" err="1" smtClean="0">
                <a:ea typeface="+mn-lt"/>
                <a:cs typeface="+mn-lt"/>
              </a:rPr>
              <a:t>wywołań</a:t>
            </a:r>
            <a:r>
              <a:rPr lang="pl-PL" sz="1400" dirty="0" smtClean="0">
                <a:ea typeface="+mn-lt"/>
                <a:cs typeface="+mn-lt"/>
              </a:rPr>
              <a:t>)</a:t>
            </a:r>
            <a:endParaRPr lang="pl-PL" sz="1400" dirty="0"/>
          </a:p>
          <a:p>
            <a:endParaRPr lang="pl-PL" sz="1400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8047607" y="1450760"/>
            <a:ext cx="3329126" cy="1198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8047607" y="3673304"/>
            <a:ext cx="3329126" cy="1198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8514741" y="5029151"/>
            <a:ext cx="23948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 dirty="0" smtClean="0">
                <a:ea typeface="+mn-lt"/>
                <a:cs typeface="+mn-lt"/>
              </a:rPr>
              <a:t>Event </a:t>
            </a:r>
            <a:r>
              <a:rPr lang="pl-PL" sz="1400" dirty="0" err="1" smtClean="0">
                <a:ea typeface="+mn-lt"/>
                <a:cs typeface="+mn-lt"/>
              </a:rPr>
              <a:t>queue</a:t>
            </a:r>
            <a:endParaRPr lang="pl-PL" sz="1400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sp>
        <p:nvSpPr>
          <p:cNvPr id="15" name="Strzałka w prawo 14"/>
          <p:cNvSpPr/>
          <p:nvPr/>
        </p:nvSpPr>
        <p:spPr>
          <a:xfrm>
            <a:off x="6774732" y="1861494"/>
            <a:ext cx="719091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dół 15"/>
          <p:cNvSpPr/>
          <p:nvPr/>
        </p:nvSpPr>
        <p:spPr>
          <a:xfrm>
            <a:off x="9543494" y="2836818"/>
            <a:ext cx="337352" cy="57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 zakrzywiona w prawo 16"/>
          <p:cNvSpPr/>
          <p:nvPr/>
        </p:nvSpPr>
        <p:spPr>
          <a:xfrm rot="16200000">
            <a:off x="6933025" y="4122621"/>
            <a:ext cx="479394" cy="565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 zakrzywiona w prawo 17"/>
          <p:cNvSpPr/>
          <p:nvPr/>
        </p:nvSpPr>
        <p:spPr>
          <a:xfrm rot="5225230">
            <a:off x="6894580" y="3451487"/>
            <a:ext cx="479394" cy="565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5936848" y="4736328"/>
            <a:ext cx="23948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 dirty="0" smtClean="0">
                <a:ea typeface="+mn-lt"/>
                <a:cs typeface="+mn-lt"/>
              </a:rPr>
              <a:t>Pętla zdarzeń</a:t>
            </a:r>
            <a:endParaRPr lang="pl-PL" sz="1400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5868669" y="1555172"/>
            <a:ext cx="23948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 dirty="0" smtClean="0">
                <a:ea typeface="+mn-lt"/>
                <a:cs typeface="+mn-lt"/>
              </a:rPr>
              <a:t>Operacje blokujące</a:t>
            </a:r>
            <a:endParaRPr lang="pl-PL" sz="1400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pic>
        <p:nvPicPr>
          <p:cNvPr id="21" name="Obraz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8" y="2767643"/>
            <a:ext cx="3011839" cy="1213250"/>
          </a:xfrm>
          <a:prstGeom prst="rect">
            <a:avLst/>
          </a:prstGeom>
        </p:spPr>
      </p:pic>
      <p:sp>
        <p:nvSpPr>
          <p:cNvPr id="22" name="Prostokąt 21"/>
          <p:cNvSpPr/>
          <p:nvPr/>
        </p:nvSpPr>
        <p:spPr>
          <a:xfrm>
            <a:off x="3823235" y="4228041"/>
            <a:ext cx="2159726" cy="496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44D4DFB7-9721-4E1E-8C41-EFFBB7B65E8C}"/>
              </a:ext>
            </a:extLst>
          </p:cNvPr>
          <p:cNvSpPr txBox="1"/>
          <p:nvPr/>
        </p:nvSpPr>
        <p:spPr>
          <a:xfrm>
            <a:off x="3823234" y="4297003"/>
            <a:ext cx="21597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1400" dirty="0" err="1" smtClean="0">
                <a:ea typeface="+mn-lt"/>
                <a:cs typeface="+mn-lt"/>
              </a:rPr>
              <a:t>anonymous</a:t>
            </a:r>
            <a:r>
              <a:rPr lang="pl-PL" sz="1400" dirty="0" smtClean="0">
                <a:ea typeface="+mn-lt"/>
                <a:cs typeface="+mn-lt"/>
              </a:rPr>
              <a:t>()</a:t>
            </a:r>
            <a:endParaRPr lang="pl-PL" sz="1400" dirty="0"/>
          </a:p>
          <a:p>
            <a:endParaRPr lang="pl-PL" sz="1400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grpSp>
        <p:nvGrpSpPr>
          <p:cNvPr id="24" name="Grupa 23"/>
          <p:cNvGrpSpPr/>
          <p:nvPr/>
        </p:nvGrpSpPr>
        <p:grpSpPr>
          <a:xfrm>
            <a:off x="3823234" y="3619460"/>
            <a:ext cx="2159727" cy="592182"/>
            <a:chOff x="3823234" y="3619460"/>
            <a:chExt cx="2159727" cy="592182"/>
          </a:xfrm>
        </p:grpSpPr>
        <p:sp>
          <p:nvSpPr>
            <p:cNvPr id="25" name="Prostokąt 24"/>
            <p:cNvSpPr/>
            <p:nvPr/>
          </p:nvSpPr>
          <p:spPr>
            <a:xfrm>
              <a:off x="3823235" y="3619460"/>
              <a:ext cx="2159726" cy="496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44D4DFB7-9721-4E1E-8C41-EFFBB7B65E8C}"/>
                </a:ext>
              </a:extLst>
            </p:cNvPr>
            <p:cNvSpPr txBox="1"/>
            <p:nvPr/>
          </p:nvSpPr>
          <p:spPr>
            <a:xfrm>
              <a:off x="3823234" y="3688422"/>
              <a:ext cx="215972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1400" dirty="0" err="1" smtClean="0">
                  <a:ea typeface="+mn-lt"/>
                  <a:cs typeface="+mn-lt"/>
                </a:rPr>
                <a:t>setTimeout</a:t>
              </a:r>
              <a:r>
                <a:rPr lang="pl-PL" sz="1400" dirty="0" smtClean="0">
                  <a:ea typeface="+mn-lt"/>
                  <a:cs typeface="+mn-lt"/>
                </a:rPr>
                <a:t>()</a:t>
              </a:r>
              <a:endParaRPr lang="pl-PL" sz="1400" dirty="0"/>
            </a:p>
            <a:p>
              <a:endParaRPr lang="pl-PL" sz="1400" dirty="0">
                <a:solidFill>
                  <a:srgbClr val="22222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7" name="Grupa 26"/>
          <p:cNvGrpSpPr/>
          <p:nvPr/>
        </p:nvGrpSpPr>
        <p:grpSpPr>
          <a:xfrm>
            <a:off x="3823234" y="3625410"/>
            <a:ext cx="2159727" cy="592182"/>
            <a:chOff x="3823234" y="3619460"/>
            <a:chExt cx="2159727" cy="592182"/>
          </a:xfrm>
        </p:grpSpPr>
        <p:sp>
          <p:nvSpPr>
            <p:cNvPr id="28" name="Prostokąt 27"/>
            <p:cNvSpPr/>
            <p:nvPr/>
          </p:nvSpPr>
          <p:spPr>
            <a:xfrm>
              <a:off x="3823235" y="3619460"/>
              <a:ext cx="2159726" cy="496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ole tekstowe 28">
              <a:extLst>
                <a:ext uri="{FF2B5EF4-FFF2-40B4-BE49-F238E27FC236}">
                  <a16:creationId xmlns:a16="http://schemas.microsoft.com/office/drawing/2014/main" id="{44D4DFB7-9721-4E1E-8C41-EFFBB7B65E8C}"/>
                </a:ext>
              </a:extLst>
            </p:cNvPr>
            <p:cNvSpPr txBox="1"/>
            <p:nvPr/>
          </p:nvSpPr>
          <p:spPr>
            <a:xfrm>
              <a:off x="3823234" y="3688422"/>
              <a:ext cx="215972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1400" dirty="0" smtClean="0">
                  <a:ea typeface="+mn-lt"/>
                  <a:cs typeface="+mn-lt"/>
                </a:rPr>
                <a:t>console.log(`Witam…`)</a:t>
              </a:r>
              <a:endParaRPr lang="pl-PL" sz="1400" dirty="0"/>
            </a:p>
            <a:p>
              <a:endParaRPr lang="pl-PL" sz="1400" dirty="0">
                <a:solidFill>
                  <a:srgbClr val="222222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0" name="Obraz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342" y="3023020"/>
            <a:ext cx="1876425" cy="3267075"/>
          </a:xfrm>
          <a:prstGeom prst="rect">
            <a:avLst/>
          </a:prstGeom>
        </p:spPr>
      </p:pic>
      <p:grpSp>
        <p:nvGrpSpPr>
          <p:cNvPr id="31" name="Grupa 30"/>
          <p:cNvGrpSpPr/>
          <p:nvPr/>
        </p:nvGrpSpPr>
        <p:grpSpPr>
          <a:xfrm>
            <a:off x="8141689" y="4002137"/>
            <a:ext cx="2159727" cy="592182"/>
            <a:chOff x="8143927" y="3978501"/>
            <a:chExt cx="2159727" cy="592182"/>
          </a:xfrm>
        </p:grpSpPr>
        <p:sp>
          <p:nvSpPr>
            <p:cNvPr id="32" name="Prostokąt 31"/>
            <p:cNvSpPr/>
            <p:nvPr/>
          </p:nvSpPr>
          <p:spPr>
            <a:xfrm>
              <a:off x="8143928" y="3978501"/>
              <a:ext cx="2159726" cy="496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44D4DFB7-9721-4E1E-8C41-EFFBB7B65E8C}"/>
                </a:ext>
              </a:extLst>
            </p:cNvPr>
            <p:cNvSpPr txBox="1"/>
            <p:nvPr/>
          </p:nvSpPr>
          <p:spPr>
            <a:xfrm>
              <a:off x="8143927" y="4047463"/>
              <a:ext cx="215972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1400" dirty="0" err="1" smtClean="0">
                  <a:ea typeface="+mn-lt"/>
                  <a:cs typeface="+mn-lt"/>
                </a:rPr>
                <a:t>afterFiveSec</a:t>
              </a:r>
              <a:r>
                <a:rPr lang="pl-PL" sz="1400" dirty="0" smtClean="0">
                  <a:ea typeface="+mn-lt"/>
                  <a:cs typeface="+mn-lt"/>
                </a:rPr>
                <a:t>()</a:t>
              </a:r>
              <a:endParaRPr lang="pl-PL" sz="1400" dirty="0"/>
            </a:p>
            <a:p>
              <a:endParaRPr lang="pl-PL" sz="1400" dirty="0">
                <a:solidFill>
                  <a:srgbClr val="222222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4" name="Obraz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47" y="3456186"/>
            <a:ext cx="4845879" cy="2638603"/>
          </a:xfrm>
          <a:prstGeom prst="rect">
            <a:avLst/>
          </a:prstGeom>
        </p:spPr>
      </p:pic>
      <p:grpSp>
        <p:nvGrpSpPr>
          <p:cNvPr id="35" name="Grupa 34"/>
          <p:cNvGrpSpPr/>
          <p:nvPr/>
        </p:nvGrpSpPr>
        <p:grpSpPr>
          <a:xfrm>
            <a:off x="3817433" y="3626824"/>
            <a:ext cx="2159727" cy="592182"/>
            <a:chOff x="3823234" y="3619460"/>
            <a:chExt cx="2159727" cy="592182"/>
          </a:xfrm>
        </p:grpSpPr>
        <p:sp>
          <p:nvSpPr>
            <p:cNvPr id="39" name="Prostokąt 38"/>
            <p:cNvSpPr/>
            <p:nvPr/>
          </p:nvSpPr>
          <p:spPr>
            <a:xfrm>
              <a:off x="3823235" y="3619460"/>
              <a:ext cx="2159726" cy="496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44D4DFB7-9721-4E1E-8C41-EFFBB7B65E8C}"/>
                </a:ext>
              </a:extLst>
            </p:cNvPr>
            <p:cNvSpPr txBox="1"/>
            <p:nvPr/>
          </p:nvSpPr>
          <p:spPr>
            <a:xfrm>
              <a:off x="3823234" y="3688422"/>
              <a:ext cx="215972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1400" dirty="0" smtClean="0">
                  <a:ea typeface="+mn-lt"/>
                  <a:cs typeface="+mn-lt"/>
                </a:rPr>
                <a:t>console.log(`na moim…`)</a:t>
              </a:r>
              <a:endParaRPr lang="pl-PL" sz="1400" dirty="0"/>
            </a:p>
            <a:p>
              <a:endParaRPr lang="pl-PL" sz="1400" dirty="0">
                <a:solidFill>
                  <a:srgbClr val="222222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84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39532 -0.291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66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31 -0.29166 L 0.39531 -0.29143 C 0.39414 -0.2625 0.39466 -0.28102 0.39531 -0.22523 C 0.39557 -0.19722 0.39531 -0.20509 0.39622 -0.18865 C 0.39648 -0.16713 0.39648 -0.14606 0.39674 -0.12453 C 0.397 -0.10277 0.39674 -0.10764 0.39778 -0.09467 C 0.39752 -0.07152 0.39752 -0.04838 0.39726 -0.02523 C 0.39726 -0.02384 0.39687 -0.02268 0.39674 -0.02152 C 0.39531 -0.00648 0.39739 -0.02384 0.39531 -0.00694 C 0.39518 -0.00555 0.39518 -0.00393 0.39479 -0.00301 C 0.39348 0.0007 0.39427 -0.00115 0.39244 0.00209 C 0.39218 0.00348 0.39192 0.00486 0.39153 0.00625 C 0.39062 0.0088 0.38984 0.00903 0.38867 0.01019 C 0.38737 0.01389 0.38776 0.01273 0.3858 0.01667 C 0.38541 0.0176 0.38489 0.01852 0.38437 0.01922 C 0.38346 0.02037 0.38151 0.02176 0.38151 0.02199 C 0.38125 0.02269 0.38098 0.02385 0.38059 0.02431 C 0.37981 0.0257 0.37773 0.02686 0.37773 0.02709 C 0.37747 0.02778 0.37721 0.02894 0.37682 0.02963 C 0.37643 0.03033 0.37382 0.03218 0.37356 0.03241 C 0.37304 0.03334 0.37252 0.03426 0.372 0.03496 C 0.37122 0.03611 0.37018 0.03611 0.36927 0.0375 C 0.36523 0.04491 0.37031 0.03611 0.3664 0.04144 C 0.36588 0.04213 0.36549 0.04306 0.36497 0.04398 C 0.36458 0.04468 0.36445 0.04607 0.36406 0.04653 C 0.36315 0.04792 0.3621 0.04838 0.36119 0.04931 L 0.35976 0.05047 L 0.35833 0.05186 C 0.35781 0.05255 0.35755 0.05394 0.3569 0.0544 C 0.35533 0.05602 0.35455 0.05579 0.35325 0.05579 " pathEditMode="relative" rAng="0" ptsTypes="AAAAAAAAAAAAAAAAAAAAAAAAAAAA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44 L -0.35534 0.0305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69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/>
      <p:bldP spid="23" grpId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118</Words>
  <Application>Microsoft Office PowerPoint</Application>
  <PresentationFormat>Panoramiczny</PresentationFormat>
  <Paragraphs>45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Motyw pakietu Office</vt:lpstr>
      <vt:lpstr>Prezentacja programu PowerPoint</vt:lpstr>
      <vt:lpstr>7. Asynchroniczność?</vt:lpstr>
      <vt:lpstr>7. Asynchroniczność?</vt:lpstr>
      <vt:lpstr>7. Asynchroniczność?</vt:lpstr>
      <vt:lpstr>7. Asynchroniczność?</vt:lpstr>
      <vt:lpstr>7. Asynchroniczność?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874</cp:revision>
  <dcterms:created xsi:type="dcterms:W3CDTF">2016-12-21T11:50:24Z</dcterms:created>
  <dcterms:modified xsi:type="dcterms:W3CDTF">2020-10-24T19:11:44Z</dcterms:modified>
</cp:coreProperties>
</file>