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84485" y="563336"/>
            <a:ext cx="7375030" cy="2408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ctr">
              <a:spcAft>
                <a:spcPts val="1600"/>
              </a:spcAft>
              <a:buNone/>
            </a:pPr>
            <a:r>
              <a:rPr lang="en-US" sz="2400" b="1" i="1" dirty="0">
                <a:latin typeface="Open Sans"/>
                <a:ea typeface="Open Sans"/>
                <a:cs typeface="Open Sans"/>
                <a:sym typeface="Open Sans"/>
              </a:rPr>
              <a:t>Does Involvement With R&amp;D Expenditure Contribute to Company’s gross Margin, In Sector Wise?</a:t>
            </a:r>
          </a:p>
          <a:p>
            <a:pPr marL="457200" lvl="1" indent="0" algn="ctr">
              <a:spcAft>
                <a:spcPts val="1600"/>
              </a:spcAft>
              <a:buNone/>
            </a:pPr>
            <a:r>
              <a:rPr lang="en-US" b="1" i="1" dirty="0">
                <a:latin typeface="Open Sans"/>
                <a:ea typeface="Open Sans"/>
                <a:cs typeface="Open Sans"/>
                <a:sym typeface="Open Sans"/>
              </a:rPr>
              <a:t>Only Some Insights are Drawn here, but Could be Drawn many of them with the Visualization</a:t>
            </a:r>
            <a:endParaRPr b="1" i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>
                <a:solidFill>
                  <a:schemeClr val="dk1"/>
                </a:solidFill>
              </a:rPr>
              <a:t>visualization or summary statistics used for finding</a:t>
            </a:r>
            <a:r>
              <a:rPr lang="en"/>
              <a:t>&gt;</a:t>
            </a:r>
            <a:endParaRPr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082B93-9D76-4B65-8B84-C87D74BD7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288307"/>
            <a:ext cx="4999329" cy="3332886"/>
          </a:xfrm>
          <a:prstGeom prst="rect">
            <a:avLst/>
          </a:prstGeom>
        </p:spPr>
      </p:pic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49"/>
            <a:ext cx="3795300" cy="39441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Here Is the Brief Summary of  the Distribution of  Gross Margin of 2 datasets, one with R&amp;D involvement, Other with not!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Consumer Discretionary has Higher Range of Gross margin Threshold, For Example, </a:t>
            </a:r>
            <a:r>
              <a:rPr lang="en-US" sz="1050" b="1" dirty="0">
                <a:latin typeface="Open Sans"/>
                <a:ea typeface="Open Sans"/>
                <a:cs typeface="Open Sans"/>
                <a:sym typeface="Open Sans"/>
              </a:rPr>
              <a:t>mean with 39% and median 36%, and </a:t>
            </a: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75</a:t>
            </a:r>
            <a:r>
              <a:rPr lang="en-US" sz="105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 to 100</a:t>
            </a:r>
            <a:r>
              <a:rPr lang="en-US" sz="105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 percentile Population in 45% to 85% Gross margin there are some of The outliers too, achieving more than 80%, with the </a:t>
            </a:r>
            <a:r>
              <a:rPr lang="en-US" sz="1050" b="1" dirty="0">
                <a:latin typeface="Open Sans"/>
                <a:ea typeface="Open Sans"/>
                <a:cs typeface="Open Sans"/>
                <a:sym typeface="Open Sans"/>
              </a:rPr>
              <a:t>Range in between 90%</a:t>
            </a: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, Whereas That without R&amp;D involvement, has a Compact Distribution, with </a:t>
            </a:r>
            <a:r>
              <a:rPr lang="en-US" sz="1050" b="1" dirty="0">
                <a:latin typeface="Open Sans"/>
                <a:ea typeface="Open Sans"/>
                <a:cs typeface="Open Sans"/>
                <a:sym typeface="Open Sans"/>
              </a:rPr>
              <a:t>mean and median 57%, </a:t>
            </a: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all 25</a:t>
            </a:r>
            <a:r>
              <a:rPr lang="en-US" sz="105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 to 75</a:t>
            </a:r>
            <a:r>
              <a:rPr lang="en-US" sz="1050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 population managed to achieve 45% to 55%, with </a:t>
            </a:r>
            <a:r>
              <a:rPr lang="en-US" sz="1050" b="1" dirty="0">
                <a:latin typeface="Open Sans"/>
                <a:ea typeface="Open Sans"/>
                <a:cs typeface="Open Sans"/>
                <a:sym typeface="Open Sans"/>
              </a:rPr>
              <a:t>Range of</a:t>
            </a:r>
            <a:r>
              <a:rPr lang="en-US" sz="105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50" b="1" dirty="0">
                <a:latin typeface="Open Sans"/>
                <a:ea typeface="Open Sans"/>
                <a:cs typeface="Open Sans"/>
                <a:sym typeface="Open Sans"/>
              </a:rPr>
              <a:t>9%.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05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Incurring R&amp;D Expenditure Contribute to the Sector?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18C34E-E2AF-43D8-ABA3-DB04B747A19F}"/>
              </a:ext>
            </a:extLst>
          </p:cNvPr>
          <p:cNvCxnSpPr/>
          <p:nvPr/>
        </p:nvCxnSpPr>
        <p:spPr>
          <a:xfrm>
            <a:off x="2046720" y="1754505"/>
            <a:ext cx="166878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3678A1-AA47-41AA-9E91-D97C9F34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18072"/>
              </p:ext>
            </p:extLst>
          </p:nvPr>
        </p:nvGraphicFramePr>
        <p:xfrm>
          <a:off x="5247729" y="4229100"/>
          <a:ext cx="38073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691">
                  <a:extLst>
                    <a:ext uri="{9D8B030D-6E8A-4147-A177-3AD203B41FA5}">
                      <a16:colId xmlns:a16="http://schemas.microsoft.com/office/drawing/2014/main" val="4262737998"/>
                    </a:ext>
                  </a:extLst>
                </a:gridCol>
                <a:gridCol w="1903691">
                  <a:extLst>
                    <a:ext uri="{9D8B030D-6E8A-4147-A177-3AD203B41FA5}">
                      <a16:colId xmlns:a16="http://schemas.microsoft.com/office/drawing/2014/main" val="4240579981"/>
                    </a:ext>
                  </a:extLst>
                </a:gridCol>
              </a:tblGrid>
              <a:tr h="230763">
                <a:tc>
                  <a:txBody>
                    <a:bodyPr/>
                    <a:lstStyle/>
                    <a:p>
                      <a:r>
                        <a:rPr lang="en-US" dirty="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R&amp;D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9748"/>
                  </a:ext>
                </a:extLst>
              </a:tr>
              <a:tr h="230763">
                <a:tc>
                  <a:txBody>
                    <a:bodyPr/>
                    <a:lstStyle/>
                    <a:p>
                      <a:r>
                        <a:rPr lang="en-US" dirty="0"/>
                        <a:t>Material mean 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24481"/>
                  </a:ext>
                </a:extLst>
              </a:tr>
              <a:tr h="230763">
                <a:tc>
                  <a:txBody>
                    <a:bodyPr/>
                    <a:lstStyle/>
                    <a:p>
                      <a:r>
                        <a:rPr lang="en-US" dirty="0"/>
                        <a:t>Range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425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5755FD4B-7791-4F8B-B294-524F30A3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0" y="1661847"/>
            <a:ext cx="4839771" cy="3226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1F8E11-90EB-4933-9088-B834E87C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R&amp;D Contribute to Energy Sector?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4ABFA-E6C4-48D8-9CFC-8DB06B530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Plot of Sectors with R&amp;D or Without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39181-FB0B-4B0E-AF1B-14D0C4852A4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Energy Sector Effectiveness with the R&amp;D expenditure?</a:t>
            </a:r>
          </a:p>
          <a:p>
            <a:pPr marL="139700" indent="0">
              <a:buNone/>
            </a:pPr>
            <a:r>
              <a:rPr lang="en-US" sz="1200" dirty="0"/>
              <a:t>With R&amp;D expense, the Distribution of Energy is slightly left–skewed, with</a:t>
            </a:r>
            <a:r>
              <a:rPr lang="en-US" sz="1200" b="1" dirty="0"/>
              <a:t> a mean of 54% and median of 64%,</a:t>
            </a:r>
            <a:r>
              <a:rPr lang="en-US" sz="1200" dirty="0"/>
              <a:t> and the </a:t>
            </a:r>
            <a:r>
              <a:rPr lang="en-US" sz="1200" b="1" dirty="0"/>
              <a:t>Range of 86%.</a:t>
            </a:r>
          </a:p>
          <a:p>
            <a:pPr marL="139700" indent="0">
              <a:buNone/>
            </a:pPr>
            <a:r>
              <a:rPr lang="en-US" sz="1200" dirty="0"/>
              <a:t>Whereas, Energy Sector without R&amp;D Involvement, slightly – left-skewed as well, with a </a:t>
            </a:r>
            <a:r>
              <a:rPr lang="en-US" sz="1200" b="1" dirty="0"/>
              <a:t>mean of 28%, median of  38%, along with the</a:t>
            </a:r>
            <a:r>
              <a:rPr lang="en-US" sz="1200" dirty="0"/>
              <a:t> , which is quite less than Earning capacity of Energy sector With R&amp;D.</a:t>
            </a:r>
          </a:p>
          <a:p>
            <a:pPr marL="139700" indent="0">
              <a:buNone/>
            </a:pPr>
            <a:r>
              <a:rPr lang="en-US" sz="1200" dirty="0"/>
              <a:t>Some of the outliers in without R&amp;D Expense earning Negative, along with </a:t>
            </a:r>
            <a:r>
              <a:rPr lang="en-US" sz="1200" b="1" dirty="0"/>
              <a:t>range of 47%</a:t>
            </a:r>
          </a:p>
          <a:p>
            <a:pPr marL="139700" indent="0">
              <a:buNone/>
            </a:pPr>
            <a:r>
              <a:rPr lang="en-US" sz="1200" dirty="0"/>
              <a:t>In Conclusion, R&amp;D seems to be particularly effective in Energy Sector to help the firms to expand the Gross margin Threshold.</a:t>
            </a:r>
          </a:p>
          <a:p>
            <a:pPr marL="139700" indent="0">
              <a:buNone/>
            </a:pPr>
            <a:r>
              <a:rPr lang="en-US" sz="1200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D6FA4B-749C-46FC-B074-192FA1ECBA99}"/>
              </a:ext>
            </a:extLst>
          </p:cNvPr>
          <p:cNvCxnSpPr/>
          <p:nvPr/>
        </p:nvCxnSpPr>
        <p:spPr>
          <a:xfrm>
            <a:off x="2111625" y="2364523"/>
            <a:ext cx="662940" cy="14859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1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6A8A-10F8-4B71-BE8B-CBFA680A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Contribution To Across Industries?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9C14-0131-4748-8835-B13EADC6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47484-E059-4E70-B9E7-AD7AAB18EA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86400" y="1152475"/>
            <a:ext cx="3657600" cy="4381550"/>
          </a:xfrm>
        </p:spPr>
        <p:txBody>
          <a:bodyPr/>
          <a:lstStyle/>
          <a:p>
            <a:pPr marL="139700" indent="0">
              <a:buNone/>
            </a:pPr>
            <a:r>
              <a:rPr lang="en-US" sz="1050" dirty="0"/>
              <a:t>Involving </a:t>
            </a:r>
            <a:r>
              <a:rPr lang="en-US" sz="1050" b="1" dirty="0"/>
              <a:t>with R&amp;D</a:t>
            </a:r>
            <a:r>
              <a:rPr lang="en-US" sz="1050" dirty="0"/>
              <a:t> in </a:t>
            </a:r>
            <a:r>
              <a:rPr lang="en-US" sz="1050" b="1" dirty="0"/>
              <a:t>Real Estate </a:t>
            </a:r>
            <a:r>
              <a:rPr lang="en-US" sz="1050" dirty="0"/>
              <a:t>Business </a:t>
            </a:r>
            <a:r>
              <a:rPr lang="en-US" sz="1050" b="1" dirty="0"/>
              <a:t>Shows significant higher Average </a:t>
            </a:r>
            <a:r>
              <a:rPr lang="en-US" sz="1050" dirty="0"/>
              <a:t>Gross Margin  than that of Non-Involvement with R&amp;D, which </a:t>
            </a:r>
            <a:r>
              <a:rPr lang="en-US" sz="1050" b="1" dirty="0"/>
              <a:t>is 64% and 28%, </a:t>
            </a:r>
            <a:r>
              <a:rPr lang="en-US" sz="1050" dirty="0"/>
              <a:t>but The Standard Deviation with Black Mark or </a:t>
            </a:r>
            <a:r>
              <a:rPr lang="en-US" sz="1050" b="1" dirty="0"/>
              <a:t>Dispersion is lower </a:t>
            </a:r>
            <a:r>
              <a:rPr lang="en-US" sz="1050" dirty="0"/>
              <a:t>in Real – State with R&amp;D,14% , with R&amp;D than with Non-R&amp;D’s </a:t>
            </a:r>
            <a:r>
              <a:rPr lang="en-US" sz="1050" b="1" dirty="0"/>
              <a:t>Standard Deviation of 18%.</a:t>
            </a:r>
            <a:r>
              <a:rPr lang="en-US" sz="1050" dirty="0"/>
              <a:t> But </a:t>
            </a:r>
            <a:r>
              <a:rPr lang="en-US" sz="1050" b="1" dirty="0"/>
              <a:t>Range i</a:t>
            </a:r>
            <a:r>
              <a:rPr lang="en-US" sz="1050" dirty="0"/>
              <a:t>s lower in, </a:t>
            </a:r>
            <a:r>
              <a:rPr lang="en-US" sz="1050" b="1" dirty="0"/>
              <a:t>without R&amp;D</a:t>
            </a:r>
            <a:r>
              <a:rPr lang="en-US" sz="1050" dirty="0"/>
              <a:t>, which is </a:t>
            </a:r>
            <a:r>
              <a:rPr lang="en-US" sz="1050" b="1" dirty="0"/>
              <a:t>43%, Compared to With R&amp;D of 85%. Due to the Outliers of Real State of R&amp;D.</a:t>
            </a:r>
          </a:p>
          <a:p>
            <a:pPr marL="139700" indent="0">
              <a:buNone/>
            </a:pPr>
            <a:r>
              <a:rPr lang="en-US" sz="1050" dirty="0"/>
              <a:t>It seems, Industrials with R&amp;D have a higher Gross </a:t>
            </a:r>
            <a:r>
              <a:rPr lang="en-US" sz="1050" b="1" dirty="0"/>
              <a:t>margin 41%, compared to non R&amp;D of 32%, </a:t>
            </a:r>
            <a:r>
              <a:rPr lang="en-US" sz="1050" dirty="0"/>
              <a:t>but Their Variability is High as well, </a:t>
            </a:r>
            <a:r>
              <a:rPr lang="en-US" sz="1050" b="1" dirty="0"/>
              <a:t>std of 19% than that of 13% with NON-R&amp;D of that Secto</a:t>
            </a:r>
            <a:r>
              <a:rPr lang="en-US" sz="1050" dirty="0"/>
              <a:t>r, Which Makes the Sector less Consistent or Robust, where the R&amp;D in Real – State Make the COST or REVENUE Consistent or less of dispersion, Which can be thought of a stabilized Sector! </a:t>
            </a:r>
          </a:p>
          <a:p>
            <a:pPr marL="139700" indent="0">
              <a:buNone/>
            </a:pPr>
            <a:r>
              <a:rPr lang="en-US" sz="1050" dirty="0"/>
              <a:t>But </a:t>
            </a:r>
            <a:r>
              <a:rPr lang="en-US" sz="1050" b="1" dirty="0"/>
              <a:t>range still affected by the outliers, with R&amp;D industries is 77%, compared to </a:t>
            </a:r>
            <a:r>
              <a:rPr lang="en-US" sz="1050" b="1" dirty="0" err="1"/>
              <a:t>non_R&amp;D</a:t>
            </a:r>
            <a:r>
              <a:rPr lang="en-US" sz="1050" b="1" dirty="0"/>
              <a:t> of 45%.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3D914-2257-4671-AA4B-233C9446F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847" t="4232" r="60" b="50921"/>
          <a:stretch/>
        </p:blipFill>
        <p:spPr>
          <a:xfrm>
            <a:off x="-89209" y="1322169"/>
            <a:ext cx="5482916" cy="30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095B-F9D7-473F-85A3-F38D6914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Contribution to Across Industries?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CCBA-4F01-4B15-914F-CF20B760C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EF99E-E403-4583-87F0-253DCD339F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200" dirty="0"/>
              <a:t>The same Can be said </a:t>
            </a:r>
            <a:r>
              <a:rPr lang="en-US" sz="1200" b="1" dirty="0"/>
              <a:t>against Materials too</a:t>
            </a:r>
            <a:r>
              <a:rPr lang="en-US" sz="1200" dirty="0"/>
              <a:t>, with a lower mean of 28% than </a:t>
            </a:r>
            <a:r>
              <a:rPr lang="en-GB" sz="1200" dirty="0"/>
              <a:t>34%, but with a lower STD of 13%, wherewith a higher dispersion of 20% without R&amp;D, which makes</a:t>
            </a:r>
            <a:r>
              <a:rPr lang="en-US" sz="1200" dirty="0"/>
              <a:t> the revenue or gross margin less Consistent. And </a:t>
            </a:r>
            <a:r>
              <a:rPr lang="en-US" sz="1200" b="1" dirty="0"/>
              <a:t>Range of R&amp;D with Materials is 44%, compared to 136% of the </a:t>
            </a:r>
            <a:r>
              <a:rPr lang="en-US" sz="1200" b="1" dirty="0" err="1"/>
              <a:t>non_r&amp;D</a:t>
            </a:r>
            <a:r>
              <a:rPr lang="en-US" sz="1200" b="1" dirty="0"/>
              <a:t> material sector.</a:t>
            </a: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But </a:t>
            </a:r>
            <a:r>
              <a:rPr lang="en-US" sz="1200" b="1" dirty="0"/>
              <a:t>consumer discretionary</a:t>
            </a:r>
            <a:r>
              <a:rPr lang="en-US" sz="1200" dirty="0"/>
              <a:t> with R&amp;D seems like a Failure or no contribution on Gross margin, as the Mean is </a:t>
            </a:r>
            <a:r>
              <a:rPr lang="en-US" sz="1200" b="1" dirty="0"/>
              <a:t>lower than 39%</a:t>
            </a:r>
            <a:r>
              <a:rPr lang="en-US" sz="1200" dirty="0"/>
              <a:t>, along with a higher STD of 17%, compared to 3%, which makes it not preferable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b="1" dirty="0"/>
              <a:t>Finance and Energy </a:t>
            </a:r>
            <a:r>
              <a:rPr lang="en-US" sz="1200" dirty="0"/>
              <a:t>Care are particularly Effective with R&amp;D Expense, contributing to higher mean Gross Margin, with the Lower Dispersion, which makes the R&amp;D worthwhile.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95782-930A-45F5-9741-473AF7F0A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847" t="4232" r="60" b="50921"/>
          <a:stretch/>
        </p:blipFill>
        <p:spPr>
          <a:xfrm>
            <a:off x="108127" y="1152475"/>
            <a:ext cx="4463873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666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728</Words>
  <Application>Microsoft Office PowerPoint</Application>
  <PresentationFormat>On-screen Show (16:9)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PowerPoint Presentation</vt:lpstr>
      <vt:lpstr>  Incurring R&amp;D Expenditure Contribute to the Sector?</vt:lpstr>
      <vt:lpstr>How Much R&amp;D Contribute to Energy Sector?</vt:lpstr>
      <vt:lpstr>R&amp;D Contribution To Across Industries?</vt:lpstr>
      <vt:lpstr>R&amp;D Contribution to Across Industries?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Asraful Islam</dc:creator>
  <cp:lastModifiedBy>Md Asraful Islam</cp:lastModifiedBy>
  <cp:revision>9</cp:revision>
  <dcterms:modified xsi:type="dcterms:W3CDTF">2022-04-12T17:46:49Z</dcterms:modified>
</cp:coreProperties>
</file>