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6" r:id="rId3"/>
    <p:sldId id="268" r:id="rId4"/>
    <p:sldId id="269" r:id="rId5"/>
    <p:sldId id="270" r:id="rId6"/>
    <p:sldId id="272" r:id="rId7"/>
    <p:sldId id="273" r:id="rId8"/>
    <p:sldId id="274" r:id="rId9"/>
    <p:sldId id="278" r:id="rId10"/>
    <p:sldId id="276" r:id="rId11"/>
    <p:sldId id="279" r:id="rId12"/>
    <p:sldId id="280" r:id="rId13"/>
    <p:sldId id="277" r:id="rId14"/>
    <p:sldId id="275" r:id="rId15"/>
    <p:sldId id="281" r:id="rId16"/>
    <p:sldId id="283" r:id="rId17"/>
    <p:sldId id="284" r:id="rId18"/>
    <p:sldId id="285" r:id="rId19"/>
    <p:sldId id="28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5344" y="1579419"/>
            <a:ext cx="7010401" cy="2202715"/>
          </a:xfrm>
        </p:spPr>
        <p:txBody>
          <a:bodyPr>
            <a:normAutofit/>
          </a:bodyPr>
          <a:lstStyle/>
          <a:p>
            <a:r>
              <a:rPr lang="ru-RU" sz="4400" spc="600" dirty="0"/>
              <a:t>Программирование Систем </a:t>
            </a:r>
            <a:r>
              <a:rPr lang="en-US" sz="4400" spc="600" dirty="0"/>
              <a:t>SIMATIC S7 </a:t>
            </a:r>
            <a:r>
              <a:rPr lang="ru-RU" sz="4400" spc="600" dirty="0"/>
              <a:t>В </a:t>
            </a:r>
            <a:r>
              <a:rPr lang="en-US" sz="4400" spc="600" dirty="0"/>
              <a:t>STEP 7 V5.X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7035" y="426711"/>
            <a:ext cx="4829101" cy="64008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Доклад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4829101" cy="685799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107A9BE-76E7-FE29-DE24-2948EDFD058C}"/>
              </a:ext>
            </a:extLst>
          </p:cNvPr>
          <p:cNvSpPr txBox="1">
            <a:spLocks/>
          </p:cNvSpPr>
          <p:nvPr/>
        </p:nvSpPr>
        <p:spPr>
          <a:xfrm>
            <a:off x="7196644" y="6217911"/>
            <a:ext cx="4829101" cy="64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spc="300" dirty="0" err="1"/>
              <a:t>Худойбердиев</a:t>
            </a:r>
            <a:r>
              <a:rPr lang="ru-RU" sz="2000" spc="300" dirty="0"/>
              <a:t> М.А</a:t>
            </a:r>
            <a:endParaRPr lang="en-US" sz="2000" spc="3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5A67C-8773-6B13-D7EA-965C0C186E59}"/>
              </a:ext>
            </a:extLst>
          </p:cNvPr>
          <p:cNvSpPr txBox="1">
            <a:spLocks/>
          </p:cNvSpPr>
          <p:nvPr/>
        </p:nvSpPr>
        <p:spPr>
          <a:xfrm>
            <a:off x="5357849" y="4294754"/>
            <a:ext cx="7010401" cy="47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spc="600" dirty="0"/>
              <a:t>Базовый уровень</a:t>
            </a:r>
            <a:endParaRPr lang="en-US" sz="1800" spc="600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76" y="207963"/>
            <a:ext cx="7475456" cy="490306"/>
          </a:xfrm>
        </p:spPr>
        <p:txBody>
          <a:bodyPr>
            <a:noAutofit/>
          </a:bodyPr>
          <a:lstStyle/>
          <a:p>
            <a:r>
              <a:rPr lang="ru-RU" sz="2400" b="1" spc="-150" dirty="0" smtClean="0">
                <a:latin typeface="Arial" panose="020B0604020202020204" pitchFamily="34" charset="0"/>
              </a:rPr>
              <a:t>Создания проектной конфигурация оборудования </a:t>
            </a:r>
            <a:endParaRPr lang="en-US" sz="2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088198" y="1924095"/>
            <a:ext cx="3723588" cy="234659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400" b="1" dirty="0" smtClean="0"/>
              <a:t>RACK </a:t>
            </a:r>
            <a:r>
              <a:rPr lang="en-US" sz="1400" dirty="0" smtClean="0"/>
              <a:t>(</a:t>
            </a:r>
            <a:r>
              <a:rPr lang="ru-RU" sz="1400" dirty="0" smtClean="0"/>
              <a:t>стойка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400" b="1" dirty="0" smtClean="0"/>
              <a:t>PS </a:t>
            </a:r>
            <a:r>
              <a:rPr lang="en-US" sz="1400" dirty="0" smtClean="0"/>
              <a:t>(</a:t>
            </a:r>
            <a:r>
              <a:rPr lang="ru-RU" sz="1400" dirty="0"/>
              <a:t>Блок </a:t>
            </a:r>
            <a:r>
              <a:rPr lang="ru-RU" sz="1400" dirty="0" smtClean="0"/>
              <a:t>питания</a:t>
            </a:r>
            <a:r>
              <a:rPr lang="en-US" sz="1400" dirty="0" smtClean="0"/>
              <a:t>)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400" b="1" dirty="0" smtClean="0"/>
              <a:t>CPU </a:t>
            </a:r>
            <a:endParaRPr lang="ru-RU" sz="1400" b="1" dirty="0" smtClean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400" b="1" dirty="0" smtClean="0"/>
              <a:t>SM </a:t>
            </a:r>
            <a:r>
              <a:rPr lang="en-US" sz="1400" dirty="0" smtClean="0"/>
              <a:t>(</a:t>
            </a:r>
            <a:r>
              <a:rPr lang="ru-RU" sz="1400" dirty="0" smtClean="0"/>
              <a:t>Сигнальный модуль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400" b="1" dirty="0" smtClean="0"/>
              <a:t>FM</a:t>
            </a:r>
            <a:r>
              <a:rPr lang="ru-RU" sz="1400" b="1" dirty="0" smtClean="0"/>
              <a:t> </a:t>
            </a:r>
            <a:r>
              <a:rPr lang="ru-RU" sz="1400" dirty="0" smtClean="0"/>
              <a:t>(</a:t>
            </a:r>
            <a:r>
              <a:rPr lang="ru-RU" sz="1400" dirty="0"/>
              <a:t>Функциональные </a:t>
            </a:r>
            <a:r>
              <a:rPr lang="ru-RU" sz="1400" dirty="0" smtClean="0"/>
              <a:t>модуль )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1400" b="1" dirty="0" smtClean="0"/>
              <a:t>CP</a:t>
            </a:r>
            <a:r>
              <a:rPr lang="ru-RU" sz="1400" b="1" dirty="0" smtClean="0"/>
              <a:t> </a:t>
            </a:r>
            <a:r>
              <a:rPr lang="ru-RU" sz="1400" dirty="0" smtClean="0"/>
              <a:t>(</a:t>
            </a:r>
            <a:r>
              <a:rPr lang="ru-RU" sz="1400" dirty="0"/>
              <a:t>Коммуникационные процессоры </a:t>
            </a:r>
            <a:r>
              <a:rPr lang="ru-RU" sz="1400" dirty="0" smtClean="0"/>
              <a:t>)</a:t>
            </a:r>
          </a:p>
          <a:p>
            <a:pPr algn="just">
              <a:lnSpc>
                <a:spcPct val="120000"/>
              </a:lnSpc>
            </a:pPr>
            <a:endParaRPr lang="ru-RU" sz="1400" b="1" dirty="0" smtClean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sz="1400" b="1" dirty="0" smtClean="0"/>
          </a:p>
          <a:p>
            <a:pPr algn="just">
              <a:lnSpc>
                <a:spcPct val="150000"/>
              </a:lnSpc>
            </a:pPr>
            <a:endParaRPr lang="en-US" sz="1400" b="1" spc="300" dirty="0"/>
          </a:p>
          <a:p>
            <a:pPr algn="just">
              <a:lnSpc>
                <a:spcPct val="150000"/>
              </a:lnSpc>
            </a:pPr>
            <a:endParaRPr lang="en-US" sz="1400" b="1" spc="300" dirty="0" smtClean="0"/>
          </a:p>
          <a:p>
            <a:pPr algn="just">
              <a:lnSpc>
                <a:spcPct val="150000"/>
              </a:lnSpc>
            </a:pPr>
            <a:endParaRPr lang="en-US" sz="1400" b="1" spc="300" dirty="0"/>
          </a:p>
        </p:txBody>
      </p:sp>
      <p:pic>
        <p:nvPicPr>
          <p:cNvPr id="5122" name="Picture 2" descr="http://images.myshared.ru/9/885271/slide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12522" r="18304" b="26036"/>
          <a:stretch/>
        </p:blipFill>
        <p:spPr bwMode="auto">
          <a:xfrm>
            <a:off x="424206" y="990499"/>
            <a:ext cx="7362335" cy="4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ATIC Manager ve SIMATIC PCS7 ile Temel Düzey bir Uygulama | Endüstri  Oku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45" y="923154"/>
            <a:ext cx="7960904" cy="556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058" y="84056"/>
            <a:ext cx="9125146" cy="490306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</a:rPr>
              <a:t>Конфигурирование аппаратной части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5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ATIC Manager ve SIMATIC PCS7 ile Temel Düzey bir Uygulama | Endüstri  Oku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45" y="923154"/>
            <a:ext cx="7960904" cy="556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058" y="84056"/>
            <a:ext cx="9125146" cy="490306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</a:rPr>
              <a:t>Конфигурирование аппаратной части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22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058" y="84056"/>
            <a:ext cx="9125146" cy="490306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</a:rPr>
              <a:t>Адресация  </a:t>
            </a:r>
            <a:r>
              <a:rPr lang="ru-RU" sz="2400" b="1" dirty="0">
                <a:latin typeface="Arial" panose="020B0604020202020204" pitchFamily="34" charset="0"/>
              </a:rPr>
              <a:t>DI/DO в многорядное конфигурации</a:t>
            </a:r>
            <a:endParaRPr lang="en-US" sz="2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6314" y="5045644"/>
            <a:ext cx="9125146" cy="150998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ru-RU" sz="1400" b="1" dirty="0" smtClean="0"/>
              <a:t>Примеры</a:t>
            </a:r>
          </a:p>
          <a:p>
            <a:pPr algn="just">
              <a:lnSpc>
                <a:spcPct val="100000"/>
              </a:lnSpc>
            </a:pPr>
            <a:r>
              <a:rPr lang="en-US" sz="1400" b="1" dirty="0" smtClean="0"/>
              <a:t>Q 7.7 – </a:t>
            </a:r>
            <a:r>
              <a:rPr lang="ru-RU" sz="1400" dirty="0" smtClean="0"/>
              <a:t>последний бит 32-разрядного </a:t>
            </a:r>
            <a:r>
              <a:rPr lang="en-US" sz="1400" dirty="0" smtClean="0"/>
              <a:t>DO </a:t>
            </a:r>
            <a:r>
              <a:rPr lang="ru-RU" sz="1400" dirty="0" smtClean="0"/>
              <a:t>модуля, установленного в 5-й слот стойки 0</a:t>
            </a:r>
          </a:p>
          <a:p>
            <a:pPr algn="just">
              <a:lnSpc>
                <a:spcPct val="100000"/>
              </a:lnSpc>
            </a:pPr>
            <a:r>
              <a:rPr lang="en-US" sz="1400" b="1" dirty="0" smtClean="0"/>
              <a:t>IB 105</a:t>
            </a:r>
            <a:r>
              <a:rPr lang="en-US" sz="1400" dirty="0" smtClean="0"/>
              <a:t> – </a:t>
            </a:r>
            <a:r>
              <a:rPr lang="ru-RU" sz="1400" dirty="0" smtClean="0"/>
              <a:t>Второй байт </a:t>
            </a:r>
            <a:r>
              <a:rPr lang="en-US" sz="1400" dirty="0" smtClean="0"/>
              <a:t>DI </a:t>
            </a:r>
            <a:r>
              <a:rPr lang="ru-RU" sz="1400" dirty="0" smtClean="0"/>
              <a:t>модуля в слоте 6 стойки 3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pPr algn="just">
              <a:lnSpc>
                <a:spcPct val="120000"/>
              </a:lnSpc>
            </a:pPr>
            <a:r>
              <a:rPr lang="en-US" sz="1400" b="1" dirty="0" smtClean="0"/>
              <a:t>QW 60 – </a:t>
            </a:r>
            <a:r>
              <a:rPr lang="ru-RU" sz="1400" dirty="0" smtClean="0"/>
              <a:t>первые два байта </a:t>
            </a:r>
            <a:r>
              <a:rPr lang="en-US" sz="1400" dirty="0" smtClean="0"/>
              <a:t>DO </a:t>
            </a:r>
            <a:r>
              <a:rPr lang="ru-RU" sz="1400" dirty="0" smtClean="0"/>
              <a:t>модуля в слоте 11 стойки 1</a:t>
            </a:r>
          </a:p>
          <a:p>
            <a:pPr algn="just">
              <a:lnSpc>
                <a:spcPct val="120000"/>
              </a:lnSpc>
            </a:pPr>
            <a:r>
              <a:rPr lang="en-US" sz="1400" b="1" dirty="0" smtClean="0"/>
              <a:t>ID 80 – </a:t>
            </a:r>
            <a:r>
              <a:rPr lang="ru-RU" sz="1400" dirty="0" smtClean="0"/>
              <a:t>все 4 байта  для 32 – разрядного </a:t>
            </a:r>
            <a:r>
              <a:rPr lang="en-US" sz="1400" dirty="0" smtClean="0"/>
              <a:t>DI </a:t>
            </a:r>
            <a:r>
              <a:rPr lang="ru-RU" sz="1400" dirty="0" smtClean="0"/>
              <a:t>модуля в слоте 8 стойки 2 </a:t>
            </a:r>
            <a:endParaRPr lang="en-US" sz="1400" dirty="0" smtClean="0"/>
          </a:p>
          <a:p>
            <a:pPr algn="just">
              <a:lnSpc>
                <a:spcPct val="150000"/>
              </a:lnSpc>
            </a:pPr>
            <a:endParaRPr lang="en-US" sz="1400" b="1" spc="300" dirty="0"/>
          </a:p>
          <a:p>
            <a:pPr algn="just">
              <a:lnSpc>
                <a:spcPct val="150000"/>
              </a:lnSpc>
            </a:pPr>
            <a:endParaRPr lang="en-US" sz="1400" b="1" spc="300" dirty="0" smtClean="0"/>
          </a:p>
          <a:p>
            <a:pPr algn="just">
              <a:lnSpc>
                <a:spcPct val="150000"/>
              </a:lnSpc>
            </a:pPr>
            <a:endParaRPr lang="en-US" sz="1400" b="1" spc="300" dirty="0"/>
          </a:p>
        </p:txBody>
      </p:sp>
      <p:pic>
        <p:nvPicPr>
          <p:cNvPr id="6146" name="Picture 2" descr="http://images.myshared.ru/9/890063/slide_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" t="13347" r="6408" b="11190"/>
          <a:stretch/>
        </p:blipFill>
        <p:spPr bwMode="auto">
          <a:xfrm>
            <a:off x="2328420" y="698269"/>
            <a:ext cx="6985262" cy="422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3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76" y="207963"/>
            <a:ext cx="7475456" cy="490306"/>
          </a:xfrm>
        </p:spPr>
        <p:txBody>
          <a:bodyPr>
            <a:noAutofit/>
          </a:bodyPr>
          <a:lstStyle/>
          <a:p>
            <a:r>
              <a:rPr lang="ru-RU" sz="2400" b="1" spc="-150" dirty="0" smtClean="0">
                <a:latin typeface="Arial" panose="020B0604020202020204" pitchFamily="34" charset="0"/>
              </a:rPr>
              <a:t>Абсолютная и символьная адресация </a:t>
            </a:r>
            <a:endParaRPr lang="en-US" sz="2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201320" y="1245024"/>
            <a:ext cx="3704734" cy="147932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2300" spc="300" dirty="0" smtClean="0"/>
              <a:t>При абсолютная адресации, Указывает операнд прямо в инструкции.</a:t>
            </a:r>
            <a:endParaRPr lang="en-US" sz="2300" spc="300" dirty="0" smtClean="0"/>
          </a:p>
          <a:p>
            <a:pPr>
              <a:lnSpc>
                <a:spcPct val="150000"/>
              </a:lnSpc>
            </a:pPr>
            <a:r>
              <a:rPr lang="ru-RU" sz="2300" spc="300" dirty="0" smtClean="0"/>
              <a:t> (например </a:t>
            </a:r>
            <a:r>
              <a:rPr lang="en-US" sz="2300" b="1" spc="300" dirty="0" smtClean="0"/>
              <a:t>I0.0</a:t>
            </a:r>
            <a:r>
              <a:rPr lang="ru-RU" sz="2300" spc="300" dirty="0" smtClean="0"/>
              <a:t>)</a:t>
            </a:r>
            <a:endParaRPr lang="en-US" sz="2300" spc="300" dirty="0" smtClean="0"/>
          </a:p>
          <a:p>
            <a:pPr algn="just">
              <a:lnSpc>
                <a:spcPct val="150000"/>
              </a:lnSpc>
            </a:pPr>
            <a:endParaRPr lang="en-US" sz="1400" b="1" spc="300" dirty="0"/>
          </a:p>
          <a:p>
            <a:pPr algn="just">
              <a:lnSpc>
                <a:spcPct val="150000"/>
              </a:lnSpc>
            </a:pPr>
            <a:endParaRPr lang="en-US" sz="1400" b="1" spc="300" dirty="0" smtClean="0"/>
          </a:p>
          <a:p>
            <a:pPr algn="just">
              <a:lnSpc>
                <a:spcPct val="150000"/>
              </a:lnSpc>
            </a:pPr>
            <a:endParaRPr lang="en-US" sz="1400" b="1" spc="300" dirty="0"/>
          </a:p>
        </p:txBody>
      </p:sp>
      <p:pic>
        <p:nvPicPr>
          <p:cNvPr id="4098" name="Picture 2" descr="http://images.myshared.ru/9/893994/slide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9" t="16922" r="13545" b="8852"/>
          <a:stretch/>
        </p:blipFill>
        <p:spPr bwMode="auto">
          <a:xfrm>
            <a:off x="575036" y="1098564"/>
            <a:ext cx="7315201" cy="509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3"/>
          <p:cNvSpPr txBox="1">
            <a:spLocks/>
          </p:cNvSpPr>
          <p:nvPr/>
        </p:nvSpPr>
        <p:spPr>
          <a:xfrm>
            <a:off x="8201320" y="3405333"/>
            <a:ext cx="3704734" cy="202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500" spc="300" dirty="0" smtClean="0"/>
              <a:t>При символьной адресации, в место абсолютных адресов используются символьное имя. </a:t>
            </a:r>
          </a:p>
          <a:p>
            <a:pPr>
              <a:lnSpc>
                <a:spcPct val="150000"/>
              </a:lnSpc>
            </a:pPr>
            <a:r>
              <a:rPr lang="ru-RU" sz="1500" spc="300" dirty="0" smtClean="0"/>
              <a:t>(например </a:t>
            </a:r>
            <a:r>
              <a:rPr lang="en-US" sz="1500" b="1" spc="300" dirty="0" smtClean="0"/>
              <a:t>PLANT_ON</a:t>
            </a:r>
            <a:r>
              <a:rPr lang="ru-RU" sz="1500" spc="300" dirty="0" smtClean="0"/>
              <a:t>)</a:t>
            </a:r>
            <a:endParaRPr lang="en-US" sz="1500" spc="300" dirty="0" smtClean="0"/>
          </a:p>
          <a:p>
            <a:pPr algn="just">
              <a:lnSpc>
                <a:spcPct val="150000"/>
              </a:lnSpc>
            </a:pPr>
            <a:endParaRPr lang="en-US" sz="1400" b="1" spc="300" dirty="0" smtClean="0"/>
          </a:p>
          <a:p>
            <a:pPr algn="just">
              <a:lnSpc>
                <a:spcPct val="150000"/>
              </a:lnSpc>
            </a:pPr>
            <a:endParaRPr lang="en-US" sz="1400" b="1" spc="300" dirty="0" smtClean="0"/>
          </a:p>
          <a:p>
            <a:pPr algn="just">
              <a:lnSpc>
                <a:spcPct val="150000"/>
              </a:lnSpc>
            </a:pPr>
            <a:endParaRPr lang="en-US" sz="1400" b="1" spc="300" dirty="0"/>
          </a:p>
        </p:txBody>
      </p:sp>
    </p:spTree>
    <p:extLst>
      <p:ext uri="{BB962C8B-B14F-4D97-AF65-F5344CB8AC3E}">
        <p14:creationId xmlns:p14="http://schemas.microsoft.com/office/powerpoint/2010/main" val="18316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76" y="207963"/>
            <a:ext cx="7475456" cy="490306"/>
          </a:xfrm>
        </p:spPr>
        <p:txBody>
          <a:bodyPr>
            <a:noAutofit/>
          </a:bodyPr>
          <a:lstStyle/>
          <a:p>
            <a:r>
              <a:rPr lang="ru-RU" sz="2400" b="1" spc="-150" dirty="0" smtClean="0">
                <a:latin typeface="Arial" panose="020B0604020202020204" pitchFamily="34" charset="0"/>
              </a:rPr>
              <a:t>Обзор блоков </a:t>
            </a:r>
            <a:r>
              <a:rPr lang="en-US" sz="2400" b="1" spc="-150" dirty="0" smtClean="0">
                <a:latin typeface="Arial" panose="020B0604020202020204" pitchFamily="34" charset="0"/>
              </a:rPr>
              <a:t>step 7</a:t>
            </a:r>
            <a:endParaRPr lang="en-US" sz="2400" dirty="0"/>
          </a:p>
        </p:txBody>
      </p:sp>
      <p:pic>
        <p:nvPicPr>
          <p:cNvPr id="3074" name="Picture 2" descr="http://images.myshared.ru/9/893130/slide_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5" t="17077" r="7836" b="18316"/>
          <a:stretch/>
        </p:blipFill>
        <p:spPr bwMode="auto">
          <a:xfrm>
            <a:off x="1745673" y="964277"/>
            <a:ext cx="9147915" cy="541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76" y="207963"/>
            <a:ext cx="7475456" cy="490306"/>
          </a:xfrm>
        </p:spPr>
        <p:txBody>
          <a:bodyPr>
            <a:noAutofit/>
          </a:bodyPr>
          <a:lstStyle/>
          <a:p>
            <a:r>
              <a:rPr lang="ru-RU" sz="2400" b="1" spc="-150" dirty="0" smtClean="0">
                <a:latin typeface="Arial" panose="020B0604020202020204" pitchFamily="34" charset="0"/>
              </a:rPr>
              <a:t>Возможности структурирования программы</a:t>
            </a:r>
            <a:endParaRPr lang="en-US" sz="2400" dirty="0"/>
          </a:p>
        </p:txBody>
      </p:sp>
      <p:pic>
        <p:nvPicPr>
          <p:cNvPr id="5122" name="Picture 2" descr="Структура программ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19644" r="4350" b="16102"/>
          <a:stretch/>
        </p:blipFill>
        <p:spPr bwMode="auto">
          <a:xfrm>
            <a:off x="981030" y="1197032"/>
            <a:ext cx="10047319" cy="48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Понятие основного цикла. Переменные и типы данных STEP 7 - презентация  онлайн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12862" r="6056" b="8359"/>
          <a:stretch/>
        </p:blipFill>
        <p:spPr bwMode="auto">
          <a:xfrm>
            <a:off x="1845555" y="1122218"/>
            <a:ext cx="8237783" cy="50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76" y="207963"/>
            <a:ext cx="7475456" cy="490306"/>
          </a:xfrm>
        </p:spPr>
        <p:txBody>
          <a:bodyPr>
            <a:noAutofit/>
          </a:bodyPr>
          <a:lstStyle/>
          <a:p>
            <a:r>
              <a:rPr lang="ru-RU" sz="2400" b="1" spc="-150" dirty="0" smtClean="0">
                <a:latin typeface="Arial" panose="020B0604020202020204" pitchFamily="34" charset="0"/>
              </a:rPr>
              <a:t>Циклический выполнения программы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72647" y="255200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7230" y="4890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45555" y="6245209"/>
            <a:ext cx="340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PII – Process - Image - Input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39672" y="6245209"/>
            <a:ext cx="340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PIQ – Process - Image - Output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99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E493BF-683D-8348-A3AF-688DB7DE1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9" t="20125" r="34643" b="22529"/>
          <a:stretch/>
        </p:blipFill>
        <p:spPr bwMode="auto">
          <a:xfrm>
            <a:off x="1136073" y="1105448"/>
            <a:ext cx="3020291" cy="57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1011237"/>
          </a:xfrm>
        </p:spPr>
        <p:txBody>
          <a:bodyPr>
            <a:noAutofit/>
          </a:bodyPr>
          <a:lstStyle/>
          <a:p>
            <a:r>
              <a:rPr lang="ru-RU" sz="3600" b="1" i="0" spc="-15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Модульные программируемые контроллеры Siemens SIMATIC S7-400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5DB2-8ABE-E2D4-2E86-4AF1DBD3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1055" y="1703965"/>
            <a:ext cx="7640781" cy="4946072"/>
          </a:xfrm>
        </p:spPr>
        <p:txBody>
          <a:bodyPr>
            <a:normAutofit/>
          </a:bodyPr>
          <a:lstStyle/>
          <a:p>
            <a:r>
              <a:rPr lang="ru-RU" sz="2800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Модульные программируемые контроллеры Siemens SIMATIC S7-400 представляют собой серию </a:t>
            </a:r>
            <a:r>
              <a:rPr lang="ru-RU" sz="2800" b="1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автоматизационных</a:t>
            </a:r>
            <a:r>
              <a:rPr lang="ru-RU" sz="2800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устройств, предназначенных для управления и мониторинга различными процессами и </a:t>
            </a:r>
            <a:r>
              <a:rPr lang="ru-RU" sz="2800" b="1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систе</a:t>
            </a:r>
            <a:r>
              <a:rPr lang="en-US" sz="2800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ru-RU" sz="2800" b="1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мами</a:t>
            </a:r>
            <a:r>
              <a:rPr lang="ru-RU" sz="2800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в промышленности. Эти контроллеры обеспечивают надежное и гибкое управление производственными процессами, позволяя автоматизировать различные задачи </a:t>
            </a:r>
            <a:r>
              <a:rPr lang="ru-RU" sz="2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промышленных объектах.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537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A836-C122-383A-FDC2-39A3EB9A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0AFB-22F5-72D8-F51F-56095547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1011237"/>
          </a:xfrm>
        </p:spPr>
        <p:txBody>
          <a:bodyPr>
            <a:noAutofit/>
          </a:bodyPr>
          <a:lstStyle/>
          <a:p>
            <a:r>
              <a:rPr lang="ru-RU" sz="2400" b="1" i="0" spc="-15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5DB2-8ABE-E2D4-2E86-4AF1DBD3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5" y="1703965"/>
            <a:ext cx="7765472" cy="4946072"/>
          </a:xfrm>
        </p:spPr>
        <p:txBody>
          <a:bodyPr>
            <a:normAutofit lnSpcReduction="10000"/>
          </a:bodyPr>
          <a:lstStyle/>
          <a:p>
            <a:r>
              <a:rPr lang="en-US" sz="2800" b="1" i="1" spc="300" dirty="0">
                <a:solidFill>
                  <a:schemeClr val="tx2"/>
                </a:solidFill>
              </a:rPr>
              <a:t>SIMATIC</a:t>
            </a:r>
            <a:r>
              <a:rPr lang="en-US" sz="2800" b="1" i="1" dirty="0">
                <a:solidFill>
                  <a:schemeClr val="tx2"/>
                </a:solidFill>
              </a:rPr>
              <a:t> S7-400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Мощные программируемые котроллеры для построения систем управления средней и высокой степени сложности.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Решение практически любых задач управления.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Широкий спектр модулей и широкая гамма центральных процессоров для максимальной адаптации к требованиям решаемой задачи.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Высокая гибкость, обеспечиваемая простотой использования систем распределенного ввода-вывода и мощными коммуникационными возможностями.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Удобство обслуживания, работа с естественным охлаждением.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Гибкие возможности расширения по мере развития объекта управления</a:t>
            </a:r>
          </a:p>
          <a:p>
            <a:endParaRPr lang="en-US" sz="2800" i="1" dirty="0"/>
          </a:p>
        </p:txBody>
      </p:sp>
      <p:pic>
        <p:nvPicPr>
          <p:cNvPr id="2050" name="Picture 2" descr="SIMATIC S7-400">
            <a:extLst>
              <a:ext uri="{FF2B5EF4-FFF2-40B4-BE49-F238E27FC236}">
                <a16:creationId xmlns:a16="http://schemas.microsoft.com/office/drawing/2014/main" id="{51307E70-0181-9CD9-FBAF-6DE13D78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" y="1572491"/>
            <a:ext cx="3725010" cy="4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S7-400/S7-400H/S7-400F/FH . Функции. Подробное описание, цены на  оборудование Siemens. Большой выбор, низкие цены на S7-400/S7-400H/S7-400F/ FH">
            <a:extLst>
              <a:ext uri="{FF2B5EF4-FFF2-40B4-BE49-F238E27FC236}">
                <a16:creationId xmlns:a16="http://schemas.microsoft.com/office/drawing/2014/main" id="{9E46F4D2-5DDC-7F0C-B415-D53396F7A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9499" r="18197" b="26347"/>
          <a:stretch/>
        </p:blipFill>
        <p:spPr bwMode="auto">
          <a:xfrm>
            <a:off x="270163" y="2644725"/>
            <a:ext cx="3756074" cy="26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1011237"/>
          </a:xfrm>
        </p:spPr>
        <p:txBody>
          <a:bodyPr>
            <a:noAutofit/>
          </a:bodyPr>
          <a:lstStyle/>
          <a:p>
            <a:r>
              <a:rPr lang="ru-RU" sz="2400" b="1" i="0" spc="-15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5DB2-8ABE-E2D4-2E86-4AF1DBD3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5" y="1703965"/>
            <a:ext cx="7765472" cy="4946072"/>
          </a:xfrm>
        </p:spPr>
        <p:txBody>
          <a:bodyPr>
            <a:normAutofit lnSpcReduction="10000"/>
          </a:bodyPr>
          <a:lstStyle/>
          <a:p>
            <a:r>
              <a:rPr lang="en-US" sz="2800" b="1" i="1" spc="300" dirty="0">
                <a:solidFill>
                  <a:schemeClr val="tx2"/>
                </a:solidFill>
              </a:rPr>
              <a:t>SIMATIC S7-400H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Программируемые контроллеры с резервированной структурой, обеспечивающие высокую надежность функционирования системы управления.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Резервирование всех основных функций на уровне операционной системы центральных процессоров.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Высокий коэффициент готовности, обеспечиваемый применением переключаемых конфигураций системы ввода-вывода.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Возможность использования стандартных конфигураций систем ввода-вывода.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Горячее резервирование: автоматическое безударное переключение на резервный блок в случае отказа ведущего бока.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845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iemens S7-400F-FH PLC Controller, 40 I/O Points">
            <a:extLst>
              <a:ext uri="{FF2B5EF4-FFF2-40B4-BE49-F238E27FC236}">
                <a16:creationId xmlns:a16="http://schemas.microsoft.com/office/drawing/2014/main" id="{C627D7CE-44FC-B9EF-92AA-6F39BC2EC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36162" r="17300" b="24846"/>
          <a:stretch/>
        </p:blipFill>
        <p:spPr bwMode="auto">
          <a:xfrm>
            <a:off x="270163" y="2978728"/>
            <a:ext cx="6109854" cy="267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1011237"/>
          </a:xfrm>
        </p:spPr>
        <p:txBody>
          <a:bodyPr>
            <a:noAutofit/>
          </a:bodyPr>
          <a:lstStyle/>
          <a:p>
            <a:r>
              <a:rPr lang="ru-RU" sz="2400" b="1" i="0" spc="-15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5DB2-8ABE-E2D4-2E86-4AF1DBD3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5" y="1703965"/>
            <a:ext cx="7765472" cy="494607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 spc="300" dirty="0">
                <a:solidFill>
                  <a:schemeClr val="tx2"/>
                </a:solidFill>
              </a:rPr>
              <a:t>SIMATIC S7-400F/FH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Построение систем автоматики безопасности и противоаварийной защиты (систем ПАЗ).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Использование обычных или резервированных структур ввода-вывода, повышающих надежность функционирования системы управления.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Снижение затрат на монтаж цепей ввода-вывода автоматики безопасности. Применение высоко надежной связи через PROFIBUS DP или PROFINET IO с использованием профиля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PROFISafe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Использование базовых компонентов S7-400H, станций распределенного ввода-вывода ET 200M с F-модулями, а также станций ET 200S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PROFIsafe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 200pro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PROFIsafe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 200eco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PROFIsafe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Возможность применения смешанных структур ввода-вывода, включающих в свой состав стандартные модули, F-модули и модули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319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490306"/>
          </a:xfrm>
        </p:spPr>
        <p:txBody>
          <a:bodyPr>
            <a:noAutofit/>
          </a:bodyPr>
          <a:lstStyle/>
          <a:p>
            <a:r>
              <a:rPr lang="en-US" sz="2400" b="1" spc="-150" dirty="0" smtClean="0">
                <a:latin typeface="Arial" panose="020B0604020202020204" pitchFamily="34" charset="0"/>
              </a:rPr>
              <a:t>S7-400 </a:t>
            </a:r>
            <a:r>
              <a:rPr lang="ru-RU" sz="2400" b="1" spc="-150" dirty="0" smtClean="0">
                <a:latin typeface="Arial" panose="020B0604020202020204" pitchFamily="34" charset="0"/>
              </a:rPr>
              <a:t>МОДУЛИ</a:t>
            </a:r>
            <a:endParaRPr lang="en-US" sz="2400" dirty="0"/>
          </a:p>
        </p:txBody>
      </p:sp>
      <p:pic>
        <p:nvPicPr>
          <p:cNvPr id="1026" name="Picture 2" descr="Plc 1 |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t="17621" r="3116" b="3971"/>
          <a:stretch/>
        </p:blipFill>
        <p:spPr bwMode="auto">
          <a:xfrm>
            <a:off x="2718260" y="698269"/>
            <a:ext cx="6309362" cy="39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23454" y="4715944"/>
            <a:ext cx="11405061" cy="1655762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/>
              <a:t>Сигнальные модули (</a:t>
            </a:r>
            <a:r>
              <a:rPr lang="en-US" sz="2000" b="1" dirty="0" smtClean="0"/>
              <a:t>SM</a:t>
            </a:r>
            <a:r>
              <a:rPr lang="ru-RU" sz="2000" b="1" dirty="0" smtClean="0"/>
              <a:t>)</a:t>
            </a:r>
            <a:r>
              <a:rPr lang="en-US" sz="2000" b="1" dirty="0" smtClean="0"/>
              <a:t>: </a:t>
            </a:r>
            <a:r>
              <a:rPr lang="en-US" sz="2000" dirty="0" smtClean="0"/>
              <a:t>DI, DO, AI,AO</a:t>
            </a:r>
          </a:p>
          <a:p>
            <a:pPr algn="l"/>
            <a:r>
              <a:rPr lang="ru-RU" sz="2000" b="1" dirty="0" smtClean="0"/>
              <a:t>Интерфейсный модули (</a:t>
            </a:r>
            <a:r>
              <a:rPr lang="en-US" sz="2000" b="1" dirty="0" smtClean="0"/>
              <a:t>IM</a:t>
            </a:r>
            <a:r>
              <a:rPr lang="ru-RU" sz="2000" b="1" dirty="0" smtClean="0"/>
              <a:t>)</a:t>
            </a:r>
            <a:r>
              <a:rPr lang="en-US" sz="2000" b="1" dirty="0" smtClean="0"/>
              <a:t>: </a:t>
            </a:r>
            <a:r>
              <a:rPr lang="en-US" sz="2000" dirty="0" smtClean="0"/>
              <a:t>IM460, IM461, IM463…</a:t>
            </a:r>
          </a:p>
          <a:p>
            <a:pPr algn="l"/>
            <a:r>
              <a:rPr lang="ru-RU" sz="2000" b="1" dirty="0" smtClean="0"/>
              <a:t>Функциональные модули (</a:t>
            </a:r>
            <a:r>
              <a:rPr lang="en-US" sz="2000" b="1" dirty="0" smtClean="0"/>
              <a:t>FM</a:t>
            </a:r>
            <a:r>
              <a:rPr lang="ru-RU" sz="2000" b="1" dirty="0" smtClean="0"/>
              <a:t>)</a:t>
            </a:r>
            <a:r>
              <a:rPr lang="en-US" sz="2000" b="1" dirty="0" smtClean="0"/>
              <a:t>: </a:t>
            </a:r>
            <a:r>
              <a:rPr lang="ru-RU" sz="2000" dirty="0" smtClean="0"/>
              <a:t>Счетчики, Позиционирование, Управления с обратной связи</a:t>
            </a:r>
            <a:endParaRPr lang="ru-RU" sz="2000" b="1" dirty="0" smtClean="0"/>
          </a:p>
          <a:p>
            <a:pPr algn="l"/>
            <a:r>
              <a:rPr lang="ru-RU" sz="2000" b="1" dirty="0" smtClean="0"/>
              <a:t>Коммуникационные процессоры (</a:t>
            </a:r>
            <a:r>
              <a:rPr lang="en-US" sz="2000" b="1" dirty="0" smtClean="0"/>
              <a:t>CP</a:t>
            </a:r>
            <a:r>
              <a:rPr lang="ru-RU" sz="2000" b="1" dirty="0" smtClean="0"/>
              <a:t>)</a:t>
            </a:r>
            <a:r>
              <a:rPr lang="en-US" sz="2000" b="1" dirty="0" smtClean="0"/>
              <a:t>: </a:t>
            </a:r>
            <a:r>
              <a:rPr lang="en-US" sz="2000" dirty="0" smtClean="0"/>
              <a:t>PTP, PROFIBUS, ETHERNET, PROFINET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45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ES7417-4HT14-0AB0 | Siemens Simatic S7-400 - CPU-H | PLC-C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9" r="31720"/>
          <a:stretch/>
        </p:blipFill>
        <p:spPr bwMode="auto">
          <a:xfrm>
            <a:off x="9343506" y="453116"/>
            <a:ext cx="2327564" cy="63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490306"/>
          </a:xfrm>
        </p:spPr>
        <p:txBody>
          <a:bodyPr>
            <a:noAutofit/>
          </a:bodyPr>
          <a:lstStyle/>
          <a:p>
            <a:r>
              <a:rPr lang="en-US" sz="2400" b="1" spc="-150" dirty="0" smtClean="0">
                <a:latin typeface="Arial" panose="020B0604020202020204" pitchFamily="34" charset="0"/>
              </a:rPr>
              <a:t>S7-400 </a:t>
            </a:r>
            <a:r>
              <a:rPr lang="ru-RU" sz="2400" b="1" spc="-150" dirty="0" smtClean="0">
                <a:latin typeface="Arial" panose="020B0604020202020204" pitchFamily="34" charset="0"/>
              </a:rPr>
              <a:t>Конструкция </a:t>
            </a:r>
            <a:r>
              <a:rPr lang="en-US" sz="2400" b="1" spc="-150" dirty="0" smtClean="0">
                <a:latin typeface="Arial" panose="020B0604020202020204" pitchFamily="34" charset="0"/>
              </a:rPr>
              <a:t>CPU</a:t>
            </a:r>
            <a:endParaRPr lang="en-US" sz="2400" dirty="0"/>
          </a:p>
        </p:txBody>
      </p:sp>
      <p:sp>
        <p:nvSpPr>
          <p:cNvPr id="8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65608" y="906143"/>
            <a:ext cx="8644380" cy="5408444"/>
          </a:xfrm>
        </p:spPr>
        <p:txBody>
          <a:bodyPr>
            <a:normAutofit/>
          </a:bodyPr>
          <a:lstStyle/>
          <a:p>
            <a:pPr algn="just"/>
            <a:endParaRPr lang="en-US" sz="2000" b="1" dirty="0" smtClean="0"/>
          </a:p>
          <a:p>
            <a:pPr algn="just"/>
            <a:r>
              <a:rPr lang="ru-RU" sz="2000" b="1" dirty="0" smtClean="0"/>
              <a:t>Светодиодные индикаторы ошибки:</a:t>
            </a:r>
            <a:r>
              <a:rPr lang="en-US" sz="2000" b="1" dirty="0" smtClean="0"/>
              <a:t>  </a:t>
            </a:r>
            <a:r>
              <a:rPr lang="en-US" sz="2000" dirty="0"/>
              <a:t>INTF</a:t>
            </a:r>
            <a:r>
              <a:rPr lang="en-US" sz="2000" dirty="0" smtClean="0"/>
              <a:t>,  </a:t>
            </a:r>
            <a:r>
              <a:rPr lang="en-US" sz="2000" dirty="0"/>
              <a:t>EXTF, </a:t>
            </a:r>
            <a:r>
              <a:rPr lang="en-US" sz="2000" dirty="0" smtClean="0"/>
              <a:t> BUS1F</a:t>
            </a:r>
            <a:r>
              <a:rPr lang="en-US" sz="2000" dirty="0"/>
              <a:t>, </a:t>
            </a:r>
            <a:r>
              <a:rPr lang="en-US" sz="2000" dirty="0" smtClean="0"/>
              <a:t> FRCE</a:t>
            </a:r>
            <a:r>
              <a:rPr lang="en-US" sz="2000" dirty="0"/>
              <a:t>, MAINT, </a:t>
            </a:r>
            <a:r>
              <a:rPr lang="en-US" sz="2000" dirty="0" smtClean="0"/>
              <a:t> </a:t>
            </a:r>
            <a:r>
              <a:rPr lang="en-US" sz="2000" dirty="0"/>
              <a:t>RUN, STOP </a:t>
            </a:r>
            <a:endParaRPr lang="ru-RU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ru-RU" sz="2000" b="1" dirty="0" smtClean="0"/>
              <a:t>Модуль расширения памяти: </a:t>
            </a:r>
            <a:r>
              <a:rPr lang="en-US" sz="2000" dirty="0" smtClean="0"/>
              <a:t> RAM </a:t>
            </a:r>
            <a:r>
              <a:rPr lang="ru-RU" sz="2000" dirty="0" smtClean="0"/>
              <a:t>или </a:t>
            </a:r>
            <a:r>
              <a:rPr lang="en-US" sz="2000" dirty="0" smtClean="0"/>
              <a:t>Flash EPROM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ru-RU" sz="2000" b="1" dirty="0" smtClean="0"/>
              <a:t>Переключатель режимов: </a:t>
            </a:r>
            <a:r>
              <a:rPr lang="en-US" sz="2000" dirty="0" smtClean="0"/>
              <a:t>MRES, STOP, RUN, RUN-P 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MPI/DPI </a:t>
            </a:r>
            <a:r>
              <a:rPr lang="ru-RU" sz="2000" b="1" dirty="0" smtClean="0"/>
              <a:t>интерфейс</a:t>
            </a:r>
            <a:r>
              <a:rPr lang="en-US" sz="2000" b="1" dirty="0" smtClean="0"/>
              <a:t>:</a:t>
            </a:r>
            <a:r>
              <a:rPr lang="ru-RU" sz="2000" b="1" dirty="0" smtClean="0"/>
              <a:t> </a:t>
            </a:r>
            <a:r>
              <a:rPr lang="ru-RU" sz="2000" dirty="0" smtClean="0"/>
              <a:t>(назначения параметров с </a:t>
            </a:r>
            <a:r>
              <a:rPr lang="en-US" sz="2000" dirty="0" err="1" smtClean="0"/>
              <a:t>HWConfig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b="1" dirty="0" smtClean="0"/>
              <a:t>DP </a:t>
            </a:r>
            <a:r>
              <a:rPr lang="ru-RU" sz="2000" b="1" dirty="0" smtClean="0"/>
              <a:t>интерфейс: </a:t>
            </a:r>
            <a:r>
              <a:rPr lang="ru-RU" sz="2000" dirty="0" smtClean="0"/>
              <a:t>Для подключения распределенной периферии</a:t>
            </a:r>
          </a:p>
          <a:p>
            <a:pPr algn="just"/>
            <a:endParaRPr lang="ru-RU" sz="2000" dirty="0"/>
          </a:p>
          <a:p>
            <a:pPr algn="just"/>
            <a:r>
              <a:rPr lang="en-US" sz="2000" b="1" dirty="0" smtClean="0"/>
              <a:t>EXT-BAT: </a:t>
            </a:r>
            <a:r>
              <a:rPr lang="ru-RU" sz="2000" dirty="0" smtClean="0"/>
              <a:t>Гнездо для подключения дополнительного источника питания  </a:t>
            </a:r>
            <a:endParaRPr lang="en-US" sz="2000" b="1" dirty="0" smtClean="0"/>
          </a:p>
          <a:p>
            <a:pPr algn="just"/>
            <a:endParaRPr lang="en-US" sz="2000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316718" y="1555423"/>
            <a:ext cx="4026788" cy="55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308049" y="2498103"/>
            <a:ext cx="5382706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874416" y="3337089"/>
            <a:ext cx="5816339" cy="12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110845" y="3949145"/>
            <a:ext cx="6711885" cy="22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498103" y="4947903"/>
            <a:ext cx="7381188" cy="20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715678" y="5731497"/>
            <a:ext cx="8163613" cy="31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76" y="207963"/>
            <a:ext cx="7475456" cy="490306"/>
          </a:xfrm>
        </p:spPr>
        <p:txBody>
          <a:bodyPr>
            <a:noAutofit/>
          </a:bodyPr>
          <a:lstStyle/>
          <a:p>
            <a:r>
              <a:rPr lang="en-US" sz="2400" b="1" spc="-150" dirty="0" smtClean="0">
                <a:latin typeface="Arial" panose="020B0604020202020204" pitchFamily="34" charset="0"/>
              </a:rPr>
              <a:t>S7-400 </a:t>
            </a:r>
            <a:r>
              <a:rPr lang="ru-RU" sz="2400" b="1" spc="-150" dirty="0" smtClean="0">
                <a:latin typeface="Arial" panose="020B0604020202020204" pitchFamily="34" charset="0"/>
              </a:rPr>
              <a:t>Сброс памяти </a:t>
            </a:r>
            <a:r>
              <a:rPr lang="en-US" sz="2400" b="1" spc="-150" dirty="0" smtClean="0">
                <a:latin typeface="Arial" panose="020B0604020202020204" pitchFamily="34" charset="0"/>
              </a:rPr>
              <a:t>CPU</a:t>
            </a:r>
            <a:endParaRPr lang="en-US" sz="2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271860" y="5647800"/>
            <a:ext cx="7400041" cy="1007524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/>
              <a:t>Если </a:t>
            </a:r>
            <a:r>
              <a:rPr lang="en-US" sz="1800" dirty="0" smtClean="0"/>
              <a:t>CPU </a:t>
            </a:r>
            <a:r>
              <a:rPr lang="ru-RU" sz="1800" dirty="0" smtClean="0"/>
              <a:t>используются ММС, то оно должно быт обязательно предварительно стерта </a:t>
            </a:r>
            <a:endParaRPr lang="en-US" sz="1800" dirty="0" smtClean="0"/>
          </a:p>
          <a:p>
            <a:pPr algn="l"/>
            <a:r>
              <a:rPr lang="en-US" sz="1400" dirty="0" smtClean="0"/>
              <a:t>SIMANTIC Manager        Accessible Nodes        </a:t>
            </a:r>
            <a:r>
              <a:rPr lang="ru-RU" sz="1400" dirty="0" smtClean="0"/>
              <a:t>в папка </a:t>
            </a:r>
            <a:r>
              <a:rPr lang="en-US" sz="1400" dirty="0" smtClean="0"/>
              <a:t>Blocks       </a:t>
            </a:r>
            <a:r>
              <a:rPr lang="en-US" sz="1400" b="1" dirty="0" smtClean="0"/>
              <a:t> DELETE</a:t>
            </a:r>
            <a:endParaRPr lang="ru-RU" sz="1400" b="1" dirty="0" smtClean="0"/>
          </a:p>
          <a:p>
            <a:pPr algn="l"/>
            <a:endParaRPr lang="en-US" sz="2000" dirty="0"/>
          </a:p>
        </p:txBody>
      </p:sp>
      <p:pic>
        <p:nvPicPr>
          <p:cNvPr id="3074" name="Picture 2" descr="http://images.myshared.ru/9/887005/slide_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11842" r="7592" b="9420"/>
          <a:stretch/>
        </p:blipFill>
        <p:spPr bwMode="auto">
          <a:xfrm>
            <a:off x="2271860" y="698269"/>
            <a:ext cx="7475456" cy="48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>
            <a:off x="3996960" y="6419654"/>
            <a:ext cx="2922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808480" y="6419654"/>
            <a:ext cx="2922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03187" y="6419654"/>
            <a:ext cx="2922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058" y="84056"/>
            <a:ext cx="9125146" cy="490306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</a:rPr>
              <a:t>Структура проекта </a:t>
            </a:r>
            <a:r>
              <a:rPr lang="en-US" sz="2400" b="1" dirty="0" smtClean="0">
                <a:latin typeface="Arial" panose="020B0604020202020204" pitchFamily="34" charset="0"/>
              </a:rPr>
              <a:t>STEP 7</a:t>
            </a:r>
            <a:endParaRPr lang="en-US" sz="2400" dirty="0"/>
          </a:p>
        </p:txBody>
      </p:sp>
      <p:pic>
        <p:nvPicPr>
          <p:cNvPr id="1028" name="Picture 4" descr="Лабораторная работа №3 Знакомство с step 7 simatic Manager и эмулятором плк  plc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94" y="1116994"/>
            <a:ext cx="8913310" cy="44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1081</TotalTime>
  <Words>638</Words>
  <Application>Microsoft Office PowerPoint</Application>
  <PresentationFormat>Широкоэкранный</PresentationFormat>
  <Paragraphs>83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Open sans</vt:lpstr>
      <vt:lpstr>Segoe UI</vt:lpstr>
      <vt:lpstr>MinimalXOVTI</vt:lpstr>
      <vt:lpstr>Программирование Систем SIMATIC S7 В STEP 7 V5.X</vt:lpstr>
      <vt:lpstr>Модульные программируемые контроллеры Siemens SIMATIC S7-400</vt:lpstr>
      <vt:lpstr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vt:lpstr>
      <vt:lpstr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vt:lpstr>
      <vt:lpstr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vt:lpstr>
      <vt:lpstr>S7-400 МОДУЛИ</vt:lpstr>
      <vt:lpstr>S7-400 Конструкция CPU</vt:lpstr>
      <vt:lpstr>S7-400 Сброс памяти CPU</vt:lpstr>
      <vt:lpstr>Структура проекта STEP 7</vt:lpstr>
      <vt:lpstr>Создания проектной конфигурация оборудования </vt:lpstr>
      <vt:lpstr>Конфигурирование аппаратной части </vt:lpstr>
      <vt:lpstr>Конфигурирование аппаратной части </vt:lpstr>
      <vt:lpstr>Адресация  DI/DO в многорядное конфигурации</vt:lpstr>
      <vt:lpstr>Абсолютная и символьная адресация </vt:lpstr>
      <vt:lpstr>Обзор блоков step 7</vt:lpstr>
      <vt:lpstr>Возможности структурирования программы</vt:lpstr>
      <vt:lpstr>Циклический выполнения программы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Систем SIMATIC S7 В STEP 7 V5.X</dc:title>
  <dc:creator>User</dc:creator>
  <cp:lastModifiedBy>Khudoyberdiev, Makhmud A.</cp:lastModifiedBy>
  <cp:revision>29</cp:revision>
  <dcterms:created xsi:type="dcterms:W3CDTF">2023-11-02T17:33:25Z</dcterms:created>
  <dcterms:modified xsi:type="dcterms:W3CDTF">2023-11-04T14:05:15Z</dcterms:modified>
</cp:coreProperties>
</file>