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59" r:id="rId3"/>
    <p:sldId id="260" r:id="rId4"/>
    <p:sldId id="262" r:id="rId5"/>
    <p:sldId id="261" r:id="rId6"/>
    <p:sldId id="268" r:id="rId7"/>
    <p:sldId id="264" r:id="rId8"/>
    <p:sldId id="269" r:id="rId9"/>
    <p:sldId id="266" r:id="rId10"/>
    <p:sldId id="265" r:id="rId11"/>
    <p:sldId id="267" r:id="rId12"/>
    <p:sldId id="263" r:id="rId13"/>
    <p:sldId id="257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5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FC5C5-9ED2-420E-9B02-F1640A846756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F02CF-DC4B-46FD-A9CF-2E980E6E25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7621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50B6E-7828-B84E-8663-3B502425E47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2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276">
              <a:defRPr/>
            </a:pPr>
            <a:fld id="{19550B6E-7828-B84E-8663-3B502425E470}" type="slidenum">
              <a:rPr lang="pt-BR">
                <a:solidFill>
                  <a:prstClr val="black"/>
                </a:solidFill>
                <a:latin typeface="Calibri" panose="020F0502020204030204"/>
              </a:rPr>
              <a:pPr defTabSz="914276">
                <a:defRPr/>
              </a:pPr>
              <a:t>3</a:t>
            </a:fld>
            <a:endParaRPr lang="pt-BR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15497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46A-C856-4D8B-B421-CFF5AAEEA4D7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140-C4E6-4759-8215-B36D399EF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71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46A-C856-4D8B-B421-CFF5AAEEA4D7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140-C4E6-4759-8215-B36D399EF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8143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46A-C856-4D8B-B421-CFF5AAEEA4D7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140-C4E6-4759-8215-B36D399EF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68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46A-C856-4D8B-B421-CFF5AAEEA4D7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140-C4E6-4759-8215-B36D399EF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979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46A-C856-4D8B-B421-CFF5AAEEA4D7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140-C4E6-4759-8215-B36D399EF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20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46A-C856-4D8B-B421-CFF5AAEEA4D7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140-C4E6-4759-8215-B36D399EF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53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46A-C856-4D8B-B421-CFF5AAEEA4D7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140-C4E6-4759-8215-B36D399EF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03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46A-C856-4D8B-B421-CFF5AAEEA4D7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140-C4E6-4759-8215-B36D399EF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637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46A-C856-4D8B-B421-CFF5AAEEA4D7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140-C4E6-4759-8215-B36D399EF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82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46A-C856-4D8B-B421-CFF5AAEEA4D7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140-C4E6-4759-8215-B36D399EF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21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46A-C856-4D8B-B421-CFF5AAEEA4D7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140-C4E6-4759-8215-B36D399EF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81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9346A-C856-4D8B-B421-CFF5AAEEA4D7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6B140-C4E6-4759-8215-B36D399EF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4474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ângulo Retângulo 2">
            <a:extLst>
              <a:ext uri="{FF2B5EF4-FFF2-40B4-BE49-F238E27FC236}">
                <a16:creationId xmlns:a16="http://schemas.microsoft.com/office/drawing/2014/main" id="{67F3CB9F-E218-E344-8CDB-972FDCB13B0B}"/>
              </a:ext>
            </a:extLst>
          </p:cNvPr>
          <p:cNvSpPr/>
          <p:nvPr/>
        </p:nvSpPr>
        <p:spPr>
          <a:xfrm rot="5400000">
            <a:off x="0" y="0"/>
            <a:ext cx="5486400" cy="548640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4D87B49-C4A7-5D4F-AAEF-47ECDC3DC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656" y="4513760"/>
            <a:ext cx="2209800" cy="1575890"/>
          </a:xfrm>
          <a:prstGeom prst="rect">
            <a:avLst/>
          </a:prstGeom>
        </p:spPr>
      </p:pic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B955B9E6-AD43-CB46-AAF4-195E355BE3DF}"/>
              </a:ext>
            </a:extLst>
          </p:cNvPr>
          <p:cNvSpPr/>
          <p:nvPr/>
        </p:nvSpPr>
        <p:spPr>
          <a:xfrm rot="10800000">
            <a:off x="9115056" y="-28944"/>
            <a:ext cx="3076944" cy="3076944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4E11671-AAF7-434D-995B-7C2DD6EBBA5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C7B9D6D-53F9-4070-BC50-FAD71D18FE16}"/>
              </a:ext>
            </a:extLst>
          </p:cNvPr>
          <p:cNvSpPr txBox="1"/>
          <p:nvPr/>
        </p:nvSpPr>
        <p:spPr>
          <a:xfrm>
            <a:off x="522437" y="5111704"/>
            <a:ext cx="74852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b="1" spc="-150" dirty="0">
                <a:solidFill>
                  <a:srgbClr val="00A59A"/>
                </a:solidFill>
                <a:latin typeface="Calibri" panose="020F0502020204030204"/>
                <a:ea typeface="Gotham Rounded Book" charset="0"/>
                <a:cs typeface="Gotham Rounded Book" charset="0"/>
              </a:rPr>
              <a:t>Socialização - </a:t>
            </a:r>
            <a:r>
              <a:rPr kumimoji="0" lang="pt-BR" sz="2800" b="1" i="0" u="none" strike="noStrike" kern="1200" cap="none" spc="-150" normalizeH="0" baseline="0" noProof="0">
                <a:ln>
                  <a:noFill/>
                </a:ln>
                <a:solidFill>
                  <a:srgbClr val="00A59A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Gotham Rounded Book" charset="0"/>
              </a:rPr>
              <a:t>Seminário Módulo </a:t>
            </a:r>
            <a:r>
              <a:rPr kumimoji="0" lang="pt-BR" sz="2800" b="1" i="0" u="none" strike="noStrike" kern="1200" cap="none" spc="-150" normalizeH="0" baseline="0" noProof="0" dirty="0">
                <a:ln>
                  <a:noFill/>
                </a:ln>
                <a:solidFill>
                  <a:srgbClr val="00A59A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Gotham Rounded Book" charset="0"/>
              </a:rPr>
              <a:t>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b="1" spc="-150" dirty="0">
                <a:solidFill>
                  <a:srgbClr val="00A59A"/>
                </a:solidFill>
                <a:latin typeface="Calibri" panose="020F0502020204030204"/>
                <a:ea typeface="Gotham Rounded Book" charset="0"/>
                <a:cs typeface="Gotham Rounded Book" charset="0"/>
              </a:rPr>
              <a:t>Nome do Tutor (a)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-150" normalizeH="0" baseline="0" noProof="0" dirty="0">
                <a:ln>
                  <a:noFill/>
                </a:ln>
                <a:solidFill>
                  <a:srgbClr val="00A59A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Gotham Rounded Book" charset="0"/>
              </a:rPr>
              <a:t>Nome dos alunos (as)</a:t>
            </a:r>
          </a:p>
        </p:txBody>
      </p:sp>
    </p:spTree>
    <p:extLst>
      <p:ext uri="{BB962C8B-B14F-4D97-AF65-F5344CB8AC3E}">
        <p14:creationId xmlns:p14="http://schemas.microsoft.com/office/powerpoint/2010/main" val="725384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E91FBA29-6A5D-4B63-8EAE-E67F2BE93115}"/>
              </a:ext>
            </a:extLst>
          </p:cNvPr>
          <p:cNvSpPr/>
          <p:nvPr/>
        </p:nvSpPr>
        <p:spPr>
          <a:xfrm rot="5400000">
            <a:off x="-374088" y="374089"/>
            <a:ext cx="3246828" cy="249865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FE42CA98-599B-48A2-B4C2-189356116D83}"/>
              </a:ext>
            </a:extLst>
          </p:cNvPr>
          <p:cNvSpPr/>
          <p:nvPr/>
        </p:nvSpPr>
        <p:spPr>
          <a:xfrm rot="10800000">
            <a:off x="8272130" y="-28946"/>
            <a:ext cx="3919868" cy="3580219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0452A5-0397-4936-9757-0E948FB2CB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11C6E3-8A76-44F9-A34F-8195030C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5183" y="1409980"/>
            <a:ext cx="6272487" cy="882029"/>
          </a:xfrm>
        </p:spPr>
        <p:txBody>
          <a:bodyPr>
            <a:noAutofit/>
          </a:bodyPr>
          <a:lstStyle/>
          <a:p>
            <a:r>
              <a:rPr lang="pt-BR" b="1" spc="-150" dirty="0">
                <a:solidFill>
                  <a:srgbClr val="00A59A"/>
                </a:solidFill>
              </a:rPr>
              <a:t>RESULTADOS E DISCUSSÕES</a:t>
            </a:r>
            <a:br>
              <a:rPr lang="pt-BR" sz="4800" spc="-150" dirty="0"/>
            </a:br>
            <a:r>
              <a:rPr lang="pt-BR" sz="4800" spc="-150" dirty="0"/>
              <a:t> </a:t>
            </a:r>
            <a:endParaRPr lang="pt-BR" sz="48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0D53BD5F-7B50-4286-AEF1-D2EB465A85BF}"/>
              </a:ext>
            </a:extLst>
          </p:cNvPr>
          <p:cNvSpPr txBox="1">
            <a:spLocks/>
          </p:cNvSpPr>
          <p:nvPr/>
        </p:nvSpPr>
        <p:spPr>
          <a:xfrm>
            <a:off x="1790490" y="3089429"/>
            <a:ext cx="8889347" cy="2459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Descreva aqui quais foram os resultados alcançados com sua pesquisa.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057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E91FBA29-6A5D-4B63-8EAE-E67F2BE93115}"/>
              </a:ext>
            </a:extLst>
          </p:cNvPr>
          <p:cNvSpPr/>
          <p:nvPr/>
        </p:nvSpPr>
        <p:spPr>
          <a:xfrm rot="5400000">
            <a:off x="-374088" y="374089"/>
            <a:ext cx="3246828" cy="249865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FE42CA98-599B-48A2-B4C2-189356116D83}"/>
              </a:ext>
            </a:extLst>
          </p:cNvPr>
          <p:cNvSpPr/>
          <p:nvPr/>
        </p:nvSpPr>
        <p:spPr>
          <a:xfrm rot="10800000">
            <a:off x="8272130" y="-28946"/>
            <a:ext cx="3919868" cy="3580219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0452A5-0397-4936-9757-0E948FB2CB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11C6E3-8A76-44F9-A34F-8195030C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643" y="1320149"/>
            <a:ext cx="6272487" cy="882029"/>
          </a:xfrm>
        </p:spPr>
        <p:txBody>
          <a:bodyPr>
            <a:noAutofit/>
          </a:bodyPr>
          <a:lstStyle/>
          <a:p>
            <a:pPr algn="ctr"/>
            <a:r>
              <a:rPr lang="pt-BR" b="1" spc="-150" dirty="0">
                <a:solidFill>
                  <a:srgbClr val="00A59A"/>
                </a:solidFill>
              </a:rPr>
              <a:t>CONCLUSÕES</a:t>
            </a:r>
            <a:br>
              <a:rPr lang="pt-BR" sz="4800" spc="-150" dirty="0"/>
            </a:br>
            <a:r>
              <a:rPr lang="pt-BR" sz="4800" spc="-150" dirty="0"/>
              <a:t> </a:t>
            </a:r>
            <a:endParaRPr lang="pt-BR" sz="48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0D53BD5F-7B50-4286-AEF1-D2EB465A85BF}"/>
              </a:ext>
            </a:extLst>
          </p:cNvPr>
          <p:cNvSpPr txBox="1">
            <a:spLocks/>
          </p:cNvSpPr>
          <p:nvPr/>
        </p:nvSpPr>
        <p:spPr>
          <a:xfrm>
            <a:off x="1559670" y="2778711"/>
            <a:ext cx="8889347" cy="2459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Descreva aqui quais foram suas conclusões com a pesquisa.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highlight>
                  <a:srgbClr val="FFFF00"/>
                </a:highlight>
              </a:rPr>
              <a:t>Atenção acadêmico: </a:t>
            </a:r>
            <a:r>
              <a:rPr lang="pt-BR" dirty="0"/>
              <a:t>RESULTADOS E DISCUSSÕES não é a mesma coisa que CONCLUSÃO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45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E91FBA29-6A5D-4B63-8EAE-E67F2BE93115}"/>
              </a:ext>
            </a:extLst>
          </p:cNvPr>
          <p:cNvSpPr/>
          <p:nvPr/>
        </p:nvSpPr>
        <p:spPr>
          <a:xfrm rot="5400000">
            <a:off x="-374088" y="374089"/>
            <a:ext cx="3246828" cy="249865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FE42CA98-599B-48A2-B4C2-189356116D83}"/>
              </a:ext>
            </a:extLst>
          </p:cNvPr>
          <p:cNvSpPr/>
          <p:nvPr/>
        </p:nvSpPr>
        <p:spPr>
          <a:xfrm rot="10800000">
            <a:off x="8272130" y="-28946"/>
            <a:ext cx="3919868" cy="3580219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0452A5-0397-4936-9757-0E948FB2CB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11C6E3-8A76-44F9-A34F-8195030C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401" y="920562"/>
            <a:ext cx="3429545" cy="882029"/>
          </a:xfrm>
        </p:spPr>
        <p:txBody>
          <a:bodyPr>
            <a:noAutofit/>
          </a:bodyPr>
          <a:lstStyle/>
          <a:p>
            <a:r>
              <a:rPr lang="pt-BR" b="1" spc="-150" dirty="0">
                <a:solidFill>
                  <a:srgbClr val="00A59A"/>
                </a:solidFill>
              </a:rPr>
              <a:t>REFERÊNCIAS</a:t>
            </a:r>
            <a:br>
              <a:rPr lang="pt-BR" sz="4800" spc="-150" dirty="0"/>
            </a:br>
            <a:r>
              <a:rPr lang="pt-BR" sz="4800" spc="-150" dirty="0"/>
              <a:t> </a:t>
            </a:r>
            <a:endParaRPr lang="pt-BR" sz="48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3E7F6DD-3A0B-4168-B328-09BB85445F52}"/>
              </a:ext>
            </a:extLst>
          </p:cNvPr>
          <p:cNvSpPr txBox="1">
            <a:spLocks/>
          </p:cNvSpPr>
          <p:nvPr/>
        </p:nvSpPr>
        <p:spPr>
          <a:xfrm>
            <a:off x="2009319" y="2342193"/>
            <a:ext cx="8031326" cy="172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Liste aqui todas as REFERÊNCIAS utilizadas no seu trabalho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highlight>
                  <a:srgbClr val="FFFF00"/>
                </a:highlight>
              </a:rPr>
              <a:t>Lembre – se: </a:t>
            </a:r>
            <a:r>
              <a:rPr lang="pt-BR" dirty="0"/>
              <a:t>Elas devem estar em ordem alfabética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pt-BR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495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faca, mesa&#10;&#10;Descrição gerada automaticamente">
            <a:extLst>
              <a:ext uri="{FF2B5EF4-FFF2-40B4-BE49-F238E27FC236}">
                <a16:creationId xmlns:a16="http://schemas.microsoft.com/office/drawing/2014/main" id="{4903D00B-0340-447C-ADEF-533BC5D721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5578" y="10"/>
            <a:ext cx="7552944" cy="6857990"/>
          </a:xfrm>
          <a:prstGeom prst="rect">
            <a:avLst/>
          </a:prstGeom>
          <a:effectLst/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60C56B90-4FD4-477F-AB25-1FCB8F39B60A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AE4C830-2270-4994-8D6E-888BB0A19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350" y="2618412"/>
            <a:ext cx="2273300" cy="162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14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10">
            <a:extLst>
              <a:ext uri="{FF2B5EF4-FFF2-40B4-BE49-F238E27FC236}">
                <a16:creationId xmlns:a16="http://schemas.microsoft.com/office/drawing/2014/main" id="{F2456AA8-81FB-4F14-B49B-03041EBE8575}"/>
              </a:ext>
            </a:extLst>
          </p:cNvPr>
          <p:cNvSpPr/>
          <p:nvPr/>
        </p:nvSpPr>
        <p:spPr>
          <a:xfrm rot="5400000">
            <a:off x="-353532" y="353532"/>
            <a:ext cx="3429000" cy="2721935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686094" y="2515323"/>
            <a:ext cx="6672809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Ser a 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melhor solução de educação </a:t>
            </a:r>
            <a:r>
              <a:rPr kumimoji="0" lang="pt-B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para a construção da sua própria história.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613839" y="4564277"/>
            <a:ext cx="69118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Ser 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líder </a:t>
            </a:r>
            <a:r>
              <a:rPr kumimoji="0" lang="pt-B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nas regiões onde atua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, referência </a:t>
            </a:r>
            <a:r>
              <a:rPr kumimoji="0" lang="pt-B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de ensino para a melhoria de vida dos nossos alunos, com 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rentabilidade e reconhecimento </a:t>
            </a:r>
            <a:r>
              <a:rPr kumimoji="0" lang="pt-B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de todos os públicos.</a:t>
            </a:r>
          </a:p>
        </p:txBody>
      </p:sp>
      <p:sp>
        <p:nvSpPr>
          <p:cNvPr id="30" name="Triângulo Retângulo 29">
            <a:extLst>
              <a:ext uri="{FF2B5EF4-FFF2-40B4-BE49-F238E27FC236}">
                <a16:creationId xmlns:a16="http://schemas.microsoft.com/office/drawing/2014/main" id="{C10C7F1E-8887-D148-93BE-0DE2A0D2AA13}"/>
              </a:ext>
            </a:extLst>
          </p:cNvPr>
          <p:cNvSpPr/>
          <p:nvPr/>
        </p:nvSpPr>
        <p:spPr>
          <a:xfrm rot="5400000">
            <a:off x="1532553" y="2659854"/>
            <a:ext cx="166870" cy="166870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riângulo Retângulo 31">
            <a:extLst>
              <a:ext uri="{FF2B5EF4-FFF2-40B4-BE49-F238E27FC236}">
                <a16:creationId xmlns:a16="http://schemas.microsoft.com/office/drawing/2014/main" id="{E871507D-778D-224D-B118-26B91995708A}"/>
              </a:ext>
            </a:extLst>
          </p:cNvPr>
          <p:cNvSpPr/>
          <p:nvPr/>
        </p:nvSpPr>
        <p:spPr>
          <a:xfrm rot="5400000">
            <a:off x="1532553" y="4701156"/>
            <a:ext cx="166870" cy="166870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921A93D-6588-2B4B-84D9-B80A26197C51}"/>
              </a:ext>
            </a:extLst>
          </p:cNvPr>
          <p:cNvSpPr txBox="1"/>
          <p:nvPr/>
        </p:nvSpPr>
        <p:spPr>
          <a:xfrm>
            <a:off x="1361209" y="1303131"/>
            <a:ext cx="47758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0" b="1" i="0" u="none" strike="noStrike" kern="1200" cap="none" spc="-150" normalizeH="0" baseline="0" noProof="0" dirty="0">
                <a:ln>
                  <a:noFill/>
                </a:ln>
                <a:solidFill>
                  <a:srgbClr val="00A59A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Gotham Rounded Book" charset="0"/>
              </a:rPr>
              <a:t>MISS</a:t>
            </a:r>
            <a:r>
              <a:rPr kumimoji="0" lang="en-US" sz="6000" b="1" i="0" u="none" strike="noStrike" kern="1200" cap="none" spc="-150" normalizeH="0" baseline="0" noProof="0" dirty="0">
                <a:ln>
                  <a:noFill/>
                </a:ln>
                <a:solidFill>
                  <a:srgbClr val="00A59A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Gotham Rounded Book" charset="0"/>
              </a:rPr>
              <a:t>ÃO</a:t>
            </a:r>
            <a:endParaRPr kumimoji="0" lang="pt-BR" sz="3600" b="1" i="0" u="none" strike="noStrike" kern="1200" cap="none" spc="-150" normalizeH="0" baseline="0" noProof="0" dirty="0">
              <a:ln>
                <a:noFill/>
              </a:ln>
              <a:solidFill>
                <a:srgbClr val="00A59A"/>
              </a:solidFill>
              <a:effectLst/>
              <a:uLnTx/>
              <a:uFillTx/>
              <a:latin typeface="Calibri" panose="020F0502020204030204"/>
              <a:ea typeface="Gotham Rounded Book" charset="0"/>
              <a:cs typeface="Gotham Rounded Book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12AFAE12-2569-5640-AE17-5AB6998CA3B4}"/>
              </a:ext>
            </a:extLst>
          </p:cNvPr>
          <p:cNvSpPr txBox="1"/>
          <p:nvPr/>
        </p:nvSpPr>
        <p:spPr>
          <a:xfrm>
            <a:off x="1361209" y="3321680"/>
            <a:ext cx="4012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0" b="1" i="0" u="none" strike="noStrike" kern="1200" cap="none" spc="-150" normalizeH="0" baseline="0" noProof="0" dirty="0">
                <a:ln>
                  <a:noFill/>
                </a:ln>
                <a:solidFill>
                  <a:srgbClr val="00A59A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Gotham Rounded Book" charset="0"/>
              </a:rPr>
              <a:t>VIS</a:t>
            </a:r>
            <a:r>
              <a:rPr kumimoji="0" lang="en-US" sz="6000" b="1" i="0" u="none" strike="noStrike" kern="1200" cap="none" spc="-150" normalizeH="0" baseline="0" noProof="0" dirty="0">
                <a:ln>
                  <a:noFill/>
                </a:ln>
                <a:solidFill>
                  <a:srgbClr val="00A59A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Gotham Rounded Book" charset="0"/>
              </a:rPr>
              <a:t>ÃO</a:t>
            </a:r>
            <a:endParaRPr kumimoji="0" lang="pt-BR" sz="3600" b="1" i="0" u="none" strike="noStrike" kern="1200" cap="none" spc="-150" normalizeH="0" baseline="0" noProof="0" dirty="0">
              <a:ln>
                <a:noFill/>
              </a:ln>
              <a:solidFill>
                <a:srgbClr val="00A59A"/>
              </a:solidFill>
              <a:effectLst/>
              <a:uLnTx/>
              <a:uFillTx/>
              <a:latin typeface="Calibri" panose="020F0502020204030204"/>
              <a:ea typeface="Gotham Rounded Book" charset="0"/>
              <a:cs typeface="Gotham Rounded Book" charset="0"/>
            </a:endParaRPr>
          </a:p>
        </p:txBody>
      </p:sp>
      <p:sp>
        <p:nvSpPr>
          <p:cNvPr id="13" name="Triângulo Retângulo 12">
            <a:extLst>
              <a:ext uri="{FF2B5EF4-FFF2-40B4-BE49-F238E27FC236}">
                <a16:creationId xmlns:a16="http://schemas.microsoft.com/office/drawing/2014/main" id="{0E56B86F-CE69-A74B-93F8-079D99297249}"/>
              </a:ext>
            </a:extLst>
          </p:cNvPr>
          <p:cNvSpPr/>
          <p:nvPr/>
        </p:nvSpPr>
        <p:spPr>
          <a:xfrm rot="10800000">
            <a:off x="9384685" y="-28945"/>
            <a:ext cx="2807313" cy="2807313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2F0BE606-C591-0C4B-B6DC-03ACE6AB91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71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>
            <a:extLst>
              <a:ext uri="{FF2B5EF4-FFF2-40B4-BE49-F238E27FC236}">
                <a16:creationId xmlns:a16="http://schemas.microsoft.com/office/drawing/2014/main" id="{BB0A7C26-1773-7A48-BF92-E66301DAA59A}"/>
              </a:ext>
            </a:extLst>
          </p:cNvPr>
          <p:cNvSpPr/>
          <p:nvPr/>
        </p:nvSpPr>
        <p:spPr>
          <a:xfrm rot="10800000">
            <a:off x="9384685" y="-28945"/>
            <a:ext cx="2807313" cy="2807313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riângulo Retângulo 11">
            <a:extLst>
              <a:ext uri="{FF2B5EF4-FFF2-40B4-BE49-F238E27FC236}">
                <a16:creationId xmlns:a16="http://schemas.microsoft.com/office/drawing/2014/main" id="{B770F941-C69D-5A4F-80BF-55C48FCBEB8C}"/>
              </a:ext>
            </a:extLst>
          </p:cNvPr>
          <p:cNvSpPr/>
          <p:nvPr/>
        </p:nvSpPr>
        <p:spPr>
          <a:xfrm rot="5400000">
            <a:off x="0" y="0"/>
            <a:ext cx="1925619" cy="1925619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275557" y="1252895"/>
            <a:ext cx="5542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0" b="1" i="0" u="none" strike="noStrike" kern="1200" cap="none" spc="-150" normalizeH="0" baseline="0" noProof="0" dirty="0">
                <a:ln>
                  <a:noFill/>
                </a:ln>
                <a:solidFill>
                  <a:srgbClr val="00A59A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Gotham Rounded Book" charset="0"/>
              </a:rPr>
              <a:t>VALORES</a:t>
            </a:r>
            <a:endParaRPr kumimoji="0" lang="pt-BR" sz="3600" b="1" i="0" u="none" strike="noStrike" kern="1200" cap="none" spc="-150" normalizeH="0" baseline="0" noProof="0" dirty="0">
              <a:ln>
                <a:noFill/>
              </a:ln>
              <a:solidFill>
                <a:srgbClr val="00A59A"/>
              </a:solidFill>
              <a:effectLst/>
              <a:uLnTx/>
              <a:uFillTx/>
              <a:latin typeface="Calibri" panose="020F0502020204030204"/>
              <a:ea typeface="Gotham Rounded Book" charset="0"/>
              <a:cs typeface="Gotham Rounded Book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567184" y="2459036"/>
            <a:ext cx="7554974" cy="3290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Ética e Respeito: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 Respeitar as regras sempre, com transparência e respeito, é a base do nosso relacionamento com alunos, funcionários e parceiros.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Valorização do Conhecimento: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Não basta saber, é preciso saber fazer. Valorizamos o conhecimento como forma de inspirar e aproximar as pessoas.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Vocação para Ensinar: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 Nossos profissionais têm prazer em educar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e contribuir para o crescimento dos nossos alunos.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Atitude de Dono: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 Pensamos e agimos como donos do negócio.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Simplicidade e Colaboração: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 Trabalhamos juntos como um time, com diálogo aberto e direto.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Foco em Resultado e Meritocracia: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 Nossa equipe cresce por mérito através da superação de metas e dedicação de cada um.</a:t>
            </a:r>
          </a:p>
        </p:txBody>
      </p:sp>
      <p:sp>
        <p:nvSpPr>
          <p:cNvPr id="22" name="Triângulo Retângulo 21">
            <a:extLst>
              <a:ext uri="{FF2B5EF4-FFF2-40B4-BE49-F238E27FC236}">
                <a16:creationId xmlns:a16="http://schemas.microsoft.com/office/drawing/2014/main" id="{1D13CB11-5768-D041-BC1E-1E69F0EE32B8}"/>
              </a:ext>
            </a:extLst>
          </p:cNvPr>
          <p:cNvSpPr/>
          <p:nvPr/>
        </p:nvSpPr>
        <p:spPr>
          <a:xfrm rot="5400000">
            <a:off x="1400314" y="2611498"/>
            <a:ext cx="166870" cy="166870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riângulo Retângulo 23">
            <a:extLst>
              <a:ext uri="{FF2B5EF4-FFF2-40B4-BE49-F238E27FC236}">
                <a16:creationId xmlns:a16="http://schemas.microsoft.com/office/drawing/2014/main" id="{67D0544E-0A28-D844-918E-C2A807C083AA}"/>
              </a:ext>
            </a:extLst>
          </p:cNvPr>
          <p:cNvSpPr/>
          <p:nvPr/>
        </p:nvSpPr>
        <p:spPr>
          <a:xfrm rot="5400000">
            <a:off x="1400314" y="3246828"/>
            <a:ext cx="166870" cy="166870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riângulo Retângulo 24">
            <a:extLst>
              <a:ext uri="{FF2B5EF4-FFF2-40B4-BE49-F238E27FC236}">
                <a16:creationId xmlns:a16="http://schemas.microsoft.com/office/drawing/2014/main" id="{EA0894CD-648A-A84B-96D8-DC6A3157234F}"/>
              </a:ext>
            </a:extLst>
          </p:cNvPr>
          <p:cNvSpPr/>
          <p:nvPr/>
        </p:nvSpPr>
        <p:spPr>
          <a:xfrm rot="5400000">
            <a:off x="1400314" y="3894033"/>
            <a:ext cx="166870" cy="166870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riângulo Retângulo 25">
            <a:extLst>
              <a:ext uri="{FF2B5EF4-FFF2-40B4-BE49-F238E27FC236}">
                <a16:creationId xmlns:a16="http://schemas.microsoft.com/office/drawing/2014/main" id="{7AA8B203-74FB-CE4E-AA8F-80BD9963075F}"/>
              </a:ext>
            </a:extLst>
          </p:cNvPr>
          <p:cNvSpPr/>
          <p:nvPr/>
        </p:nvSpPr>
        <p:spPr>
          <a:xfrm rot="5400000">
            <a:off x="1400314" y="4523425"/>
            <a:ext cx="166870" cy="166870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riângulo Retângulo 26">
            <a:extLst>
              <a:ext uri="{FF2B5EF4-FFF2-40B4-BE49-F238E27FC236}">
                <a16:creationId xmlns:a16="http://schemas.microsoft.com/office/drawing/2014/main" id="{10838B6E-6867-B04C-9F14-5B2663C15ADA}"/>
              </a:ext>
            </a:extLst>
          </p:cNvPr>
          <p:cNvSpPr/>
          <p:nvPr/>
        </p:nvSpPr>
        <p:spPr>
          <a:xfrm rot="5400000">
            <a:off x="1400314" y="4855934"/>
            <a:ext cx="166870" cy="166870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riângulo Retângulo 27">
            <a:extLst>
              <a:ext uri="{FF2B5EF4-FFF2-40B4-BE49-F238E27FC236}">
                <a16:creationId xmlns:a16="http://schemas.microsoft.com/office/drawing/2014/main" id="{BF6B04D8-2CE8-EC4A-935F-26856C9134B4}"/>
              </a:ext>
            </a:extLst>
          </p:cNvPr>
          <p:cNvSpPr/>
          <p:nvPr/>
        </p:nvSpPr>
        <p:spPr>
          <a:xfrm rot="5400000">
            <a:off x="1400314" y="5176568"/>
            <a:ext cx="166870" cy="166870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A1524051-2446-B14E-9208-7E3F3212D8D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  <p:sp>
        <p:nvSpPr>
          <p:cNvPr id="13" name="Triângulo Retângulo 12">
            <a:extLst>
              <a:ext uri="{FF2B5EF4-FFF2-40B4-BE49-F238E27FC236}">
                <a16:creationId xmlns:a16="http://schemas.microsoft.com/office/drawing/2014/main" id="{E91FBA29-6A5D-4B63-8EAE-E67F2BE93115}"/>
              </a:ext>
            </a:extLst>
          </p:cNvPr>
          <p:cNvSpPr/>
          <p:nvPr/>
        </p:nvSpPr>
        <p:spPr>
          <a:xfrm rot="5400000">
            <a:off x="-374088" y="374089"/>
            <a:ext cx="3246828" cy="249865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8201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E91FBA29-6A5D-4B63-8EAE-E67F2BE93115}"/>
              </a:ext>
            </a:extLst>
          </p:cNvPr>
          <p:cNvSpPr/>
          <p:nvPr/>
        </p:nvSpPr>
        <p:spPr>
          <a:xfrm rot="5400000">
            <a:off x="-374088" y="374089"/>
            <a:ext cx="3246828" cy="249865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FE42CA98-599B-48A2-B4C2-189356116D83}"/>
              </a:ext>
            </a:extLst>
          </p:cNvPr>
          <p:cNvSpPr/>
          <p:nvPr/>
        </p:nvSpPr>
        <p:spPr>
          <a:xfrm rot="10800000">
            <a:off x="8272130" y="-28946"/>
            <a:ext cx="3919868" cy="3580219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0452A5-0397-4936-9757-0E948FB2CB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11C6E3-8A76-44F9-A34F-8195030C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767" y="2849824"/>
            <a:ext cx="10515600" cy="1165941"/>
          </a:xfrm>
        </p:spPr>
        <p:txBody>
          <a:bodyPr>
            <a:noAutofit/>
          </a:bodyPr>
          <a:lstStyle/>
          <a:p>
            <a:r>
              <a:rPr lang="pt-BR" sz="4000" b="1" spc="-150" dirty="0">
                <a:solidFill>
                  <a:srgbClr val="00A59A"/>
                </a:solidFill>
              </a:rPr>
              <a:t>TEMA PRINCIPAL DO SEMINÁRIO:  INSERIR O TEMA GERAL DO SEMINÁRIO</a:t>
            </a:r>
            <a:br>
              <a:rPr lang="pt-BR" sz="4000" b="1" spc="-150" dirty="0">
                <a:solidFill>
                  <a:srgbClr val="00A59A"/>
                </a:solidFill>
              </a:rPr>
            </a:br>
            <a:br>
              <a:rPr lang="pt-BR" sz="4000" b="1" spc="-150" dirty="0"/>
            </a:br>
            <a:r>
              <a:rPr lang="pt-BR" sz="4000" b="1" spc="-150" dirty="0"/>
              <a:t> </a:t>
            </a:r>
            <a:r>
              <a:rPr lang="pt-BR" sz="4000" b="1" spc="-150" dirty="0">
                <a:solidFill>
                  <a:srgbClr val="FF0000"/>
                </a:solidFill>
              </a:rPr>
              <a:t>TÍTULO DO TRABALHO: INSERIR O TÍTULO DO TRABALHO</a:t>
            </a:r>
            <a:endParaRPr lang="pt-BR" sz="40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147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E91FBA29-6A5D-4B63-8EAE-E67F2BE93115}"/>
              </a:ext>
            </a:extLst>
          </p:cNvPr>
          <p:cNvSpPr/>
          <p:nvPr/>
        </p:nvSpPr>
        <p:spPr>
          <a:xfrm rot="5400000">
            <a:off x="-374088" y="374089"/>
            <a:ext cx="3246828" cy="249865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FE42CA98-599B-48A2-B4C2-189356116D83}"/>
              </a:ext>
            </a:extLst>
          </p:cNvPr>
          <p:cNvSpPr/>
          <p:nvPr/>
        </p:nvSpPr>
        <p:spPr>
          <a:xfrm rot="10800000">
            <a:off x="8272130" y="-28946"/>
            <a:ext cx="3919868" cy="3580219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0452A5-0397-4936-9757-0E948FB2CB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11C6E3-8A76-44F9-A34F-8195030C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688" y="1320149"/>
            <a:ext cx="3429545" cy="882029"/>
          </a:xfrm>
        </p:spPr>
        <p:txBody>
          <a:bodyPr>
            <a:noAutofit/>
          </a:bodyPr>
          <a:lstStyle/>
          <a:p>
            <a:r>
              <a:rPr lang="pt-BR" sz="4800" b="1" spc="-150" dirty="0">
                <a:solidFill>
                  <a:srgbClr val="00A59A"/>
                </a:solidFill>
              </a:rPr>
              <a:t>RESUMO</a:t>
            </a:r>
            <a:br>
              <a:rPr lang="pt-BR" sz="4800" spc="-150" dirty="0"/>
            </a:br>
            <a:r>
              <a:rPr lang="pt-BR" sz="4800" spc="-150" dirty="0"/>
              <a:t> </a:t>
            </a:r>
            <a:endParaRPr lang="pt-BR" sz="48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3E7F6DD-3A0B-4168-B328-09BB85445F52}"/>
              </a:ext>
            </a:extLst>
          </p:cNvPr>
          <p:cNvSpPr txBox="1">
            <a:spLocks/>
          </p:cNvSpPr>
          <p:nvPr/>
        </p:nvSpPr>
        <p:spPr>
          <a:xfrm>
            <a:off x="1941410" y="3067769"/>
            <a:ext cx="7956813" cy="1086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dirty="0"/>
              <a:t>Descreva aqui o REUSMO do seu Trabalho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pt-BR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580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E91FBA29-6A5D-4B63-8EAE-E67F2BE93115}"/>
              </a:ext>
            </a:extLst>
          </p:cNvPr>
          <p:cNvSpPr/>
          <p:nvPr/>
        </p:nvSpPr>
        <p:spPr>
          <a:xfrm rot="5400000">
            <a:off x="-374088" y="374089"/>
            <a:ext cx="3246828" cy="249865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FE42CA98-599B-48A2-B4C2-189356116D83}"/>
              </a:ext>
            </a:extLst>
          </p:cNvPr>
          <p:cNvSpPr/>
          <p:nvPr/>
        </p:nvSpPr>
        <p:spPr>
          <a:xfrm rot="10800000">
            <a:off x="8272130" y="-28946"/>
            <a:ext cx="3919868" cy="3580219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0452A5-0397-4936-9757-0E948FB2CB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11C6E3-8A76-44F9-A34F-8195030C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2358" y="1073718"/>
            <a:ext cx="3429545" cy="882029"/>
          </a:xfrm>
        </p:spPr>
        <p:txBody>
          <a:bodyPr>
            <a:noAutofit/>
          </a:bodyPr>
          <a:lstStyle/>
          <a:p>
            <a:r>
              <a:rPr lang="pt-BR" b="1" spc="-150" dirty="0">
                <a:solidFill>
                  <a:srgbClr val="00A59A"/>
                </a:solidFill>
              </a:rPr>
              <a:t>INTRODUÇÃO</a:t>
            </a:r>
            <a:br>
              <a:rPr lang="pt-BR" sz="4800" spc="-150" dirty="0"/>
            </a:br>
            <a:r>
              <a:rPr lang="pt-BR" sz="4800" spc="-150" dirty="0"/>
              <a:t> </a:t>
            </a:r>
            <a:endParaRPr lang="pt-BR" sz="48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3E7F6DD-3A0B-4168-B328-09BB85445F52}"/>
              </a:ext>
            </a:extLst>
          </p:cNvPr>
          <p:cNvSpPr txBox="1">
            <a:spLocks/>
          </p:cNvSpPr>
          <p:nvPr/>
        </p:nvSpPr>
        <p:spPr>
          <a:xfrm>
            <a:off x="1515282" y="2535022"/>
            <a:ext cx="8250155" cy="21523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Neste seminário a introdução deve conter no MÍNIMO 10 PARÁGRAFOS</a:t>
            </a:r>
          </a:p>
          <a:p>
            <a:pPr marL="0" indent="0">
              <a:buNone/>
            </a:pPr>
            <a:endParaRPr lang="pt-BR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/>
              <a:t>Selecione </a:t>
            </a:r>
            <a:r>
              <a:rPr lang="pt-BR" b="1" dirty="0"/>
              <a:t>apenas 2</a:t>
            </a:r>
            <a:r>
              <a:rPr lang="pt-BR" dirty="0"/>
              <a:t> para compartilhar com seus colegas de sala.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pt-BR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271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E91FBA29-6A5D-4B63-8EAE-E67F2BE93115}"/>
              </a:ext>
            </a:extLst>
          </p:cNvPr>
          <p:cNvSpPr/>
          <p:nvPr/>
        </p:nvSpPr>
        <p:spPr>
          <a:xfrm rot="5400000">
            <a:off x="-374088" y="374089"/>
            <a:ext cx="3246828" cy="249865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FE42CA98-599B-48A2-B4C2-189356116D83}"/>
              </a:ext>
            </a:extLst>
          </p:cNvPr>
          <p:cNvSpPr/>
          <p:nvPr/>
        </p:nvSpPr>
        <p:spPr>
          <a:xfrm rot="10800000">
            <a:off x="8272130" y="-28946"/>
            <a:ext cx="3919868" cy="3580219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0452A5-0397-4936-9757-0E948FB2CB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11C6E3-8A76-44F9-A34F-8195030C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2938" y="1039585"/>
            <a:ext cx="6272487" cy="882029"/>
          </a:xfrm>
        </p:spPr>
        <p:txBody>
          <a:bodyPr>
            <a:noAutofit/>
          </a:bodyPr>
          <a:lstStyle/>
          <a:p>
            <a:r>
              <a:rPr lang="pt-BR" b="1" spc="-150" dirty="0">
                <a:solidFill>
                  <a:srgbClr val="00A59A"/>
                </a:solidFill>
              </a:rPr>
              <a:t>FUNDAMENTAÇÃO TEÓRICA</a:t>
            </a:r>
            <a:br>
              <a:rPr lang="pt-BR" sz="4800" spc="-150" dirty="0"/>
            </a:br>
            <a:r>
              <a:rPr lang="pt-BR" sz="4800" spc="-150" dirty="0"/>
              <a:t> </a:t>
            </a:r>
            <a:endParaRPr lang="pt-BR" sz="48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3E7F6DD-3A0B-4168-B328-09BB85445F52}"/>
              </a:ext>
            </a:extLst>
          </p:cNvPr>
          <p:cNvSpPr txBox="1">
            <a:spLocks/>
          </p:cNvSpPr>
          <p:nvPr/>
        </p:nvSpPr>
        <p:spPr>
          <a:xfrm>
            <a:off x="1790490" y="2301714"/>
            <a:ext cx="8889347" cy="3246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Neste seminário a fundamentação teórica deve conter no MÍNIMO 10 CITAÇÕES.</a:t>
            </a:r>
          </a:p>
          <a:p>
            <a:pPr marL="0" indent="0">
              <a:buNone/>
            </a:pPr>
            <a:endParaRPr lang="pt-BR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/>
              <a:t>Selecione </a:t>
            </a:r>
            <a:r>
              <a:rPr lang="pt-BR" b="1" dirty="0"/>
              <a:t>apenas 3</a:t>
            </a:r>
            <a:r>
              <a:rPr lang="pt-BR" dirty="0"/>
              <a:t> para compartilhar com seus colegas de sala.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274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E91FBA29-6A5D-4B63-8EAE-E67F2BE93115}"/>
              </a:ext>
            </a:extLst>
          </p:cNvPr>
          <p:cNvSpPr/>
          <p:nvPr/>
        </p:nvSpPr>
        <p:spPr>
          <a:xfrm rot="5400000">
            <a:off x="-374088" y="374089"/>
            <a:ext cx="3246828" cy="249865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FE42CA98-599B-48A2-B4C2-189356116D83}"/>
              </a:ext>
            </a:extLst>
          </p:cNvPr>
          <p:cNvSpPr/>
          <p:nvPr/>
        </p:nvSpPr>
        <p:spPr>
          <a:xfrm rot="10800000">
            <a:off x="8272130" y="-28946"/>
            <a:ext cx="3919868" cy="3580219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0452A5-0397-4936-9757-0E948FB2CB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11C6E3-8A76-44F9-A34F-8195030C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2938" y="1039585"/>
            <a:ext cx="6272487" cy="882029"/>
          </a:xfrm>
        </p:spPr>
        <p:txBody>
          <a:bodyPr>
            <a:noAutofit/>
          </a:bodyPr>
          <a:lstStyle/>
          <a:p>
            <a:r>
              <a:rPr lang="pt-BR" b="1" spc="-150" dirty="0">
                <a:solidFill>
                  <a:srgbClr val="00A59A"/>
                </a:solidFill>
              </a:rPr>
              <a:t>FUNDAMENTAÇÃO TEÓRICA</a:t>
            </a:r>
            <a:br>
              <a:rPr lang="pt-BR" sz="4800" spc="-150" dirty="0"/>
            </a:br>
            <a:r>
              <a:rPr lang="pt-BR" sz="4800" spc="-150" dirty="0"/>
              <a:t> </a:t>
            </a:r>
            <a:endParaRPr lang="pt-BR" sz="48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3E7F6DD-3A0B-4168-B328-09BB85445F52}"/>
              </a:ext>
            </a:extLst>
          </p:cNvPr>
          <p:cNvSpPr txBox="1">
            <a:spLocks/>
          </p:cNvSpPr>
          <p:nvPr/>
        </p:nvSpPr>
        <p:spPr>
          <a:xfrm>
            <a:off x="1790490" y="2301714"/>
            <a:ext cx="8889347" cy="3246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Neste seminário foi solicitado a inclusão de alguma imagem.</a:t>
            </a:r>
          </a:p>
          <a:p>
            <a:pPr marL="0" indent="0">
              <a:buNone/>
            </a:pPr>
            <a:endParaRPr lang="pt-BR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/>
              <a:t>Insira aqui a imagem usada no trabalho.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Lembre-se o título e fonte da imagem e faça uma breve descrição da mesma.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810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E91FBA29-6A5D-4B63-8EAE-E67F2BE93115}"/>
              </a:ext>
            </a:extLst>
          </p:cNvPr>
          <p:cNvSpPr/>
          <p:nvPr/>
        </p:nvSpPr>
        <p:spPr>
          <a:xfrm rot="5400000">
            <a:off x="-374088" y="374089"/>
            <a:ext cx="3246828" cy="249865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FE42CA98-599B-48A2-B4C2-189356116D83}"/>
              </a:ext>
            </a:extLst>
          </p:cNvPr>
          <p:cNvSpPr/>
          <p:nvPr/>
        </p:nvSpPr>
        <p:spPr>
          <a:xfrm rot="10800000">
            <a:off x="8272130" y="-28946"/>
            <a:ext cx="3919868" cy="3580219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0452A5-0397-4936-9757-0E948FB2CB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11C6E3-8A76-44F9-A34F-8195030C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147" y="1252649"/>
            <a:ext cx="6272487" cy="882029"/>
          </a:xfrm>
        </p:spPr>
        <p:txBody>
          <a:bodyPr>
            <a:noAutofit/>
          </a:bodyPr>
          <a:lstStyle/>
          <a:p>
            <a:pPr algn="ctr"/>
            <a:r>
              <a:rPr lang="pt-BR" b="1" spc="-150" dirty="0">
                <a:solidFill>
                  <a:srgbClr val="00A59A"/>
                </a:solidFill>
              </a:rPr>
              <a:t>METODOLOGIA</a:t>
            </a:r>
            <a:br>
              <a:rPr lang="pt-BR" sz="4800" spc="-150" dirty="0"/>
            </a:br>
            <a:r>
              <a:rPr lang="pt-BR" sz="4800" spc="-150" dirty="0"/>
              <a:t> </a:t>
            </a:r>
            <a:endParaRPr lang="pt-BR" sz="48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3E7F6DD-3A0B-4168-B328-09BB85445F52}"/>
              </a:ext>
            </a:extLst>
          </p:cNvPr>
          <p:cNvSpPr txBox="1">
            <a:spLocks/>
          </p:cNvSpPr>
          <p:nvPr/>
        </p:nvSpPr>
        <p:spPr>
          <a:xfrm>
            <a:off x="1479772" y="2990145"/>
            <a:ext cx="8889347" cy="3246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/>
              <a:t>Descreva aqui de que forma você realizou sua pesquisa.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0996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385</Words>
  <Application>Microsoft Office PowerPoint</Application>
  <PresentationFormat>Widescreen</PresentationFormat>
  <Paragraphs>46</Paragraphs>
  <Slides>13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TEMA PRINCIPAL DO SEMINÁRIO:  INSERIR O TEMA GERAL DO SEMINÁRIO   TÍTULO DO TRABALHO: INSERIR O TÍTULO DO TRABALHO</vt:lpstr>
      <vt:lpstr>RESUMO  </vt:lpstr>
      <vt:lpstr>INTRODUÇÃO  </vt:lpstr>
      <vt:lpstr>FUNDAMENTAÇÃO TEÓRICA  </vt:lpstr>
      <vt:lpstr>FUNDAMENTAÇÃO TEÓRICA  </vt:lpstr>
      <vt:lpstr>METODOLOGIA  </vt:lpstr>
      <vt:lpstr>RESULTADOS E DISCUSSÕES  </vt:lpstr>
      <vt:lpstr>CONCLUSÕES  </vt:lpstr>
      <vt:lpstr>REFERÊNCIAS  </vt:lpstr>
      <vt:lpstr>Apresentação do PowerPoint</vt:lpstr>
    </vt:vector>
  </TitlesOfParts>
  <Company>Grupo UNIASSELVI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Cláudia Rodrigues De Melo Schneider</dc:creator>
  <cp:lastModifiedBy>Rodrigo Sommer</cp:lastModifiedBy>
  <cp:revision>22</cp:revision>
  <dcterms:created xsi:type="dcterms:W3CDTF">2020-02-19T16:58:33Z</dcterms:created>
  <dcterms:modified xsi:type="dcterms:W3CDTF">2021-04-26T22:55:14Z</dcterms:modified>
</cp:coreProperties>
</file>