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8" r:id="rId3"/>
    <p:sldId id="257" r:id="rId4"/>
    <p:sldId id="260" r:id="rId5"/>
    <p:sldId id="266"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CB968-33F6-4915-80C0-C1306320A248}" v="913" dt="2020-09-30T12:29:26.317"/>
    <p1510:client id="{1CB8625D-478C-4729-8CF1-96979BB8268A}" v="100" dt="2020-09-30T03:49:36.088"/>
    <p1510:client id="{B7AF7D0C-7BA7-FE8F-8D13-A0325B7ABFF0}" v="196" dt="2020-09-30T03:58:29.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89" autoAdjust="0"/>
  </p:normalViewPr>
  <p:slideViewPr>
    <p:cSldViewPr snapToGrid="0">
      <p:cViewPr varScale="1">
        <p:scale>
          <a:sx n="99" d="100"/>
          <a:sy n="99" d="100"/>
        </p:scale>
        <p:origin x="1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676F5-B4D4-41A4-B02F-8DB62D26BB8F}"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34085-1C2B-4D66-986A-D65952246777}" type="slidenum">
              <a:rPr lang="en-US" smtClean="0"/>
              <a:t>‹#›</a:t>
            </a:fld>
            <a:endParaRPr lang="en-US"/>
          </a:p>
        </p:txBody>
      </p:sp>
    </p:spTree>
    <p:extLst>
      <p:ext uri="{BB962C8B-B14F-4D97-AF65-F5344CB8AC3E}">
        <p14:creationId xmlns:p14="http://schemas.microsoft.com/office/powerpoint/2010/main" val="150151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US" sz="1200" noProof="1">
                <a:cs typeface="Calibri"/>
              </a:rPr>
              <a:t>Lượng người dùng sử dụng điện thoại để chụp ảnh rất lớn. Vì vậy nhu cầu chỉnh sửa ảnh cao. </a:t>
            </a:r>
          </a:p>
          <a:p>
            <a:pPr marL="0" indent="0">
              <a:lnSpc>
                <a:spcPct val="90000"/>
              </a:lnSpc>
              <a:buNone/>
            </a:pPr>
            <a:endParaRPr lang="en-US" sz="1200" noProof="1">
              <a:cs typeface="Calibri"/>
            </a:endParaRPr>
          </a:p>
          <a:p>
            <a:pPr marL="0" indent="0">
              <a:lnSpc>
                <a:spcPct val="90000"/>
              </a:lnSpc>
              <a:buNone/>
            </a:pPr>
            <a:r>
              <a:rPr lang="en-US" sz="1200" noProof="1">
                <a:cs typeface="Calibri"/>
              </a:rPr>
              <a:t>Không phải ai cũng có thể chỉnh sửa tấm hình của mình cho đẹp. </a:t>
            </a:r>
          </a:p>
          <a:p>
            <a:pPr marL="0" indent="0">
              <a:lnSpc>
                <a:spcPct val="90000"/>
              </a:lnSpc>
              <a:buNone/>
            </a:pPr>
            <a:r>
              <a:rPr lang="en-US" sz="1200" noProof="1">
                <a:cs typeface="Calibri"/>
              </a:rPr>
              <a:t>Vì vậy, nhóm đã cho ra một ý tưởng, đó là áp dụng trí tuệ nhân tạo vào việc chỉnh sửa hình ảnh.</a:t>
            </a:r>
          </a:p>
          <a:p>
            <a:pPr marL="0" indent="0">
              <a:lnSpc>
                <a:spcPct val="90000"/>
              </a:lnSpc>
              <a:buNone/>
            </a:pPr>
            <a:endParaRPr lang="en-US" sz="1200" noProof="1">
              <a:cs typeface="Calibri"/>
            </a:endParaRPr>
          </a:p>
          <a:p>
            <a:pPr marL="0" indent="0">
              <a:lnSpc>
                <a:spcPct val="90000"/>
              </a:lnSpc>
              <a:buNone/>
            </a:pPr>
            <a:r>
              <a:rPr lang="en-US" sz="1200" noProof="1">
                <a:cs typeface="Calibri"/>
              </a:rPr>
              <a:t>Điện thoại sẽ tạo ra những bức ảnh vui nhộn để người dùng thư giãn sau những giờ làm việc căng thẳng.</a:t>
            </a:r>
            <a:endParaRPr lang="en-US" sz="1200"/>
          </a:p>
          <a:p>
            <a:endParaRPr lang="en-US"/>
          </a:p>
        </p:txBody>
      </p:sp>
      <p:sp>
        <p:nvSpPr>
          <p:cNvPr id="4" name="Slide Number Placeholder 3"/>
          <p:cNvSpPr>
            <a:spLocks noGrp="1"/>
          </p:cNvSpPr>
          <p:nvPr>
            <p:ph type="sldNum" sz="quarter" idx="5"/>
          </p:nvPr>
        </p:nvSpPr>
        <p:spPr/>
        <p:txBody>
          <a:bodyPr/>
          <a:lstStyle/>
          <a:p>
            <a:fld id="{60534085-1C2B-4D66-986A-D65952246777}" type="slidenum">
              <a:rPr lang="en-US" smtClean="0"/>
              <a:t>3</a:t>
            </a:fld>
            <a:endParaRPr lang="en-US"/>
          </a:p>
        </p:txBody>
      </p:sp>
    </p:spTree>
    <p:extLst>
      <p:ext uri="{BB962C8B-B14F-4D97-AF65-F5344CB8AC3E}">
        <p14:creationId xmlns:p14="http://schemas.microsoft.com/office/powerpoint/2010/main" val="26234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Char char="-"/>
            </a:pPr>
            <a:r>
              <a:rPr lang="en-US" noProof="1">
                <a:latin typeface="Arial"/>
                <a:ea typeface="+mn-lt"/>
                <a:cs typeface="Arial"/>
              </a:rPr>
              <a:t>GAN:</a:t>
            </a:r>
          </a:p>
          <a:p>
            <a:pPr lvl="1">
              <a:buFontTx/>
              <a:buNone/>
            </a:pPr>
            <a:endParaRPr lang="en-US" noProof="1">
              <a:latin typeface="Arial"/>
              <a:ea typeface="+mn-lt"/>
              <a:cs typeface="Arial"/>
            </a:endParaRPr>
          </a:p>
          <a:p>
            <a:pPr lvl="1">
              <a:buFontTx/>
              <a:buChar char="-"/>
            </a:pPr>
            <a:r>
              <a:rPr lang="vi-VN" noProof="1">
                <a:latin typeface="Arial"/>
                <a:ea typeface="+mn-lt"/>
                <a:cs typeface="Arial"/>
              </a:rPr>
              <a:t>Tạo ra các ảnh mới từ một vector ngẫu nhiên </a:t>
            </a:r>
            <a:r>
              <a:rPr lang="vi-VN" b="1" noProof="1">
                <a:latin typeface="Arial"/>
                <a:ea typeface="+mn-lt"/>
                <a:cs typeface="Arial"/>
              </a:rPr>
              <a:t>z</a:t>
            </a:r>
            <a:r>
              <a:rPr lang="vi-VN" noProof="1">
                <a:latin typeface="Arial"/>
                <a:ea typeface="+mn-lt"/>
                <a:cs typeface="Arial"/>
              </a:rPr>
              <a:t>.</a:t>
            </a:r>
            <a:endParaRPr lang="en-US" noProof="1">
              <a:latin typeface="Arial"/>
              <a:ea typeface="+mn-lt"/>
              <a:cs typeface="Arial"/>
            </a:endParaRPr>
          </a:p>
          <a:p>
            <a:pPr lvl="1">
              <a:buFontTx/>
              <a:buChar char="-"/>
            </a:pPr>
            <a:r>
              <a:rPr lang="vi-VN" noProof="1">
                <a:latin typeface="Arial"/>
                <a:ea typeface="+mn-lt"/>
                <a:cs typeface="Arial"/>
              </a:rPr>
              <a:t>Ảnh được tạo ra sẽ giống với tập ảnh đưa vào huấn luyện.</a:t>
            </a:r>
          </a:p>
          <a:p>
            <a:pPr lvl="1">
              <a:buFontTx/>
              <a:buChar char="-"/>
            </a:pPr>
            <a:r>
              <a:rPr lang="vi-VN" noProof="1">
                <a:latin typeface="Arial"/>
                <a:cs typeface="Arial"/>
              </a:rPr>
              <a:t>Gồm có 2 mạng con: </a:t>
            </a:r>
            <a:r>
              <a:rPr lang="vi-VN" b="1" noProof="1">
                <a:latin typeface="Arial"/>
                <a:cs typeface="Arial"/>
              </a:rPr>
              <a:t>Generator</a:t>
            </a:r>
            <a:r>
              <a:rPr lang="vi-VN" noProof="1">
                <a:latin typeface="Arial"/>
                <a:cs typeface="Arial"/>
              </a:rPr>
              <a:t> và </a:t>
            </a:r>
            <a:r>
              <a:rPr lang="vi-VN" b="1" noProof="1">
                <a:latin typeface="Arial"/>
                <a:cs typeface="Arial"/>
              </a:rPr>
              <a:t>Discriminator</a:t>
            </a:r>
            <a:r>
              <a:rPr lang="vi-VN" noProof="1">
                <a:latin typeface="Arial"/>
                <a:cs typeface="Arial"/>
              </a:rPr>
              <a:t> có nhiệm vụ lần lượt là sinh ảnh thật nhất có thể</a:t>
            </a:r>
            <a:r>
              <a:rPr lang="en-US" noProof="1">
                <a:latin typeface="Arial"/>
                <a:cs typeface="Arial"/>
              </a:rPr>
              <a:t> </a:t>
            </a:r>
            <a:r>
              <a:rPr lang="vi-VN" noProof="1">
                <a:latin typeface="Arial"/>
                <a:cs typeface="Arial"/>
              </a:rPr>
              <a:t>và phân biệt ảnh thật và ảnh phát sinh từ Generator </a:t>
            </a:r>
            <a:endParaRPr lang="en-US" noProof="1">
              <a:latin typeface="Arial" panose="020B0604020202020204" pitchFamily="34" charset="0"/>
              <a:ea typeface="+mn-lt"/>
              <a:cs typeface="Arial" panose="020B0604020202020204" pitchFamily="34" charset="0"/>
            </a:endParaRPr>
          </a:p>
          <a:p>
            <a:pPr marL="0" indent="0">
              <a:buFontTx/>
              <a:buNone/>
            </a:pPr>
            <a:r>
              <a:rPr lang="en-US" dirty="0"/>
              <a:t>- Pix2pix</a:t>
            </a:r>
          </a:p>
          <a:p>
            <a:pPr lvl="1">
              <a:buFontTx/>
              <a:buChar char="-"/>
            </a:pPr>
            <a:r>
              <a:rPr lang="vi-VN" noProof="1">
                <a:latin typeface="Arial"/>
                <a:cs typeface="Arial"/>
              </a:rPr>
              <a:t>Là một mô hình GAN</a:t>
            </a:r>
          </a:p>
          <a:p>
            <a:pPr lvl="1">
              <a:buFontTx/>
              <a:buChar char="-"/>
            </a:pPr>
            <a:r>
              <a:rPr lang="vi-VN" noProof="1">
                <a:latin typeface="Arial"/>
                <a:cs typeface="Arial"/>
              </a:rPr>
              <a:t>Chuyển đổi ảnh </a:t>
            </a:r>
            <a:r>
              <a:rPr lang="vi-VN" b="1" noProof="1">
                <a:latin typeface="Arial"/>
                <a:cs typeface="Arial"/>
              </a:rPr>
              <a:t>x</a:t>
            </a:r>
            <a:r>
              <a:rPr lang="vi-VN" noProof="1">
                <a:latin typeface="Arial"/>
                <a:cs typeface="Arial"/>
              </a:rPr>
              <a:t> ban đầu thành ảnh </a:t>
            </a:r>
            <a:r>
              <a:rPr lang="vi-VN" b="1" noProof="1">
                <a:latin typeface="Arial"/>
                <a:cs typeface="Arial"/>
              </a:rPr>
              <a:t>y</a:t>
            </a:r>
            <a:r>
              <a:rPr lang="vi-VN" noProof="1">
                <a:latin typeface="Arial"/>
                <a:cs typeface="Arial"/>
              </a:rPr>
              <a:t>.</a:t>
            </a:r>
          </a:p>
          <a:p>
            <a:pPr lvl="1">
              <a:buFontTx/>
              <a:buChar char="-"/>
            </a:pPr>
            <a:r>
              <a:rPr lang="vi-VN" noProof="1">
                <a:latin typeface="Arial"/>
                <a:cs typeface="Arial"/>
              </a:rPr>
              <a:t>Cặp dữ liệu </a:t>
            </a:r>
            <a:r>
              <a:rPr lang="vi-VN" b="1" noProof="1">
                <a:latin typeface="Arial"/>
                <a:cs typeface="Arial"/>
              </a:rPr>
              <a:t>x,y</a:t>
            </a:r>
            <a:r>
              <a:rPr lang="vi-VN" noProof="1">
                <a:latin typeface="Arial"/>
                <a:cs typeface="Arial"/>
              </a:rPr>
              <a:t> dùng để huấn luyện phải cùng 1 đối tượng, chủ thể</a:t>
            </a:r>
            <a:endParaRPr lang="en-US" noProof="1">
              <a:latin typeface="Arial"/>
              <a:cs typeface="Arial"/>
            </a:endParaRPr>
          </a:p>
          <a:p>
            <a:pPr lvl="0">
              <a:buFontTx/>
              <a:buChar char="-"/>
            </a:pPr>
            <a:r>
              <a:rPr lang="en-US" noProof="1">
                <a:latin typeface="Arial"/>
                <a:cs typeface="Arial"/>
              </a:rPr>
              <a:t> CycleGAN:</a:t>
            </a:r>
          </a:p>
          <a:p>
            <a:pPr lvl="1">
              <a:buFontTx/>
              <a:buChar char="-"/>
            </a:pPr>
            <a:r>
              <a:rPr lang="vi-VN" noProof="1">
                <a:latin typeface="Arial"/>
                <a:ea typeface="+mn-lt"/>
                <a:cs typeface="Arial"/>
              </a:rPr>
              <a:t>Là một mô hình GAN</a:t>
            </a:r>
          </a:p>
          <a:p>
            <a:pPr lvl="1">
              <a:buFontTx/>
              <a:buChar char="-"/>
            </a:pPr>
            <a:r>
              <a:rPr lang="vi-VN" noProof="1">
                <a:latin typeface="Arial"/>
                <a:ea typeface="+mn-lt"/>
                <a:cs typeface="Arial"/>
              </a:rPr>
              <a:t>Chuyển đổi ảnh từ giữa 2 domain khác nhau</a:t>
            </a:r>
          </a:p>
          <a:p>
            <a:pPr lvl="1">
              <a:buFontTx/>
              <a:buChar char="-"/>
            </a:pPr>
            <a:r>
              <a:rPr lang="vi-VN" noProof="1">
                <a:latin typeface="Arial"/>
                <a:ea typeface="+mn-lt"/>
                <a:cs typeface="Arial"/>
              </a:rPr>
              <a:t>Không yêu cầu ảnh từ 2 domain (mặt già, mặt trẻ) từ cùng 1 người.</a:t>
            </a:r>
            <a:endParaRPr lang="en-US" noProof="1">
              <a:latin typeface="Arial"/>
              <a:ea typeface="+mn-lt"/>
              <a:cs typeface="Arial"/>
            </a:endParaRPr>
          </a:p>
          <a:p>
            <a:pPr lvl="0">
              <a:buFontTx/>
              <a:buChar char="-"/>
            </a:pPr>
            <a:endParaRPr lang="en-US" dirty="0"/>
          </a:p>
        </p:txBody>
      </p:sp>
      <p:sp>
        <p:nvSpPr>
          <p:cNvPr id="4" name="Slide Number Placeholder 3"/>
          <p:cNvSpPr>
            <a:spLocks noGrp="1"/>
          </p:cNvSpPr>
          <p:nvPr>
            <p:ph type="sldNum" sz="quarter" idx="5"/>
          </p:nvPr>
        </p:nvSpPr>
        <p:spPr/>
        <p:txBody>
          <a:bodyPr/>
          <a:lstStyle/>
          <a:p>
            <a:fld id="{60534085-1C2B-4D66-986A-D65952246777}" type="slidenum">
              <a:rPr lang="en-US" smtClean="0"/>
              <a:t>6</a:t>
            </a:fld>
            <a:endParaRPr lang="en-US"/>
          </a:p>
        </p:txBody>
      </p:sp>
    </p:spTree>
    <p:extLst>
      <p:ext uri="{BB962C8B-B14F-4D97-AF65-F5344CB8AC3E}">
        <p14:creationId xmlns:p14="http://schemas.microsoft.com/office/powerpoint/2010/main" val="132937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latin typeface="Arial" panose="020B0604020202020204" pitchFamily="34" charset="0"/>
                <a:ea typeface="+mn-lt"/>
                <a:cs typeface="Arial" panose="020B0604020202020204" pitchFamily="34" charset="0"/>
              </a:rPr>
              <a:t>Các thành phần của kiến trúc (a):</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 Gồm hai phép biến đổi G: X -&gt; Y và F: Y -&gt; X</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 Hai discrimninator tương ứng Dx, Dy</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Ý tưởng cơ bản về Cycle GAN như sau:</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 G sẽ cố gắng chuyển đổi X thành Y. Sau đó sẽ đi qua Dy, có nhiệm vụ phân</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biệt thật giả Domain Y.</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 Tương tự, F sẽ cố găng chuyển đổi Y thành X. Sau đó sẽ đi qua Dx giúp phân</a:t>
            </a:r>
            <a:endParaRPr lang="en-US" sz="1200" noProof="1">
              <a:latin typeface="Arial" panose="020B0604020202020204" pitchFamily="34" charset="0"/>
              <a:cs typeface="Arial" panose="020B0604020202020204" pitchFamily="34" charset="0"/>
            </a:endParaRPr>
          </a:p>
          <a:p>
            <a:r>
              <a:rPr lang="en-US" sz="1200" noProof="1">
                <a:latin typeface="Arial" panose="020B0604020202020204" pitchFamily="34" charset="0"/>
                <a:ea typeface="+mn-lt"/>
                <a:cs typeface="Arial" panose="020B0604020202020204" pitchFamily="34" charset="0"/>
              </a:rPr>
              <a:t>biệt Domain X.</a:t>
            </a:r>
            <a:endParaRPr lang="en-US" sz="1200" noProof="1">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534085-1C2B-4D66-986A-D65952246777}" type="slidenum">
              <a:rPr lang="en-US" smtClean="0"/>
              <a:t>7</a:t>
            </a:fld>
            <a:endParaRPr lang="en-US"/>
          </a:p>
        </p:txBody>
      </p:sp>
    </p:spTree>
    <p:extLst>
      <p:ext uri="{BB962C8B-B14F-4D97-AF65-F5344CB8AC3E}">
        <p14:creationId xmlns:p14="http://schemas.microsoft.com/office/powerpoint/2010/main" val="171530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534085-1C2B-4D66-986A-D65952246777}" type="slidenum">
              <a:rPr lang="en-US" smtClean="0"/>
              <a:t>8</a:t>
            </a:fld>
            <a:endParaRPr lang="en-US"/>
          </a:p>
        </p:txBody>
      </p:sp>
    </p:spTree>
    <p:extLst>
      <p:ext uri="{BB962C8B-B14F-4D97-AF65-F5344CB8AC3E}">
        <p14:creationId xmlns:p14="http://schemas.microsoft.com/office/powerpoint/2010/main" val="80235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541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740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897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2993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716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95893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5151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36944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517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793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8875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9912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41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29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649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57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761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9/30/2020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36239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3785" y="1380068"/>
            <a:ext cx="5428432" cy="2616199"/>
          </a:xfrm>
        </p:spPr>
        <p:txBody>
          <a:bodyPr>
            <a:normAutofit/>
          </a:bodyPr>
          <a:lstStyle/>
          <a:p>
            <a:pPr>
              <a:lnSpc>
                <a:spcPct val="90000"/>
              </a:lnSpc>
            </a:pPr>
            <a:r>
              <a:rPr lang="en-US" sz="4200" noProof="1">
                <a:latin typeface="Arial"/>
                <a:cs typeface="Calibri Light"/>
              </a:rPr>
              <a:t>Áp dụng mô hình GAN vào Ứng dụng chụp ảnh giải trí</a:t>
            </a:r>
          </a:p>
        </p:txBody>
      </p:sp>
      <p:pic>
        <p:nvPicPr>
          <p:cNvPr id="1026" name="Picture 2" descr="Graphical user interface, text, application, chat or text message&#10;&#10;Description automatically generated">
            <a:extLst>
              <a:ext uri="{FF2B5EF4-FFF2-40B4-BE49-F238E27FC236}">
                <a16:creationId xmlns:a16="http://schemas.microsoft.com/office/drawing/2014/main" id="{B03499BC-D1F3-4FE4-B6E7-28201FA4E2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07" r="8888"/>
          <a:stretch/>
        </p:blipFill>
        <p:spPr bwMode="auto">
          <a:xfrm>
            <a:off x="8127998" y="10"/>
            <a:ext cx="406400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14">
            <a:extLst>
              <a:ext uri="{FF2B5EF4-FFF2-40B4-BE49-F238E27FC236}">
                <a16:creationId xmlns:a16="http://schemas.microsoft.com/office/drawing/2014/main" id="{384E03DA-B800-46E1-AF36-59DF74A4B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6">
            <a:extLst>
              <a:ext uri="{FF2B5EF4-FFF2-40B4-BE49-F238E27FC236}">
                <a16:creationId xmlns:a16="http://schemas.microsoft.com/office/drawing/2014/main" id="{D7A9900B-CB87-464C-884A-B15D70B64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10C42D9-74DB-4A77-84C1-AC08F030C5AF}"/>
              </a:ext>
            </a:extLst>
          </p:cNvPr>
          <p:cNvSpPr>
            <a:spLocks noGrp="1"/>
          </p:cNvSpPr>
          <p:nvPr>
            <p:ph type="title"/>
          </p:nvPr>
        </p:nvSpPr>
        <p:spPr>
          <a:xfrm>
            <a:off x="792482" y="821265"/>
            <a:ext cx="6979918" cy="5222117"/>
          </a:xfrm>
        </p:spPr>
        <p:txBody>
          <a:bodyPr vert="horz" lIns="91440" tIns="45720" rIns="91440" bIns="45720" rtlCol="0" anchor="ctr">
            <a:normAutofit/>
          </a:bodyPr>
          <a:lstStyle/>
          <a:p>
            <a:pPr algn="r"/>
            <a:r>
              <a:rPr lang="en-US" sz="6000" noProof="1"/>
              <a:t>Thank for watching</a:t>
            </a:r>
          </a:p>
        </p:txBody>
      </p:sp>
      <p:cxnSp>
        <p:nvCxnSpPr>
          <p:cNvPr id="28" name="Straight Connector 18">
            <a:extLst>
              <a:ext uri="{FF2B5EF4-FFF2-40B4-BE49-F238E27FC236}">
                <a16:creationId xmlns:a16="http://schemas.microsoft.com/office/drawing/2014/main" id="{2095369B-D528-438E-80C9-A093047670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1624"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92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919D17B4-9005-4541-A4DF-71DA9248153A}"/>
              </a:ext>
            </a:extLst>
          </p:cNvPr>
          <p:cNvSpPr>
            <a:spLocks noGrp="1"/>
          </p:cNvSpPr>
          <p:nvPr>
            <p:ph idx="1"/>
          </p:nvPr>
        </p:nvSpPr>
        <p:spPr>
          <a:xfrm>
            <a:off x="5010742" y="1741713"/>
            <a:ext cx="6385918" cy="3374572"/>
          </a:xfrm>
        </p:spPr>
        <p:txBody>
          <a:bodyPr vert="horz" lIns="91440" tIns="45720" rIns="91440" bIns="45720" rtlCol="0">
            <a:noAutofit/>
          </a:bodyPr>
          <a:lstStyle/>
          <a:p>
            <a:pPr marL="514350" indent="-514350">
              <a:lnSpc>
                <a:spcPct val="150000"/>
              </a:lnSpc>
              <a:buAutoNum type="arabicPeriod"/>
            </a:pPr>
            <a:r>
              <a:rPr lang="en-US" sz="2800" noProof="1">
                <a:latin typeface="Arial"/>
                <a:cs typeface="Calibri" panose="020F0502020204030204"/>
              </a:rPr>
              <a:t>Giới thiệu đề tài</a:t>
            </a:r>
            <a:endParaRPr lang="en-US"/>
          </a:p>
          <a:p>
            <a:pPr marL="514350" indent="-514350">
              <a:lnSpc>
                <a:spcPct val="150000"/>
              </a:lnSpc>
              <a:buAutoNum type="arabicPeriod"/>
            </a:pPr>
            <a:r>
              <a:rPr lang="en-US" sz="2800" noProof="1">
                <a:latin typeface="Arial"/>
                <a:cs typeface="Calibri" panose="020F0502020204030204"/>
              </a:rPr>
              <a:t>Mục tiêu đề tài</a:t>
            </a:r>
            <a:endParaRPr lang="vi-VN" sz="2800" noProof="1">
              <a:latin typeface="Arial"/>
              <a:cs typeface="Calibri" panose="020F0502020204030204"/>
            </a:endParaRPr>
          </a:p>
          <a:p>
            <a:pPr marL="514350" indent="-514350">
              <a:lnSpc>
                <a:spcPct val="150000"/>
              </a:lnSpc>
              <a:buAutoNum type="arabicPeriod"/>
            </a:pPr>
            <a:r>
              <a:rPr lang="vi-VN" sz="2800" noProof="1">
                <a:latin typeface="Arial"/>
                <a:cs typeface="Calibri" panose="020F0502020204030204"/>
              </a:rPr>
              <a:t>Phạm vi đề tài</a:t>
            </a:r>
            <a:endParaRPr lang="en-US" sz="2800" noProof="1">
              <a:latin typeface="Arial"/>
              <a:cs typeface="Calibri" panose="020F0502020204030204"/>
            </a:endParaRPr>
          </a:p>
          <a:p>
            <a:pPr marL="514350" indent="-514350">
              <a:lnSpc>
                <a:spcPct val="150000"/>
              </a:lnSpc>
              <a:buAutoNum type="arabicPeriod"/>
            </a:pPr>
            <a:r>
              <a:rPr lang="en-US" sz="2800" noProof="1">
                <a:latin typeface="Arial"/>
                <a:cs typeface="Calibri" panose="020F0502020204030204"/>
              </a:rPr>
              <a:t>Cách tiếp cận dự kiến</a:t>
            </a:r>
          </a:p>
          <a:p>
            <a:pPr marL="514350" indent="-514350">
              <a:lnSpc>
                <a:spcPct val="150000"/>
              </a:lnSpc>
              <a:buAutoNum type="arabicPeriod"/>
            </a:pPr>
            <a:r>
              <a:rPr lang="en-US" sz="2800" noProof="1">
                <a:latin typeface="Arial"/>
                <a:cs typeface="Calibri" panose="020F0502020204030204"/>
              </a:rPr>
              <a:t>Kết quả dự kiến</a:t>
            </a:r>
          </a:p>
          <a:p>
            <a:pPr marL="514350" indent="-514350">
              <a:lnSpc>
                <a:spcPct val="150000"/>
              </a:lnSpc>
              <a:buAutoNum type="arabicPeriod"/>
            </a:pPr>
            <a:r>
              <a:rPr lang="en-US" sz="2800" noProof="1">
                <a:latin typeface="Arial"/>
                <a:cs typeface="Calibri" panose="020F0502020204030204"/>
              </a:rPr>
              <a:t>Kế hoạch thực hiện</a:t>
            </a:r>
            <a:endParaRPr lang="en-US" sz="2800"/>
          </a:p>
        </p:txBody>
      </p:sp>
    </p:spTree>
    <p:extLst>
      <p:ext uri="{BB962C8B-B14F-4D97-AF65-F5344CB8AC3E}">
        <p14:creationId xmlns:p14="http://schemas.microsoft.com/office/powerpoint/2010/main" val="4887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4C04-92BB-42C9-B476-683467BD0B4D}"/>
              </a:ext>
            </a:extLst>
          </p:cNvPr>
          <p:cNvSpPr>
            <a:spLocks noGrp="1"/>
          </p:cNvSpPr>
          <p:nvPr>
            <p:ph type="title"/>
          </p:nvPr>
        </p:nvSpPr>
        <p:spPr>
          <a:xfrm>
            <a:off x="1426803" y="-4313"/>
            <a:ext cx="4074345" cy="1752599"/>
          </a:xfrm>
        </p:spPr>
        <p:txBody>
          <a:bodyPr>
            <a:normAutofit/>
          </a:bodyPr>
          <a:lstStyle/>
          <a:p>
            <a:r>
              <a:rPr lang="en-US" noProof="1">
                <a:latin typeface="Arial" panose="020B0604020202020204" pitchFamily="34" charset="0"/>
                <a:cs typeface="Arial" panose="020B0604020202020204" pitchFamily="34" charset="0"/>
              </a:rPr>
              <a:t>Giới thiệu đề tài</a:t>
            </a:r>
          </a:p>
        </p:txBody>
      </p:sp>
      <p:sp>
        <p:nvSpPr>
          <p:cNvPr id="3" name="Content Placeholder 2">
            <a:extLst>
              <a:ext uri="{FF2B5EF4-FFF2-40B4-BE49-F238E27FC236}">
                <a16:creationId xmlns:a16="http://schemas.microsoft.com/office/drawing/2014/main" id="{CF130320-6DDA-4119-A5A2-CA3F3CAABFD7}"/>
              </a:ext>
            </a:extLst>
          </p:cNvPr>
          <p:cNvSpPr>
            <a:spLocks noGrp="1"/>
          </p:cNvSpPr>
          <p:nvPr>
            <p:ph idx="1"/>
          </p:nvPr>
        </p:nvSpPr>
        <p:spPr>
          <a:xfrm>
            <a:off x="1297123" y="1524518"/>
            <a:ext cx="4549694" cy="3713671"/>
          </a:xfrm>
        </p:spPr>
        <p:txBody>
          <a:bodyPr vert="horz" lIns="91440" tIns="45720" rIns="91440" bIns="45720" rtlCol="0">
            <a:noAutofit/>
          </a:bodyPr>
          <a:lstStyle/>
          <a:p>
            <a:pPr algn="just">
              <a:lnSpc>
                <a:spcPct val="90000"/>
              </a:lnSpc>
            </a:pPr>
            <a:r>
              <a:rPr lang="vi-VN" noProof="1">
                <a:latin typeface="Arial"/>
                <a:cs typeface="Arial"/>
              </a:rPr>
              <a:t>Ứng dụng chỉnh sửa ảnh đa dạng: </a:t>
            </a:r>
            <a:r>
              <a:rPr lang="en-US" noProof="1">
                <a:latin typeface="Arial"/>
                <a:cs typeface="Arial"/>
              </a:rPr>
              <a:t>B612</a:t>
            </a:r>
            <a:r>
              <a:rPr lang="vi-VN" noProof="1">
                <a:latin typeface="Arial"/>
                <a:cs typeface="Arial"/>
              </a:rPr>
              <a:t>, Camera 360, Snow, Faceapp, …</a:t>
            </a:r>
            <a:endParaRPr lang="en-US" dirty="0"/>
          </a:p>
          <a:p>
            <a:pPr algn="just">
              <a:lnSpc>
                <a:spcPct val="90000"/>
              </a:lnSpc>
            </a:pPr>
            <a:r>
              <a:rPr lang="vi-VN" noProof="1">
                <a:latin typeface="Arial"/>
                <a:cs typeface="Arial"/>
              </a:rPr>
              <a:t>Chỉnh sửa ảnh bằng các hiệu ứng có sẵn khiến cho ý tưởng dễ bị trùng lặp.</a:t>
            </a:r>
          </a:p>
          <a:p>
            <a:pPr marL="0" indent="0" algn="just">
              <a:lnSpc>
                <a:spcPct val="90000"/>
              </a:lnSpc>
              <a:buNone/>
            </a:pPr>
            <a:r>
              <a:rPr lang="vi-VN" noProof="1">
                <a:latin typeface="Arial"/>
                <a:cs typeface="Arial"/>
              </a:rPr>
              <a:t>=&gt; Áp dụng trí tuệ nhân tạo để tạo ra những bức ảnh độc đáo, ấn tượng và cá tính.</a:t>
            </a:r>
          </a:p>
          <a:p>
            <a:pPr algn="just">
              <a:lnSpc>
                <a:spcPct val="90000"/>
              </a:lnSpc>
            </a:pPr>
            <a:endParaRPr lang="vi-VN" noProof="1">
              <a:latin typeface="Arial"/>
              <a:cs typeface="Arial"/>
            </a:endParaRPr>
          </a:p>
        </p:txBody>
      </p:sp>
      <p:pic>
        <p:nvPicPr>
          <p:cNvPr id="2054" name="Picture 6" descr="Mobile Photography Tips and Tricks">
            <a:extLst>
              <a:ext uri="{FF2B5EF4-FFF2-40B4-BE49-F238E27FC236}">
                <a16:creationId xmlns:a16="http://schemas.microsoft.com/office/drawing/2014/main" id="{9973CA2A-A7FE-4B69-A933-F94D6576DE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096865" y="67737"/>
            <a:ext cx="5847042" cy="2923521"/>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0649EB-2DC5-450F-870D-D702C5192922}"/>
              </a:ext>
            </a:extLst>
          </p:cNvPr>
          <p:cNvPicPr>
            <a:picLocks noChangeAspect="1"/>
          </p:cNvPicPr>
          <p:nvPr/>
        </p:nvPicPr>
        <p:blipFill>
          <a:blip r:embed="rId5"/>
          <a:stretch>
            <a:fillRect/>
          </a:stretch>
        </p:blipFill>
        <p:spPr>
          <a:xfrm>
            <a:off x="6185660" y="3597694"/>
            <a:ext cx="2590935" cy="198555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2052" name="Picture 4" descr="No, you probably shouldn't be using viral sensation FaceApp to make  yourself look older - PhoneArena">
            <a:extLst>
              <a:ext uri="{FF2B5EF4-FFF2-40B4-BE49-F238E27FC236}">
                <a16:creationId xmlns:a16="http://schemas.microsoft.com/office/drawing/2014/main" id="{527D3F8F-DDD2-4419-82E1-4D3DEB2156F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026806" y="3597694"/>
            <a:ext cx="2974610" cy="1985552"/>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7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additive="base">
                                        <p:cTn id="12" dur="500" fill="hold"/>
                                        <p:tgtEl>
                                          <p:spTgt spid="2054"/>
                                        </p:tgtEl>
                                        <p:attrNameLst>
                                          <p:attrName>ppt_x</p:attrName>
                                        </p:attrNameLst>
                                      </p:cBhvr>
                                      <p:tavLst>
                                        <p:tav tm="0">
                                          <p:val>
                                            <p:strVal val="1+#ppt_w/2"/>
                                          </p:val>
                                        </p:tav>
                                        <p:tav tm="100000">
                                          <p:val>
                                            <p:strVal val="#ppt_x"/>
                                          </p:val>
                                        </p:tav>
                                      </p:tavLst>
                                    </p:anim>
                                    <p:anim calcmode="lin" valueType="num">
                                      <p:cBhvr additive="base">
                                        <p:cTn id="13"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2052"/>
                                        </p:tgtEl>
                                        <p:attrNameLst>
                                          <p:attrName>style.visibility</p:attrName>
                                        </p:attrNameLst>
                                      </p:cBhvr>
                                      <p:to>
                                        <p:strVal val="visible"/>
                                      </p:to>
                                    </p:set>
                                    <p:anim calcmode="lin" valueType="num">
                                      <p:cBhvr additive="base">
                                        <p:cTn id="34" dur="500" fill="hold"/>
                                        <p:tgtEl>
                                          <p:spTgt spid="2052"/>
                                        </p:tgtEl>
                                        <p:attrNameLst>
                                          <p:attrName>ppt_x</p:attrName>
                                        </p:attrNameLst>
                                      </p:cBhvr>
                                      <p:tavLst>
                                        <p:tav tm="0">
                                          <p:val>
                                            <p:strVal val="1+#ppt_w/2"/>
                                          </p:val>
                                        </p:tav>
                                        <p:tav tm="100000">
                                          <p:val>
                                            <p:strVal val="#ppt_x"/>
                                          </p:val>
                                        </p:tav>
                                      </p:tavLst>
                                    </p:anim>
                                    <p:anim calcmode="lin" valueType="num">
                                      <p:cBhvr additive="base">
                                        <p:cTn id="35" dur="500" fill="hold"/>
                                        <p:tgtEl>
                                          <p:spTgt spid="2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9391-6325-4994-AFCB-964045D7C7DB}"/>
              </a:ext>
            </a:extLst>
          </p:cNvPr>
          <p:cNvSpPr>
            <a:spLocks noGrp="1"/>
          </p:cNvSpPr>
          <p:nvPr>
            <p:ph type="title"/>
          </p:nvPr>
        </p:nvSpPr>
        <p:spPr/>
        <p:txBody>
          <a:bodyPr/>
          <a:lstStyle/>
          <a:p>
            <a:r>
              <a:rPr lang="en-US" noProof="1">
                <a:latin typeface="Arial" panose="020B0604020202020204" pitchFamily="34" charset="0"/>
                <a:cs typeface="Arial" panose="020B0604020202020204" pitchFamily="34" charset="0"/>
              </a:rPr>
              <a:t>Mục tiêu đề tài</a:t>
            </a:r>
          </a:p>
        </p:txBody>
      </p:sp>
      <p:sp>
        <p:nvSpPr>
          <p:cNvPr id="3" name="Content Placeholder 2">
            <a:extLst>
              <a:ext uri="{FF2B5EF4-FFF2-40B4-BE49-F238E27FC236}">
                <a16:creationId xmlns:a16="http://schemas.microsoft.com/office/drawing/2014/main" id="{D19E44A1-FBB1-4DAA-8B7C-5886B6F32E5E}"/>
              </a:ext>
            </a:extLst>
          </p:cNvPr>
          <p:cNvSpPr>
            <a:spLocks noGrp="1"/>
          </p:cNvSpPr>
          <p:nvPr>
            <p:ph idx="1"/>
          </p:nvPr>
        </p:nvSpPr>
        <p:spPr>
          <a:xfrm>
            <a:off x="1484310" y="2666999"/>
            <a:ext cx="10018713" cy="3124201"/>
          </a:xfrm>
        </p:spPr>
        <p:txBody>
          <a:bodyPr vert="horz" lIns="91440" tIns="45720" rIns="91440" bIns="45720" rtlCol="0" anchor="t">
            <a:normAutofit/>
          </a:bodyPr>
          <a:lstStyle/>
          <a:p>
            <a:r>
              <a:rPr lang="vi-VN" noProof="1">
                <a:latin typeface="Arial"/>
                <a:ea typeface="+mn-lt"/>
                <a:cs typeface="Arial"/>
              </a:rPr>
              <a:t>Tìm hiểu</a:t>
            </a:r>
            <a:r>
              <a:rPr lang="en-US" noProof="1">
                <a:latin typeface="Arial"/>
                <a:ea typeface="+mn-lt"/>
                <a:cs typeface="Arial"/>
              </a:rPr>
              <a:t> lý thuyết nền tảng và giải pháp cho việc xử lý ảnh, biến đổi khuôn </a:t>
            </a:r>
            <a:r>
              <a:rPr lang="vi-VN" noProof="1">
                <a:latin typeface="Arial"/>
                <a:ea typeface="+mn-lt"/>
                <a:cs typeface="Arial"/>
              </a:rPr>
              <a:t>mặt.</a:t>
            </a:r>
            <a:endParaRPr lang="en-US" noProof="1">
              <a:latin typeface="Arial"/>
              <a:cs typeface="Arial"/>
            </a:endParaRPr>
          </a:p>
          <a:p>
            <a:r>
              <a:rPr lang="en-US" noProof="1">
                <a:latin typeface="Arial"/>
                <a:ea typeface="+mn-lt"/>
                <a:cs typeface="Arial"/>
              </a:rPr>
              <a:t>Xây dựng ứng dụng trên điện thoại thông minh để demo áp dụng mô hình vào hiệu ứng ảnh trên khuôn mặt</a:t>
            </a:r>
            <a:endParaRPr lang="en-US" noProof="1">
              <a:latin typeface="Arial"/>
              <a:cs typeface="Arial"/>
            </a:endParaRPr>
          </a:p>
          <a:p>
            <a:r>
              <a:rPr lang="en-US" noProof="1">
                <a:latin typeface="Arial"/>
                <a:ea typeface="+mn-lt"/>
                <a:cs typeface="Arial"/>
              </a:rPr>
              <a:t>Viết 120 trang luận văn theo đúng quy định của khoa</a:t>
            </a:r>
            <a:endParaRPr lang="en-US" noProof="1">
              <a:latin typeface="Arial"/>
              <a:cs typeface="Arial"/>
            </a:endParaRPr>
          </a:p>
        </p:txBody>
      </p:sp>
    </p:spTree>
    <p:extLst>
      <p:ext uri="{BB962C8B-B14F-4D97-AF65-F5344CB8AC3E}">
        <p14:creationId xmlns:p14="http://schemas.microsoft.com/office/powerpoint/2010/main" val="212091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79391-6325-4994-AFCB-964045D7C7DB}"/>
              </a:ext>
            </a:extLst>
          </p:cNvPr>
          <p:cNvSpPr>
            <a:spLocks noGrp="1"/>
          </p:cNvSpPr>
          <p:nvPr>
            <p:ph type="title"/>
          </p:nvPr>
        </p:nvSpPr>
        <p:spPr>
          <a:xfrm>
            <a:off x="3618200" y="852055"/>
            <a:ext cx="7257455" cy="1752599"/>
          </a:xfrm>
        </p:spPr>
        <p:txBody>
          <a:bodyPr>
            <a:normAutofit/>
          </a:bodyPr>
          <a:lstStyle/>
          <a:p>
            <a:r>
              <a:rPr lang="vi-VN" sz="3600" noProof="1">
                <a:latin typeface="Arial" panose="020B0604020202020204" pitchFamily="34" charset="0"/>
                <a:cs typeface="Arial" panose="020B0604020202020204" pitchFamily="34" charset="0"/>
              </a:rPr>
              <a:t>Phạm vi đề tài</a:t>
            </a:r>
            <a:endParaRPr lang="en-US" sz="3600" noProof="1">
              <a:latin typeface="Arial" panose="020B0604020202020204" pitchFamily="34" charset="0"/>
              <a:cs typeface="Arial" panose="020B0604020202020204" pitchFamily="34" charset="0"/>
            </a:endParaRPr>
          </a:p>
        </p:txBody>
      </p:sp>
      <p:sp>
        <p:nvSpPr>
          <p:cNvPr id="1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6" name="Freeform: Shape 1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18" name="Freeform: Shape 1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0" name="Freeform: Shape 1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Content Placeholder 2">
            <a:extLst>
              <a:ext uri="{FF2B5EF4-FFF2-40B4-BE49-F238E27FC236}">
                <a16:creationId xmlns:a16="http://schemas.microsoft.com/office/drawing/2014/main" id="{D19E44A1-FBB1-4DAA-8B7C-5886B6F32E5E}"/>
              </a:ext>
            </a:extLst>
          </p:cNvPr>
          <p:cNvSpPr>
            <a:spLocks noGrp="1"/>
          </p:cNvSpPr>
          <p:nvPr>
            <p:ph idx="1"/>
          </p:nvPr>
        </p:nvSpPr>
        <p:spPr>
          <a:xfrm>
            <a:off x="3322882" y="2782888"/>
            <a:ext cx="8697709" cy="2712842"/>
          </a:xfrm>
        </p:spPr>
        <p:txBody>
          <a:bodyPr vert="horz" lIns="91440" tIns="45720" rIns="91440" bIns="45720" rtlCol="0" anchor="t">
            <a:normAutofit/>
          </a:bodyPr>
          <a:lstStyle/>
          <a:p>
            <a:r>
              <a:rPr lang="vi-VN" noProof="1">
                <a:latin typeface="Arial" panose="020B0604020202020204" pitchFamily="34" charset="0"/>
                <a:ea typeface="+mn-lt"/>
                <a:cs typeface="Arial" panose="020B0604020202020204" pitchFamily="34" charset="0"/>
              </a:rPr>
              <a:t>Ứng dụng chỉ hỗ trợ điện thoại Android phiên bản 5.0 trở lên</a:t>
            </a:r>
          </a:p>
          <a:p>
            <a:r>
              <a:rPr lang="vi-VN" noProof="1">
                <a:latin typeface="Arial" panose="020B0604020202020204" pitchFamily="34" charset="0"/>
                <a:ea typeface="+mn-lt"/>
                <a:cs typeface="Arial" panose="020B0604020202020204" pitchFamily="34" charset="0"/>
              </a:rPr>
              <a:t>Ứng dụng cần có kết nối Internet để có sử dụng hiệu ứng</a:t>
            </a:r>
          </a:p>
          <a:p>
            <a:r>
              <a:rPr lang="vi-VN" noProof="1">
                <a:latin typeface="Arial" panose="020B0604020202020204" pitchFamily="34" charset="0"/>
                <a:ea typeface="+mn-lt"/>
                <a:cs typeface="Arial" panose="020B0604020202020204" pitchFamily="34" charset="0"/>
              </a:rPr>
              <a:t>Ứng dụng chỉ hỗ trợ biến đổi một chiều từ khuôn mặt trẻ thành khuôn mặt già</a:t>
            </a:r>
            <a:endParaRPr lang="en-US"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63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E8F3-A1EF-410F-9A87-63E83F77D97F}"/>
              </a:ext>
            </a:extLst>
          </p:cNvPr>
          <p:cNvSpPr>
            <a:spLocks noGrp="1"/>
          </p:cNvSpPr>
          <p:nvPr>
            <p:ph type="title"/>
          </p:nvPr>
        </p:nvSpPr>
        <p:spPr>
          <a:xfrm>
            <a:off x="1203756" y="73026"/>
            <a:ext cx="10018713" cy="1752599"/>
          </a:xfrm>
        </p:spPr>
        <p:txBody>
          <a:bodyPr/>
          <a:lstStyle/>
          <a:p>
            <a:r>
              <a:rPr lang="en-US" noProof="1">
                <a:latin typeface="Arial" panose="020B0604020202020204" pitchFamily="34" charset="0"/>
                <a:cs typeface="Arial" panose="020B0604020202020204" pitchFamily="34" charset="0"/>
              </a:rPr>
              <a:t>Cách tiếp cận dự kiến</a:t>
            </a:r>
          </a:p>
        </p:txBody>
      </p:sp>
      <p:sp>
        <p:nvSpPr>
          <p:cNvPr id="3" name="Content Placeholder 2">
            <a:extLst>
              <a:ext uri="{FF2B5EF4-FFF2-40B4-BE49-F238E27FC236}">
                <a16:creationId xmlns:a16="http://schemas.microsoft.com/office/drawing/2014/main" id="{C373EC74-68BA-47C7-B776-4BDF1598EF0B}"/>
              </a:ext>
            </a:extLst>
          </p:cNvPr>
          <p:cNvSpPr>
            <a:spLocks noGrp="1"/>
          </p:cNvSpPr>
          <p:nvPr>
            <p:ph idx="1"/>
          </p:nvPr>
        </p:nvSpPr>
        <p:spPr>
          <a:xfrm>
            <a:off x="1544111" y="1462138"/>
            <a:ext cx="10515600" cy="1107808"/>
          </a:xfrm>
        </p:spPr>
        <p:txBody>
          <a:bodyPr vert="horz" lIns="91440" tIns="45720" rIns="91440" bIns="45720" rtlCol="0" anchor="t">
            <a:normAutofit/>
          </a:bodyPr>
          <a:lstStyle/>
          <a:p>
            <a:pPr>
              <a:buFontTx/>
              <a:buChar char="-"/>
            </a:pPr>
            <a:r>
              <a:rPr lang="vi-VN" noProof="1">
                <a:latin typeface="Arial"/>
                <a:cs typeface="Arial"/>
              </a:rPr>
              <a:t>M</a:t>
            </a:r>
            <a:r>
              <a:rPr lang="en-US" noProof="1">
                <a:latin typeface="Arial"/>
                <a:cs typeface="Arial"/>
              </a:rPr>
              <a:t>ô hình GAN </a:t>
            </a:r>
            <a:r>
              <a:rPr lang="en-US" noProof="1">
                <a:latin typeface="Arial"/>
                <a:ea typeface="+mn-lt"/>
                <a:cs typeface="Arial"/>
              </a:rPr>
              <a:t>(Generative Adversarial Networks)</a:t>
            </a:r>
          </a:p>
          <a:p>
            <a:pPr>
              <a:buFontTx/>
              <a:buChar char="-"/>
            </a:pPr>
            <a:r>
              <a:rPr lang="vi-VN" noProof="1">
                <a:latin typeface="Arial"/>
                <a:cs typeface="Arial"/>
              </a:rPr>
              <a:t>Mô hình </a:t>
            </a:r>
            <a:r>
              <a:rPr lang="en-US" noProof="1">
                <a:latin typeface="Arial"/>
                <a:cs typeface="Arial"/>
              </a:rPr>
              <a:t>pix2pix</a:t>
            </a:r>
            <a:r>
              <a:rPr lang="vi-VN" noProof="1">
                <a:latin typeface="Arial"/>
                <a:cs typeface="Arial"/>
              </a:rPr>
              <a:t> (pixel to pixel)</a:t>
            </a:r>
            <a:endParaRPr lang="en-US"/>
          </a:p>
          <a:p>
            <a:pPr>
              <a:buFontTx/>
              <a:buChar char="-"/>
            </a:pPr>
            <a:endParaRPr lang="en-US"/>
          </a:p>
        </p:txBody>
      </p:sp>
      <p:pic>
        <p:nvPicPr>
          <p:cNvPr id="1026" name="Picture 2" descr="GANs for Diverse and Limited Data — DeLiGAN | by Parth Shettiwar | Medium">
            <a:extLst>
              <a:ext uri="{FF2B5EF4-FFF2-40B4-BE49-F238E27FC236}">
                <a16:creationId xmlns:a16="http://schemas.microsoft.com/office/drawing/2014/main" id="{51FE0B42-EF42-4EBA-8563-7BAFAE7A2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590" y="2569946"/>
            <a:ext cx="5634064" cy="38421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x2Pix. This article will explain the… | by Connor Shorten | Towards Data  Science">
            <a:extLst>
              <a:ext uri="{FF2B5EF4-FFF2-40B4-BE49-F238E27FC236}">
                <a16:creationId xmlns:a16="http://schemas.microsoft.com/office/drawing/2014/main" id="{7716E9F1-2545-4B11-92BA-93530ACFAC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352" y="2700718"/>
            <a:ext cx="10032123" cy="358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ppt_x"/>
                                          </p:val>
                                        </p:tav>
                                        <p:tav tm="100000">
                                          <p:val>
                                            <p:strVal val="#ppt_x"/>
                                          </p:val>
                                        </p:tav>
                                      </p:tavLst>
                                    </p:anim>
                                    <p:anim calcmode="lin" valueType="num">
                                      <p:cBhvr additive="base">
                                        <p:cTn id="2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B1B0C3E8-56D9-432C-8AF0-A21EA5F2A3F3}"/>
              </a:ext>
            </a:extLst>
          </p:cNvPr>
          <p:cNvPicPr>
            <a:picLocks noChangeAspect="1"/>
          </p:cNvPicPr>
          <p:nvPr/>
        </p:nvPicPr>
        <p:blipFill rotWithShape="1">
          <a:blip r:embed="rId3"/>
          <a:srcRect l="65811" r="1"/>
          <a:stretch/>
        </p:blipFill>
        <p:spPr>
          <a:xfrm>
            <a:off x="12292361" y="1689599"/>
            <a:ext cx="3616745" cy="3094316"/>
          </a:xfrm>
          <a:prstGeom prst="rect">
            <a:avLst/>
          </a:prstGeom>
        </p:spPr>
      </p:pic>
      <p:sp>
        <p:nvSpPr>
          <p:cNvPr id="2" name="TextBox 1">
            <a:extLst>
              <a:ext uri="{FF2B5EF4-FFF2-40B4-BE49-F238E27FC236}">
                <a16:creationId xmlns:a16="http://schemas.microsoft.com/office/drawing/2014/main" id="{76934595-60D2-4CA2-8529-62563D1CC328}"/>
              </a:ext>
            </a:extLst>
          </p:cNvPr>
          <p:cNvSpPr txBox="1"/>
          <p:nvPr/>
        </p:nvSpPr>
        <p:spPr>
          <a:xfrm>
            <a:off x="1256054" y="4135906"/>
            <a:ext cx="5327226" cy="1938992"/>
          </a:xfrm>
          <a:prstGeom prst="rect">
            <a:avLst/>
          </a:prstGeom>
          <a:noFill/>
        </p:spPr>
        <p:txBody>
          <a:bodyPr wrap="square" rtlCol="0">
            <a:spAutoFit/>
          </a:bodyPr>
          <a:lstStyle/>
          <a:p>
            <a:r>
              <a:rPr lang="vi-VN" sz="2000" noProof="1"/>
              <a:t>Kiến trúc:</a:t>
            </a:r>
          </a:p>
          <a:p>
            <a:r>
              <a:rPr lang="vi-VN" sz="2000" noProof="1"/>
              <a:t>Hai mạng </a:t>
            </a:r>
            <a:r>
              <a:rPr lang="vi-VN" sz="2000" b="1" noProof="1"/>
              <a:t>Generator</a:t>
            </a:r>
          </a:p>
          <a:p>
            <a:r>
              <a:rPr lang="vi-VN" sz="2000" noProof="1"/>
              <a:t>G(X): X -&gt; Y; F(Y): Y -&gt; X</a:t>
            </a:r>
          </a:p>
          <a:p>
            <a:endParaRPr lang="vi-VN" sz="2000" noProof="1"/>
          </a:p>
          <a:p>
            <a:r>
              <a:rPr lang="vi-VN" sz="2000" noProof="1"/>
              <a:t>Hai mạng </a:t>
            </a:r>
            <a:r>
              <a:rPr lang="vi-VN" sz="2000" b="1" noProof="1"/>
              <a:t>Discriminator</a:t>
            </a:r>
            <a:r>
              <a:rPr lang="vi-VN" sz="2000" noProof="1"/>
              <a:t> tương ứng:</a:t>
            </a:r>
          </a:p>
          <a:p>
            <a:r>
              <a:rPr lang="vi-VN" sz="2000" noProof="1"/>
              <a:t>Dy, Dx</a:t>
            </a:r>
          </a:p>
        </p:txBody>
      </p:sp>
      <p:sp>
        <p:nvSpPr>
          <p:cNvPr id="3" name="TextBox 2">
            <a:extLst>
              <a:ext uri="{FF2B5EF4-FFF2-40B4-BE49-F238E27FC236}">
                <a16:creationId xmlns:a16="http://schemas.microsoft.com/office/drawing/2014/main" id="{10BFF4AB-BD86-4D8C-9E7A-C779630EC43B}"/>
              </a:ext>
            </a:extLst>
          </p:cNvPr>
          <p:cNvSpPr txBox="1"/>
          <p:nvPr/>
        </p:nvSpPr>
        <p:spPr>
          <a:xfrm>
            <a:off x="5758648" y="4092445"/>
            <a:ext cx="6233532" cy="3170099"/>
          </a:xfrm>
          <a:prstGeom prst="rect">
            <a:avLst/>
          </a:prstGeom>
          <a:noFill/>
        </p:spPr>
        <p:txBody>
          <a:bodyPr wrap="square" rtlCol="0">
            <a:spAutoFit/>
          </a:bodyPr>
          <a:lstStyle/>
          <a:p>
            <a:r>
              <a:rPr lang="vi-VN" sz="2000" noProof="1"/>
              <a:t>Ý tưởng:</a:t>
            </a:r>
          </a:p>
          <a:p>
            <a:pPr marL="342900" indent="-342900">
              <a:buFont typeface="Arial" panose="020B0604020202020204" pitchFamily="34" charset="0"/>
              <a:buChar char="•"/>
            </a:pPr>
            <a:r>
              <a:rPr lang="vi-VN" sz="2000" noProof="1"/>
              <a:t>G sẽ biến đổi </a:t>
            </a:r>
            <a:r>
              <a:rPr lang="vi-VN" sz="2000" b="1" noProof="1"/>
              <a:t>khuôn mặt trẻ x </a:t>
            </a:r>
            <a:r>
              <a:rPr lang="vi-VN" sz="2000" noProof="1"/>
              <a:t>thành </a:t>
            </a:r>
            <a:r>
              <a:rPr lang="vi-VN" sz="2000" b="1" noProof="1"/>
              <a:t>khuôn mặt già Y^</a:t>
            </a:r>
            <a:r>
              <a:rPr lang="vi-VN" sz="2000" noProof="1"/>
              <a:t> sao cho </a:t>
            </a:r>
            <a:r>
              <a:rPr lang="vi-VN" sz="2000" b="1" noProof="1"/>
              <a:t>Y^</a:t>
            </a:r>
            <a:r>
              <a:rPr lang="vi-VN" sz="2000" noProof="1"/>
              <a:t> giống </a:t>
            </a:r>
            <a:r>
              <a:rPr lang="vi-VN" sz="2000" b="1" noProof="1"/>
              <a:t>Y</a:t>
            </a:r>
            <a:r>
              <a:rPr lang="vi-VN" sz="2000" noProof="1"/>
              <a:t> nhất (đánh lừa được </a:t>
            </a:r>
            <a:r>
              <a:rPr lang="vi-VN" sz="2000" b="1" noProof="1"/>
              <a:t>Dy</a:t>
            </a:r>
            <a:r>
              <a:rPr lang="vi-VN" sz="2000" noProof="1"/>
              <a:t>).</a:t>
            </a:r>
          </a:p>
          <a:p>
            <a:pPr marL="342900" indent="-342900">
              <a:buFont typeface="Arial" panose="020B0604020202020204" pitchFamily="34" charset="0"/>
              <a:buChar char="•"/>
            </a:pPr>
            <a:r>
              <a:rPr lang="vi-VN" sz="2000" b="1" noProof="1"/>
              <a:t>Khuôn mặt già Y^</a:t>
            </a:r>
            <a:r>
              <a:rPr lang="vi-VN" sz="2000" noProof="1"/>
              <a:t> sẽ được biến đổi ngược về thành </a:t>
            </a:r>
            <a:r>
              <a:rPr lang="vi-VN" sz="2000" b="1" noProof="1"/>
              <a:t>khuôn mặt trẻ x^</a:t>
            </a:r>
            <a:r>
              <a:rPr lang="vi-VN" sz="2000" noProof="1"/>
              <a:t> sao cho </a:t>
            </a:r>
            <a:r>
              <a:rPr lang="vi-VN" sz="2000" b="1" noProof="1"/>
              <a:t>x^ </a:t>
            </a:r>
            <a:r>
              <a:rPr lang="vi-VN" sz="2000" noProof="1"/>
              <a:t>giống </a:t>
            </a:r>
            <a:r>
              <a:rPr lang="vi-VN" sz="2000" b="1" noProof="1"/>
              <a:t>x </a:t>
            </a:r>
            <a:r>
              <a:rPr lang="vi-VN" sz="2000" noProof="1"/>
              <a:t>ban đầu nhất. Mục đích là đảm bảo </a:t>
            </a:r>
            <a:r>
              <a:rPr lang="vi-VN" sz="2000" b="1" noProof="1"/>
              <a:t>Y^</a:t>
            </a:r>
            <a:r>
              <a:rPr lang="vi-VN" sz="2000" noProof="1"/>
              <a:t> và </a:t>
            </a:r>
            <a:r>
              <a:rPr lang="vi-VN" sz="2000" b="1" noProof="1"/>
              <a:t>x</a:t>
            </a:r>
            <a:r>
              <a:rPr lang="vi-VN" sz="2000" noProof="1"/>
              <a:t> phải là cặp khuôn mặt </a:t>
            </a:r>
            <a:r>
              <a:rPr lang="vi-VN" sz="2000" b="1" noProof="1"/>
              <a:t>già, trẻ </a:t>
            </a:r>
            <a:r>
              <a:rPr lang="vi-VN" sz="2000" noProof="1"/>
              <a:t>của </a:t>
            </a:r>
            <a:r>
              <a:rPr lang="vi-VN" sz="2000" b="1" noProof="1"/>
              <a:t>cùng một người</a:t>
            </a:r>
            <a:r>
              <a:rPr lang="vi-VN" sz="2000" noProof="1"/>
              <a:t>.</a:t>
            </a:r>
          </a:p>
          <a:p>
            <a:endParaRPr lang="vi-VN" sz="2000" noProof="1"/>
          </a:p>
          <a:p>
            <a:endParaRPr lang="vi-VN" sz="2000" noProof="1"/>
          </a:p>
        </p:txBody>
      </p:sp>
      <p:grpSp>
        <p:nvGrpSpPr>
          <p:cNvPr id="6" name="Group 5">
            <a:extLst>
              <a:ext uri="{FF2B5EF4-FFF2-40B4-BE49-F238E27FC236}">
                <a16:creationId xmlns:a16="http://schemas.microsoft.com/office/drawing/2014/main" id="{B972778C-EB48-407B-B1D6-0D31C3B66BAA}"/>
              </a:ext>
            </a:extLst>
          </p:cNvPr>
          <p:cNvGrpSpPr/>
          <p:nvPr/>
        </p:nvGrpSpPr>
        <p:grpSpPr>
          <a:xfrm>
            <a:off x="1524437" y="682311"/>
            <a:ext cx="3063063" cy="3217427"/>
            <a:chOff x="1732737" y="207745"/>
            <a:chExt cx="3063063" cy="3217427"/>
          </a:xfrm>
        </p:grpSpPr>
        <p:sp>
          <p:nvSpPr>
            <p:cNvPr id="7" name="TextBox 6">
              <a:extLst>
                <a:ext uri="{FF2B5EF4-FFF2-40B4-BE49-F238E27FC236}">
                  <a16:creationId xmlns:a16="http://schemas.microsoft.com/office/drawing/2014/main" id="{D754C502-23D5-4C93-B6E2-114174A04F14}"/>
                </a:ext>
              </a:extLst>
            </p:cNvPr>
            <p:cNvSpPr txBox="1"/>
            <p:nvPr/>
          </p:nvSpPr>
          <p:spPr>
            <a:xfrm>
              <a:off x="2511498" y="3055840"/>
              <a:ext cx="1505540" cy="369332"/>
            </a:xfrm>
            <a:prstGeom prst="rect">
              <a:avLst/>
            </a:prstGeom>
            <a:noFill/>
          </p:spPr>
          <p:txBody>
            <a:bodyPr wrap="none" rtlCol="0">
              <a:spAutoFit/>
            </a:bodyPr>
            <a:lstStyle/>
            <a:p>
              <a:r>
                <a:rPr lang="vi-VN" noProof="1"/>
                <a:t>(a). Kiến trúc</a:t>
              </a:r>
            </a:p>
          </p:txBody>
        </p:sp>
        <p:pic>
          <p:nvPicPr>
            <p:cNvPr id="8" name="Picture 5" descr="Diagram&#10;&#10;Description automatically generated">
              <a:extLst>
                <a:ext uri="{FF2B5EF4-FFF2-40B4-BE49-F238E27FC236}">
                  <a16:creationId xmlns:a16="http://schemas.microsoft.com/office/drawing/2014/main" id="{84EEF37F-36CC-423B-A0BD-9ABF3A19DD3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8716" b="91284" l="1872" r="27273">
                          <a14:foregroundMark x1="3476" y1="29358" x2="3610" y2="28440"/>
                          <a14:foregroundMark x1="1872" y1="52294" x2="1876" y2="52752"/>
                          <a14:foregroundMark x1="22727" y1="29358" x2="22594" y2="28440"/>
                          <a14:foregroundMark x1="23128" y1="57798" x2="24064" y2="63303"/>
                          <a14:foregroundMark x1="25000" y1="59174" x2="23797" y2="66514"/>
                          <a14:foregroundMark x1="14439" y1="79358" x2="14439" y2="79358"/>
                          <a14:foregroundMark x1="16043" y1="71560" x2="16043" y2="71560"/>
                          <a14:foregroundMark x1="19920" y1="55963" x2="19920" y2="55963"/>
                          <a14:foregroundMark x1="15642" y1="40826" x2="15642" y2="40826"/>
                          <a14:foregroundMark x1="25401" y1="35321" x2="25401" y2="35321"/>
                          <a14:foregroundMark x1="24599" y1="50917" x2="24599" y2="50917"/>
                          <a14:foregroundMark x1="24198" y1="39908" x2="24198" y2="39908"/>
                          <a14:foregroundMark x1="24198" y1="44495" x2="24198" y2="44495"/>
                          <a14:foregroundMark x1="24198" y1="40826" x2="24198" y2="49083"/>
                          <a14:foregroundMark x1="27273" y1="53670" x2="27273" y2="53670"/>
                          <a14:foregroundMark x1="6551" y1="34404" x2="6551" y2="34404"/>
                          <a14:foregroundMark x1="6283" y1="35780" x2="6283" y2="35780"/>
                          <a14:foregroundMark x1="1872" y1="66055" x2="1872" y2="66055"/>
                          <a14:foregroundMark x1="2005" y1="54587" x2="2005" y2="54587"/>
                          <a14:foregroundMark x1="2005" y1="57798" x2="2005" y2="57798"/>
                          <a14:foregroundMark x1="1872" y1="57339" x2="1872" y2="57339"/>
                          <a14:foregroundMark x1="1872" y1="53211" x2="2005" y2="62385"/>
                          <a14:foregroundMark x1="5214" y1="62385" x2="5214" y2="62385"/>
                          <a14:foregroundMark x1="16444" y1="72018" x2="14037" y2="72477"/>
                          <a14:foregroundMark x1="5080" y1="40826" x2="5080" y2="40826"/>
                          <a14:foregroundMark x1="5348" y1="42661" x2="5348" y2="49083"/>
                          <a14:foregroundMark x1="14171" y1="91284" x2="14171" y2="91284"/>
                          <a14:foregroundMark x1="7086" y1="32110" x2="5882" y2="37615"/>
                          <a14:foregroundMark x1="6283" y1="33028" x2="7219" y2="39450"/>
                          <a14:backgroundMark x1="12968" y1="16514" x2="17513" y2="19266"/>
                          <a14:backgroundMark x1="17513" y1="19266" x2="13102" y2="16972"/>
                          <a14:backgroundMark x1="13102" y1="16972" x2="17914" y2="19266"/>
                          <a14:backgroundMark x1="21524" y1="23394" x2="19385" y2="40367"/>
                          <a14:backgroundMark x1="19385" y1="40367" x2="18984" y2="18807"/>
                          <a14:backgroundMark x1="1471" y1="66055" x2="1471" y2="72018"/>
                          <a14:backgroundMark x1="1471" y1="62477" x2="1471" y2="66055"/>
                          <a14:backgroundMark x1="1471" y1="52752" x2="1471" y2="53280"/>
                          <a14:backgroundMark x1="2807" y1="71101" x2="4011" y2="77523"/>
                          <a14:backgroundMark x1="24733" y1="62844" x2="25401" y2="60092"/>
                        </a14:backgroundRemoval>
                      </a14:imgEffect>
                    </a14:imgLayer>
                  </a14:imgProps>
                </a:ext>
              </a:extLst>
            </a:blip>
            <a:srcRect r="71045"/>
            <a:stretch/>
          </p:blipFill>
          <p:spPr>
            <a:xfrm>
              <a:off x="1732737" y="207745"/>
              <a:ext cx="3063063" cy="3094316"/>
            </a:xfrm>
            <a:prstGeom prst="rect">
              <a:avLst/>
            </a:prstGeom>
          </p:spPr>
        </p:pic>
      </p:grpSp>
      <p:pic>
        <p:nvPicPr>
          <p:cNvPr id="9" name="Picture 5" descr="Diagram&#10;&#10;Description automatically generated">
            <a:extLst>
              <a:ext uri="{FF2B5EF4-FFF2-40B4-BE49-F238E27FC236}">
                <a16:creationId xmlns:a16="http://schemas.microsoft.com/office/drawing/2014/main" id="{68F51C70-2373-40F4-A629-AF5B91B2E200}"/>
              </a:ext>
            </a:extLst>
          </p:cNvPr>
          <p:cNvPicPr>
            <a:picLocks noChangeAspect="1"/>
          </p:cNvPicPr>
          <p:nvPr/>
        </p:nvPicPr>
        <p:blipFill rotWithShape="1">
          <a:blip r:embed="rId6"/>
          <a:srcRect l="30335" r="35477"/>
          <a:stretch/>
        </p:blipFill>
        <p:spPr>
          <a:xfrm>
            <a:off x="7007991" y="858565"/>
            <a:ext cx="3348620" cy="2864921"/>
          </a:xfrm>
          <a:prstGeom prst="rect">
            <a:avLst/>
          </a:prstGeom>
        </p:spPr>
      </p:pic>
      <p:sp>
        <p:nvSpPr>
          <p:cNvPr id="10" name="Title 1">
            <a:extLst>
              <a:ext uri="{FF2B5EF4-FFF2-40B4-BE49-F238E27FC236}">
                <a16:creationId xmlns:a16="http://schemas.microsoft.com/office/drawing/2014/main" id="{5EF4F472-578C-4AD4-BA96-B91CA13244D3}"/>
              </a:ext>
            </a:extLst>
          </p:cNvPr>
          <p:cNvSpPr>
            <a:spLocks noGrp="1"/>
          </p:cNvSpPr>
          <p:nvPr>
            <p:ph type="title"/>
          </p:nvPr>
        </p:nvSpPr>
        <p:spPr>
          <a:xfrm>
            <a:off x="986623" y="0"/>
            <a:ext cx="10018713" cy="1752599"/>
          </a:xfrm>
        </p:spPr>
        <p:txBody>
          <a:bodyPr/>
          <a:lstStyle/>
          <a:p>
            <a:r>
              <a:rPr lang="vi-VN" noProof="1">
                <a:latin typeface="Arial" panose="020B0604020202020204" pitchFamily="34" charset="0"/>
                <a:cs typeface="Arial" panose="020B0604020202020204" pitchFamily="34" charset="0"/>
              </a:rPr>
              <a:t>Mô hình CycleGAN</a:t>
            </a:r>
            <a:endParaRPr lang="en-US" noProof="1">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7EA9CA-862E-4549-A1DD-3C29E63F1B05}"/>
              </a:ext>
            </a:extLst>
          </p:cNvPr>
          <p:cNvSpPr txBox="1"/>
          <p:nvPr/>
        </p:nvSpPr>
        <p:spPr>
          <a:xfrm>
            <a:off x="6762544" y="3656480"/>
            <a:ext cx="3839513" cy="369332"/>
          </a:xfrm>
          <a:prstGeom prst="rect">
            <a:avLst/>
          </a:prstGeom>
          <a:noFill/>
        </p:spPr>
        <p:txBody>
          <a:bodyPr wrap="none" rtlCol="0">
            <a:spAutoFit/>
          </a:bodyPr>
          <a:lstStyle/>
          <a:p>
            <a:r>
              <a:rPr lang="vi-VN" noProof="1"/>
              <a:t>(b). Biến đổi mặt trẻ </a:t>
            </a:r>
            <a:r>
              <a:rPr lang="vi-VN" b="1" noProof="1"/>
              <a:t>x</a:t>
            </a:r>
            <a:r>
              <a:rPr lang="vi-VN" noProof="1"/>
              <a:t> -&gt; mặt già </a:t>
            </a:r>
            <a:r>
              <a:rPr lang="vi-VN" b="1" noProof="1"/>
              <a:t>Y^</a:t>
            </a:r>
          </a:p>
        </p:txBody>
      </p:sp>
    </p:spTree>
    <p:extLst>
      <p:ext uri="{BB962C8B-B14F-4D97-AF65-F5344CB8AC3E}">
        <p14:creationId xmlns:p14="http://schemas.microsoft.com/office/powerpoint/2010/main" val="95847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376AC41-A5B4-4888-B65D-1271F271F802}"/>
              </a:ext>
            </a:extLst>
          </p:cNvPr>
          <p:cNvSpPr>
            <a:spLocks noGrp="1"/>
          </p:cNvSpPr>
          <p:nvPr>
            <p:ph type="title"/>
          </p:nvPr>
        </p:nvSpPr>
        <p:spPr>
          <a:xfrm>
            <a:off x="1836013" y="1072609"/>
            <a:ext cx="2571657" cy="4522647"/>
          </a:xfrm>
          <a:effectLst/>
        </p:spPr>
        <p:txBody>
          <a:bodyPr anchor="ctr">
            <a:normAutofit/>
          </a:bodyPr>
          <a:lstStyle/>
          <a:p>
            <a:pPr algn="l"/>
            <a:r>
              <a:rPr lang="en-US" noProof="1">
                <a:solidFill>
                  <a:schemeClr val="tx2"/>
                </a:solidFill>
                <a:latin typeface="Arial" panose="020B0604020202020204" pitchFamily="34" charset="0"/>
                <a:cs typeface="Arial" panose="020B0604020202020204" pitchFamily="34" charset="0"/>
              </a:rPr>
              <a:t>Kết quả dự kiến</a:t>
            </a:r>
          </a:p>
        </p:txBody>
      </p:sp>
      <p:sp>
        <p:nvSpPr>
          <p:cNvPr id="3" name="Content Placeholder 2">
            <a:extLst>
              <a:ext uri="{FF2B5EF4-FFF2-40B4-BE49-F238E27FC236}">
                <a16:creationId xmlns:a16="http://schemas.microsoft.com/office/drawing/2014/main" id="{232A06FC-6583-4570-840C-E65B1585EC69}"/>
              </a:ext>
            </a:extLst>
          </p:cNvPr>
          <p:cNvSpPr>
            <a:spLocks noGrp="1"/>
          </p:cNvSpPr>
          <p:nvPr>
            <p:ph idx="1"/>
          </p:nvPr>
        </p:nvSpPr>
        <p:spPr>
          <a:xfrm>
            <a:off x="4602934" y="1072609"/>
            <a:ext cx="7492084" cy="4522647"/>
          </a:xfrm>
        </p:spPr>
        <p:txBody>
          <a:bodyPr vert="horz" lIns="91440" tIns="45720" rIns="91440" bIns="45720" rtlCol="0" anchor="ctr">
            <a:normAutofit/>
          </a:bodyPr>
          <a:lstStyle/>
          <a:p>
            <a:r>
              <a:rPr lang="en-US" sz="2000" noProof="1">
                <a:latin typeface="Arial" panose="020B0604020202020204" pitchFamily="34" charset="0"/>
                <a:cs typeface="Arial" panose="020B0604020202020204" pitchFamily="34" charset="0"/>
              </a:rPr>
              <a:t>Một Server cung cấp API </a:t>
            </a:r>
            <a:r>
              <a:rPr lang="vi-VN" sz="2000" noProof="1">
                <a:latin typeface="Arial" panose="020B0604020202020204" pitchFamily="34" charset="0"/>
                <a:cs typeface="Arial" panose="020B0604020202020204" pitchFamily="34" charset="0"/>
              </a:rPr>
              <a:t>của mô hình, cho phép nhận ảnh đầu vào là khuôn mặt của một người, trả về kết quả là khuôn mặt lúc về già của người đó.</a:t>
            </a:r>
          </a:p>
          <a:p>
            <a:r>
              <a:rPr lang="vi-VN" sz="2000" noProof="1">
                <a:latin typeface="Arial" panose="020B0604020202020204" pitchFamily="34" charset="0"/>
                <a:cs typeface="Arial" panose="020B0604020202020204" pitchFamily="34" charset="0"/>
              </a:rPr>
              <a:t>Một ứng dụng Android minh họa việc sử dụng API của mô hình, cho phép chụp hoặc chọn hình có sẵn sau đó chọn hiệu ứng làm già khuôn mặt và cuối cùng hiện thị ảnh kết quả</a:t>
            </a:r>
            <a:endParaRPr lang="en-US" sz="2000" noProof="1">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id="{63F357D4-12E9-442D-9698-56487227B5B3}"/>
              </a:ext>
            </a:extLst>
          </p:cNvPr>
          <p:cNvGrpSpPr/>
          <p:nvPr/>
        </p:nvGrpSpPr>
        <p:grpSpPr>
          <a:xfrm>
            <a:off x="6010522" y="211157"/>
            <a:ext cx="3706456" cy="1722902"/>
            <a:chOff x="4136225" y="4616487"/>
            <a:chExt cx="3706456" cy="1722902"/>
          </a:xfrm>
        </p:grpSpPr>
        <p:pic>
          <p:nvPicPr>
            <p:cNvPr id="5" name="Graphic 4" descr="Smart Phone">
              <a:extLst>
                <a:ext uri="{FF2B5EF4-FFF2-40B4-BE49-F238E27FC236}">
                  <a16:creationId xmlns:a16="http://schemas.microsoft.com/office/drawing/2014/main" id="{2E5DE3D3-D56A-4DA8-B8FB-E2CA5D08D1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6225" y="5098524"/>
              <a:ext cx="914400" cy="914400"/>
            </a:xfrm>
            <a:prstGeom prst="rect">
              <a:avLst/>
            </a:prstGeom>
          </p:spPr>
        </p:pic>
        <p:pic>
          <p:nvPicPr>
            <p:cNvPr id="7" name="Graphic 6" descr="Cloud">
              <a:extLst>
                <a:ext uri="{FF2B5EF4-FFF2-40B4-BE49-F238E27FC236}">
                  <a16:creationId xmlns:a16="http://schemas.microsoft.com/office/drawing/2014/main" id="{698CD832-5763-4BEE-9A75-4F160F533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6918" y="4616487"/>
              <a:ext cx="1655763" cy="1655763"/>
            </a:xfrm>
            <a:prstGeom prst="rect">
              <a:avLst/>
            </a:prstGeom>
          </p:spPr>
        </p:pic>
        <p:cxnSp>
          <p:nvCxnSpPr>
            <p:cNvPr id="11" name="Straight Arrow Connector 10">
              <a:extLst>
                <a:ext uri="{FF2B5EF4-FFF2-40B4-BE49-F238E27FC236}">
                  <a16:creationId xmlns:a16="http://schemas.microsoft.com/office/drawing/2014/main" id="{63FE70EA-A766-431B-A6D7-CCDA492E248C}"/>
                </a:ext>
              </a:extLst>
            </p:cNvPr>
            <p:cNvCxnSpPr/>
            <p:nvPr/>
          </p:nvCxnSpPr>
          <p:spPr>
            <a:xfrm>
              <a:off x="4898727" y="5444369"/>
              <a:ext cx="1368513" cy="0"/>
            </a:xfrm>
            <a:prstGeom prst="straightConnector1">
              <a:avLst/>
            </a:prstGeom>
            <a:ln w="38100">
              <a:solidFill>
                <a:srgbClr val="1287C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058063-A4A6-490F-BCB1-3C4BAC3769EF}"/>
                </a:ext>
              </a:extLst>
            </p:cNvPr>
            <p:cNvCxnSpPr/>
            <p:nvPr/>
          </p:nvCxnSpPr>
          <p:spPr>
            <a:xfrm flipH="1">
              <a:off x="4866279" y="5754848"/>
              <a:ext cx="1400961" cy="0"/>
            </a:xfrm>
            <a:prstGeom prst="straightConnector1">
              <a:avLst/>
            </a:prstGeom>
            <a:ln w="38100">
              <a:solidFill>
                <a:srgbClr val="1287C3"/>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9CAFCE2-870D-4E95-B590-7EADFD6312AD}"/>
                </a:ext>
              </a:extLst>
            </p:cNvPr>
            <p:cNvSpPr txBox="1"/>
            <p:nvPr/>
          </p:nvSpPr>
          <p:spPr>
            <a:xfrm>
              <a:off x="5171565" y="5075036"/>
              <a:ext cx="813043" cy="369332"/>
            </a:xfrm>
            <a:prstGeom prst="rect">
              <a:avLst/>
            </a:prstGeom>
            <a:noFill/>
          </p:spPr>
          <p:txBody>
            <a:bodyPr wrap="none" rtlCol="0">
              <a:spAutoFit/>
            </a:bodyPr>
            <a:lstStyle/>
            <a:p>
              <a:r>
                <a:rPr lang="vi-VN">
                  <a:solidFill>
                    <a:srgbClr val="1287C3"/>
                  </a:solidFill>
                </a:rPr>
                <a:t>POST</a:t>
              </a:r>
              <a:endParaRPr lang="en-US">
                <a:solidFill>
                  <a:srgbClr val="1287C3"/>
                </a:solidFill>
              </a:endParaRPr>
            </a:p>
          </p:txBody>
        </p:sp>
        <p:sp>
          <p:nvSpPr>
            <p:cNvPr id="22" name="TextBox 21">
              <a:extLst>
                <a:ext uri="{FF2B5EF4-FFF2-40B4-BE49-F238E27FC236}">
                  <a16:creationId xmlns:a16="http://schemas.microsoft.com/office/drawing/2014/main" id="{274FE3CD-0273-49B7-A5E1-3628CB0F56F2}"/>
                </a:ext>
              </a:extLst>
            </p:cNvPr>
            <p:cNvSpPr txBox="1"/>
            <p:nvPr/>
          </p:nvSpPr>
          <p:spPr>
            <a:xfrm>
              <a:off x="5151780" y="5785391"/>
              <a:ext cx="800219" cy="369332"/>
            </a:xfrm>
            <a:prstGeom prst="rect">
              <a:avLst/>
            </a:prstGeom>
            <a:noFill/>
          </p:spPr>
          <p:txBody>
            <a:bodyPr wrap="none" rtlCol="0">
              <a:spAutoFit/>
            </a:bodyPr>
            <a:lstStyle/>
            <a:p>
              <a:r>
                <a:rPr lang="vi-VN">
                  <a:solidFill>
                    <a:srgbClr val="1287C3"/>
                  </a:solidFill>
                </a:rPr>
                <a:t>JSON</a:t>
              </a:r>
              <a:endParaRPr lang="en-US">
                <a:solidFill>
                  <a:srgbClr val="1287C3"/>
                </a:solidFill>
              </a:endParaRPr>
            </a:p>
          </p:txBody>
        </p:sp>
        <p:sp>
          <p:nvSpPr>
            <p:cNvPr id="23" name="TextBox 22">
              <a:extLst>
                <a:ext uri="{FF2B5EF4-FFF2-40B4-BE49-F238E27FC236}">
                  <a16:creationId xmlns:a16="http://schemas.microsoft.com/office/drawing/2014/main" id="{3B7E4A14-7DBD-4592-99D9-D29654B704E3}"/>
                </a:ext>
              </a:extLst>
            </p:cNvPr>
            <p:cNvSpPr txBox="1"/>
            <p:nvPr/>
          </p:nvSpPr>
          <p:spPr>
            <a:xfrm>
              <a:off x="6745026" y="5371058"/>
              <a:ext cx="569387" cy="369332"/>
            </a:xfrm>
            <a:prstGeom prst="rect">
              <a:avLst/>
            </a:prstGeom>
            <a:noFill/>
          </p:spPr>
          <p:txBody>
            <a:bodyPr wrap="none" rtlCol="0">
              <a:spAutoFit/>
            </a:bodyPr>
            <a:lstStyle/>
            <a:p>
              <a:r>
                <a:rPr lang="vi-VN"/>
                <a:t>{…}</a:t>
              </a:r>
              <a:endParaRPr lang="en-US"/>
            </a:p>
          </p:txBody>
        </p:sp>
        <p:sp>
          <p:nvSpPr>
            <p:cNvPr id="24" name="TextBox 23">
              <a:extLst>
                <a:ext uri="{FF2B5EF4-FFF2-40B4-BE49-F238E27FC236}">
                  <a16:creationId xmlns:a16="http://schemas.microsoft.com/office/drawing/2014/main" id="{A3282E80-028E-4CD1-8B8C-DEADE490CCA0}"/>
                </a:ext>
              </a:extLst>
            </p:cNvPr>
            <p:cNvSpPr txBox="1"/>
            <p:nvPr/>
          </p:nvSpPr>
          <p:spPr>
            <a:xfrm>
              <a:off x="6363358" y="5967342"/>
              <a:ext cx="1219308" cy="369332"/>
            </a:xfrm>
            <a:prstGeom prst="rect">
              <a:avLst/>
            </a:prstGeom>
            <a:noFill/>
          </p:spPr>
          <p:txBody>
            <a:bodyPr wrap="none" rtlCol="0">
              <a:spAutoFit/>
            </a:bodyPr>
            <a:lstStyle/>
            <a:p>
              <a:r>
                <a:rPr lang="vi-VN"/>
                <a:t>REST API</a:t>
              </a:r>
              <a:endParaRPr lang="en-US"/>
            </a:p>
          </p:txBody>
        </p:sp>
        <p:sp>
          <p:nvSpPr>
            <p:cNvPr id="26" name="TextBox 25">
              <a:extLst>
                <a:ext uri="{FF2B5EF4-FFF2-40B4-BE49-F238E27FC236}">
                  <a16:creationId xmlns:a16="http://schemas.microsoft.com/office/drawing/2014/main" id="{F48B536A-B852-480A-BB13-6820199CE445}"/>
                </a:ext>
              </a:extLst>
            </p:cNvPr>
            <p:cNvSpPr txBox="1"/>
            <p:nvPr/>
          </p:nvSpPr>
          <p:spPr>
            <a:xfrm>
              <a:off x="4196348" y="5970057"/>
              <a:ext cx="774571" cy="369332"/>
            </a:xfrm>
            <a:prstGeom prst="rect">
              <a:avLst/>
            </a:prstGeom>
            <a:noFill/>
          </p:spPr>
          <p:txBody>
            <a:bodyPr wrap="none" rtlCol="0">
              <a:spAutoFit/>
            </a:bodyPr>
            <a:lstStyle/>
            <a:p>
              <a:r>
                <a:rPr lang="vi-VN" noProof="1"/>
                <a:t>Client</a:t>
              </a:r>
            </a:p>
          </p:txBody>
        </p:sp>
      </p:grpSp>
    </p:spTree>
    <p:extLst>
      <p:ext uri="{BB962C8B-B14F-4D97-AF65-F5344CB8AC3E}">
        <p14:creationId xmlns:p14="http://schemas.microsoft.com/office/powerpoint/2010/main" val="216171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8BFC-8E2A-4A71-A229-5E8711299409}"/>
              </a:ext>
            </a:extLst>
          </p:cNvPr>
          <p:cNvSpPr>
            <a:spLocks noGrp="1"/>
          </p:cNvSpPr>
          <p:nvPr>
            <p:ph type="title"/>
          </p:nvPr>
        </p:nvSpPr>
        <p:spPr>
          <a:xfrm>
            <a:off x="360801" y="4438362"/>
            <a:ext cx="4682837" cy="1325563"/>
          </a:xfrm>
        </p:spPr>
        <p:txBody>
          <a:bodyPr/>
          <a:lstStyle/>
          <a:p>
            <a:r>
              <a:rPr lang="en-US" noProof="1">
                <a:latin typeface="Arial" panose="020B0604020202020204" pitchFamily="34" charset="0"/>
                <a:cs typeface="Arial" panose="020B0604020202020204" pitchFamily="34" charset="0"/>
              </a:rPr>
              <a:t>Kế hoạch </a:t>
            </a:r>
            <a:r>
              <a:rPr lang="vi-VN" noProof="1">
                <a:latin typeface="Arial" panose="020B0604020202020204" pitchFamily="34" charset="0"/>
                <a:cs typeface="Arial" panose="020B0604020202020204" pitchFamily="34" charset="0"/>
              </a:rPr>
              <a:t>thực hiện</a:t>
            </a:r>
            <a:endParaRPr lang="en-US" noProof="1">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BA63A976-E6B8-4726-A247-4EA7E2BF9ADA}"/>
              </a:ext>
            </a:extLst>
          </p:cNvPr>
          <p:cNvGraphicFramePr>
            <a:graphicFrameLocks noGrp="1"/>
          </p:cNvGraphicFramePr>
          <p:nvPr>
            <p:extLst>
              <p:ext uri="{D42A27DB-BD31-4B8C-83A1-F6EECF244321}">
                <p14:modId xmlns:p14="http://schemas.microsoft.com/office/powerpoint/2010/main" val="4215594921"/>
              </p:ext>
            </p:extLst>
          </p:nvPr>
        </p:nvGraphicFramePr>
        <p:xfrm>
          <a:off x="4937760" y="-41563"/>
          <a:ext cx="7267308" cy="7040880"/>
        </p:xfrm>
        <a:graphic>
          <a:graphicData uri="http://schemas.openxmlformats.org/drawingml/2006/table">
            <a:tbl>
              <a:tblPr firstRow="1" bandRow="1">
                <a:tableStyleId>{5C22544A-7EE6-4342-B048-85BDC9FD1C3A}</a:tableStyleId>
              </a:tblPr>
              <a:tblGrid>
                <a:gridCol w="1425879">
                  <a:extLst>
                    <a:ext uri="{9D8B030D-6E8A-4147-A177-3AD203B41FA5}">
                      <a16:colId xmlns:a16="http://schemas.microsoft.com/office/drawing/2014/main" val="1427324763"/>
                    </a:ext>
                  </a:extLst>
                </a:gridCol>
                <a:gridCol w="5841429">
                  <a:extLst>
                    <a:ext uri="{9D8B030D-6E8A-4147-A177-3AD203B41FA5}">
                      <a16:colId xmlns:a16="http://schemas.microsoft.com/office/drawing/2014/main" val="1660609645"/>
                    </a:ext>
                  </a:extLst>
                </a:gridCol>
              </a:tblGrid>
              <a:tr h="627233">
                <a:tc>
                  <a:txBody>
                    <a:bodyPr/>
                    <a:lstStyle/>
                    <a:p>
                      <a:pPr algn="ctr"/>
                      <a:r>
                        <a:rPr lang="en-US" noProof="1">
                          <a:latin typeface="Arial" panose="020B0604020202020204" pitchFamily="34" charset="0"/>
                          <a:cs typeface="Arial" panose="020B0604020202020204" pitchFamily="34" charset="0"/>
                        </a:rPr>
                        <a:t>Mốc thời gian</a:t>
                      </a:r>
                    </a:p>
                  </a:txBody>
                  <a:tcPr/>
                </a:tc>
                <a:tc>
                  <a:txBody>
                    <a:bodyPr/>
                    <a:lstStyle/>
                    <a:p>
                      <a:pPr algn="ctr"/>
                      <a:r>
                        <a:rPr lang="en-US" noProof="1">
                          <a:latin typeface="Arial" panose="020B0604020202020204" pitchFamily="34" charset="0"/>
                          <a:cs typeface="Arial" panose="020B0604020202020204" pitchFamily="34" charset="0"/>
                        </a:rPr>
                        <a:t>Công việc</a:t>
                      </a:r>
                    </a:p>
                  </a:txBody>
                  <a:tcPr/>
                </a:tc>
                <a:extLst>
                  <a:ext uri="{0D108BD9-81ED-4DB2-BD59-A6C34878D82A}">
                    <a16:rowId xmlns:a16="http://schemas.microsoft.com/office/drawing/2014/main" val="3354799127"/>
                  </a:ext>
                </a:extLst>
              </a:tr>
              <a:tr h="627233">
                <a:tc>
                  <a:txBody>
                    <a:bodyPr/>
                    <a:lstStyle/>
                    <a:p>
                      <a:r>
                        <a:rPr lang="en-US" noProof="1">
                          <a:latin typeface="Arial" panose="020B0604020202020204" pitchFamily="34" charset="0"/>
                          <a:cs typeface="Arial" panose="020B0604020202020204" pitchFamily="34" charset="0"/>
                        </a:rPr>
                        <a:t>19/07/2020 23/09/2020</a:t>
                      </a:r>
                    </a:p>
                  </a:txBody>
                  <a:tcPr/>
                </a:tc>
                <a:tc>
                  <a:txBody>
                    <a:bodyPr/>
                    <a:lstStyle/>
                    <a:p>
                      <a:r>
                        <a:rPr lang="en-US" sz="1800" kern="1200" noProof="1">
                          <a:solidFill>
                            <a:schemeClr val="dk1"/>
                          </a:solidFill>
                          <a:latin typeface="Arial" panose="020B0604020202020204" pitchFamily="34" charset="0"/>
                          <a:ea typeface="+mn-ea"/>
                          <a:cs typeface="Arial" panose="020B0604020202020204" pitchFamily="34" charset="0"/>
                        </a:rPr>
                        <a:t>Chuẩn bị kiến thức nền cho luận văn</a:t>
                      </a:r>
                    </a:p>
                    <a:p>
                      <a:pPr marL="0" algn="l" defTabSz="457200" rtl="0" eaLnBrk="1" latinLnBrk="0" hangingPunct="1"/>
                      <a:r>
                        <a:rPr lang="vi-VN" sz="1800" kern="1200" noProof="1">
                          <a:solidFill>
                            <a:schemeClr val="dk1"/>
                          </a:solidFill>
                          <a:latin typeface="Arial" panose="020B0604020202020204" pitchFamily="34" charset="0"/>
                          <a:ea typeface="+mn-ea"/>
                          <a:cs typeface="Arial" panose="020B0604020202020204" pitchFamily="34" charset="0"/>
                        </a:rPr>
                        <a:t>Làm quen với Python, Numpy, Tensorflow, Keras</a:t>
                      </a:r>
                      <a:endParaRPr lang="en-US" sz="1800" kern="1200" noProof="1">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991072810"/>
                  </a:ext>
                </a:extLst>
              </a:tr>
              <a:tr h="627233">
                <a:tc>
                  <a:txBody>
                    <a:bodyPr/>
                    <a:lstStyle/>
                    <a:p>
                      <a:r>
                        <a:rPr lang="en-US" noProof="1">
                          <a:latin typeface="Arial" panose="020B0604020202020204" pitchFamily="34" charset="0"/>
                          <a:cs typeface="Arial" panose="020B0604020202020204" pitchFamily="34" charset="0"/>
                        </a:rPr>
                        <a:t>28/09/2020 04/10/2020</a:t>
                      </a:r>
                    </a:p>
                  </a:txBody>
                  <a:tcPr/>
                </a:tc>
                <a:tc>
                  <a:txBody>
                    <a:bodyPr/>
                    <a:lstStyle/>
                    <a:p>
                      <a:r>
                        <a:rPr lang="en-US" noProof="1">
                          <a:latin typeface="Arial" panose="020B0604020202020204" pitchFamily="34" charset="0"/>
                          <a:cs typeface="Arial" panose="020B0604020202020204" pitchFamily="34" charset="0"/>
                        </a:rPr>
                        <a:t>Thực hiện đề cương khóa luận</a:t>
                      </a:r>
                      <a:endParaRPr lang="vi-VN" noProof="1">
                        <a:latin typeface="Arial" panose="020B0604020202020204" pitchFamily="34" charset="0"/>
                        <a:cs typeface="Arial" panose="020B0604020202020204" pitchFamily="34" charset="0"/>
                      </a:endParaRPr>
                    </a:p>
                    <a:p>
                      <a:r>
                        <a:rPr lang="vi-VN" noProof="1">
                          <a:latin typeface="Arial" panose="020B0604020202020204" pitchFamily="34" charset="0"/>
                          <a:cs typeface="Arial" panose="020B0604020202020204" pitchFamily="34" charset="0"/>
                        </a:rPr>
                        <a:t>Khảo sát các ứng dụng trên thị trường</a:t>
                      </a:r>
                      <a:endParaRPr lang="en-US" noProof="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75808500"/>
                  </a:ext>
                </a:extLst>
              </a:tr>
              <a:tr h="627233">
                <a:tc>
                  <a:txBody>
                    <a:bodyPr/>
                    <a:lstStyle/>
                    <a:p>
                      <a:r>
                        <a:rPr lang="en-US" noProof="1">
                          <a:latin typeface="Arial" panose="020B0604020202020204" pitchFamily="34" charset="0"/>
                          <a:cs typeface="Arial" panose="020B0604020202020204" pitchFamily="34" charset="0"/>
                        </a:rPr>
                        <a:t>05/10/2020 11/10/2020</a:t>
                      </a:r>
                    </a:p>
                  </a:txBody>
                  <a:tcPr/>
                </a:tc>
                <a:tc>
                  <a:txBody>
                    <a:bodyPr/>
                    <a:lstStyle/>
                    <a:p>
                      <a:r>
                        <a:rPr lang="en-US" noProof="1">
                          <a:latin typeface="Arial" panose="020B0604020202020204" pitchFamily="34" charset="0"/>
                          <a:cs typeface="Arial" panose="020B0604020202020204" pitchFamily="34" charset="0"/>
                        </a:rPr>
                        <a:t>Viết chương 1 luận văn</a:t>
                      </a:r>
                    </a:p>
                    <a:p>
                      <a:pPr lvl="0">
                        <a:buNone/>
                      </a:pPr>
                      <a:r>
                        <a:rPr lang="en-US" noProof="1">
                          <a:latin typeface="Arial" panose="020B0604020202020204" pitchFamily="34" charset="0"/>
                          <a:cs typeface="Arial" panose="020B0604020202020204" pitchFamily="34" charset="0"/>
                        </a:rPr>
                        <a:t>Chuẩn bị mô hình, huấn luyện thử với dữ liệu thực tế</a:t>
                      </a:r>
                    </a:p>
                  </a:txBody>
                  <a:tcPr/>
                </a:tc>
                <a:extLst>
                  <a:ext uri="{0D108BD9-81ED-4DB2-BD59-A6C34878D82A}">
                    <a16:rowId xmlns:a16="http://schemas.microsoft.com/office/drawing/2014/main" val="3356110111"/>
                  </a:ext>
                </a:extLst>
              </a:tr>
              <a:tr h="627233">
                <a:tc>
                  <a:txBody>
                    <a:bodyPr/>
                    <a:lstStyle/>
                    <a:p>
                      <a:r>
                        <a:rPr lang="en-US" noProof="1">
                          <a:latin typeface="Arial" panose="020B0604020202020204" pitchFamily="34" charset="0"/>
                          <a:cs typeface="Arial" panose="020B0604020202020204" pitchFamily="34" charset="0"/>
                        </a:rPr>
                        <a:t>12/10/2020 18/10/2020</a:t>
                      </a:r>
                    </a:p>
                  </a:txBody>
                  <a:tcPr/>
                </a:tc>
                <a:tc>
                  <a:txBody>
                    <a:bodyPr/>
                    <a:lstStyle/>
                    <a:p>
                      <a:r>
                        <a:rPr lang="en-US" noProof="1">
                          <a:latin typeface="Arial" panose="020B0604020202020204" pitchFamily="34" charset="0"/>
                          <a:cs typeface="Arial" panose="020B0604020202020204" pitchFamily="34" charset="0"/>
                        </a:rPr>
                        <a:t>Viết chương 5 luận văn</a:t>
                      </a:r>
                    </a:p>
                    <a:p>
                      <a:pPr lvl="0">
                        <a:buNone/>
                      </a:pPr>
                      <a:r>
                        <a:rPr lang="en-US" noProof="1">
                          <a:latin typeface="Arial" panose="020B0604020202020204" pitchFamily="34" charset="0"/>
                          <a:cs typeface="Arial" panose="020B0604020202020204" pitchFamily="34" charset="0"/>
                        </a:rPr>
                        <a:t>Ghi nhận kết quả của mô hình</a:t>
                      </a:r>
                    </a:p>
                  </a:txBody>
                  <a:tcPr/>
                </a:tc>
                <a:extLst>
                  <a:ext uri="{0D108BD9-81ED-4DB2-BD59-A6C34878D82A}">
                    <a16:rowId xmlns:a16="http://schemas.microsoft.com/office/drawing/2014/main" val="1856017493"/>
                  </a:ext>
                </a:extLst>
              </a:tr>
              <a:tr h="627233">
                <a:tc>
                  <a:txBody>
                    <a:bodyPr/>
                    <a:lstStyle/>
                    <a:p>
                      <a:r>
                        <a:rPr lang="en-US" noProof="1">
                          <a:latin typeface="Arial" panose="020B0604020202020204" pitchFamily="34" charset="0"/>
                          <a:cs typeface="Arial" panose="020B0604020202020204" pitchFamily="34" charset="0"/>
                        </a:rPr>
                        <a:t>19/10/2020 25/10/2020</a:t>
                      </a:r>
                    </a:p>
                  </a:txBody>
                  <a:tcPr/>
                </a:tc>
                <a:tc>
                  <a:txBody>
                    <a:bodyPr/>
                    <a:lstStyle/>
                    <a:p>
                      <a:r>
                        <a:rPr lang="en-US" noProof="1">
                          <a:latin typeface="Arial" panose="020B0604020202020204" pitchFamily="34" charset="0"/>
                          <a:cs typeface="Arial" panose="020B0604020202020204" pitchFamily="34" charset="0"/>
                        </a:rPr>
                        <a:t>Viết chương 4 luận văn</a:t>
                      </a:r>
                    </a:p>
                    <a:p>
                      <a:pPr lvl="0">
                        <a:buNone/>
                      </a:pPr>
                      <a:r>
                        <a:rPr lang="en-US" noProof="1">
                          <a:latin typeface="Arial" panose="020B0604020202020204" pitchFamily="34" charset="0"/>
                          <a:cs typeface="Arial" panose="020B0604020202020204" pitchFamily="34" charset="0"/>
                        </a:rPr>
                        <a:t>Cải thiện mô hình</a:t>
                      </a:r>
                    </a:p>
                  </a:txBody>
                  <a:tcPr/>
                </a:tc>
                <a:extLst>
                  <a:ext uri="{0D108BD9-81ED-4DB2-BD59-A6C34878D82A}">
                    <a16:rowId xmlns:a16="http://schemas.microsoft.com/office/drawing/2014/main" val="2962899363"/>
                  </a:ext>
                </a:extLst>
              </a:tr>
              <a:tr h="627233">
                <a:tc>
                  <a:txBody>
                    <a:bodyPr/>
                    <a:lstStyle/>
                    <a:p>
                      <a:r>
                        <a:rPr lang="en-US">
                          <a:latin typeface="Arial" panose="020B0604020202020204" pitchFamily="34" charset="0"/>
                          <a:cs typeface="Arial" panose="020B0604020202020204" pitchFamily="34" charset="0"/>
                        </a:rPr>
                        <a:t>26/10/2020 01/11/2020</a:t>
                      </a:r>
                    </a:p>
                  </a:txBody>
                  <a:tcPr/>
                </a:tc>
                <a:tc>
                  <a:txBody>
                    <a:bodyPr/>
                    <a:lstStyle/>
                    <a:p>
                      <a:r>
                        <a:rPr lang="en-US" noProof="1">
                          <a:latin typeface="Arial" panose="020B0604020202020204" pitchFamily="34" charset="0"/>
                          <a:cs typeface="Arial" panose="020B0604020202020204" pitchFamily="34" charset="0"/>
                        </a:rPr>
                        <a:t>Viết chương 3 luận văn</a:t>
                      </a:r>
                      <a:endParaRPr lang="vi-VN" noProof="1">
                        <a:latin typeface="Arial" panose="020B0604020202020204" pitchFamily="34" charset="0"/>
                        <a:cs typeface="Arial" panose="020B0604020202020204" pitchFamily="34" charset="0"/>
                      </a:endParaRPr>
                    </a:p>
                    <a:p>
                      <a:r>
                        <a:rPr lang="vi-VN" noProof="1">
                          <a:latin typeface="Arial" panose="020B0604020202020204" pitchFamily="34" charset="0"/>
                          <a:cs typeface="Arial" panose="020B0604020202020204" pitchFamily="34" charset="0"/>
                        </a:rPr>
                        <a:t>Deloy mô hình lên server</a:t>
                      </a:r>
                      <a:endParaRPr lang="en-US" noProof="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46577585"/>
                  </a:ext>
                </a:extLst>
              </a:tr>
              <a:tr h="627233">
                <a:tc>
                  <a:txBody>
                    <a:bodyPr/>
                    <a:lstStyle/>
                    <a:p>
                      <a:pPr lvl="0">
                        <a:buNone/>
                      </a:pPr>
                      <a:r>
                        <a:rPr lang="en-US" noProof="1">
                          <a:latin typeface="Arial" panose="020B0604020202020204" pitchFamily="34" charset="0"/>
                          <a:cs typeface="Arial" panose="020B0604020202020204" pitchFamily="34" charset="0"/>
                        </a:rPr>
                        <a:t>02/11/2020 06/12/2020</a:t>
                      </a:r>
                    </a:p>
                  </a:txBody>
                  <a:tcPr/>
                </a:tc>
                <a:tc>
                  <a:txBody>
                    <a:bodyPr/>
                    <a:lstStyle/>
                    <a:p>
                      <a:pPr lvl="0">
                        <a:buNone/>
                      </a:pPr>
                      <a:r>
                        <a:rPr lang="en-US" noProof="1">
                          <a:latin typeface="Arial" panose="020B0604020202020204" pitchFamily="34" charset="0"/>
                          <a:cs typeface="Arial" panose="020B0604020202020204" pitchFamily="34" charset="0"/>
                        </a:rPr>
                        <a:t>Viết chương 2 luận văn</a:t>
                      </a:r>
                      <a:endParaRPr lang="vi-VN" noProof="1">
                        <a:latin typeface="Arial" panose="020B0604020202020204" pitchFamily="34" charset="0"/>
                        <a:cs typeface="Arial" panose="020B0604020202020204" pitchFamily="34" charset="0"/>
                      </a:endParaRPr>
                    </a:p>
                    <a:p>
                      <a:pPr lvl="0">
                        <a:buNone/>
                      </a:pPr>
                      <a:r>
                        <a:rPr lang="vi-VN" noProof="1">
                          <a:latin typeface="Arial" panose="020B0604020202020204" pitchFamily="34" charset="0"/>
                          <a:cs typeface="Arial" panose="020B0604020202020204" pitchFamily="34" charset="0"/>
                        </a:rPr>
                        <a:t>Tiếp tục cải thiện mô hình, ghi nhận kết quả.</a:t>
                      </a:r>
                      <a:endParaRPr lang="en-US" noProof="1">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2222306"/>
                  </a:ext>
                </a:extLst>
              </a:tr>
              <a:tr h="627233">
                <a:tc>
                  <a:txBody>
                    <a:bodyPr/>
                    <a:lstStyle/>
                    <a:p>
                      <a:pPr lvl="0">
                        <a:buNone/>
                      </a:pPr>
                      <a:r>
                        <a:rPr lang="en-US" noProof="1">
                          <a:latin typeface="Arial" panose="020B0604020202020204" pitchFamily="34" charset="0"/>
                          <a:cs typeface="Arial" panose="020B0604020202020204" pitchFamily="34" charset="0"/>
                        </a:rPr>
                        <a:t>07/12/2020 13/12/2020</a:t>
                      </a:r>
                    </a:p>
                  </a:txBody>
                  <a:tcPr/>
                </a:tc>
                <a:tc>
                  <a:txBody>
                    <a:bodyPr/>
                    <a:lstStyle/>
                    <a:p>
                      <a:pPr lvl="0">
                        <a:buNone/>
                      </a:pPr>
                      <a:r>
                        <a:rPr lang="en-US" noProof="1">
                          <a:latin typeface="Arial" panose="020B0604020202020204" pitchFamily="34" charset="0"/>
                          <a:cs typeface="Arial" panose="020B0604020202020204" pitchFamily="34" charset="0"/>
                        </a:rPr>
                        <a:t>Viết các tài liệu hướng dẫn</a:t>
                      </a:r>
                    </a:p>
                  </a:txBody>
                  <a:tcPr/>
                </a:tc>
                <a:extLst>
                  <a:ext uri="{0D108BD9-81ED-4DB2-BD59-A6C34878D82A}">
                    <a16:rowId xmlns:a16="http://schemas.microsoft.com/office/drawing/2014/main" val="2871709040"/>
                  </a:ext>
                </a:extLst>
              </a:tr>
              <a:tr h="627233">
                <a:tc>
                  <a:txBody>
                    <a:bodyPr/>
                    <a:lstStyle/>
                    <a:p>
                      <a:pPr lvl="0">
                        <a:buNone/>
                      </a:pPr>
                      <a:r>
                        <a:rPr lang="en-US" noProof="1">
                          <a:latin typeface="Arial" panose="020B0604020202020204" pitchFamily="34" charset="0"/>
                          <a:cs typeface="Arial" panose="020B0604020202020204" pitchFamily="34" charset="0"/>
                        </a:rPr>
                        <a:t>14/12/2020 20/12/2020</a:t>
                      </a:r>
                    </a:p>
                  </a:txBody>
                  <a:tcPr/>
                </a:tc>
                <a:tc>
                  <a:txBody>
                    <a:bodyPr/>
                    <a:lstStyle/>
                    <a:p>
                      <a:pPr lvl="0">
                        <a:buNone/>
                      </a:pPr>
                      <a:r>
                        <a:rPr lang="en-US" noProof="1">
                          <a:latin typeface="Arial" panose="020B0604020202020204" pitchFamily="34" charset="0"/>
                          <a:cs typeface="Arial" panose="020B0604020202020204" pitchFamily="34" charset="0"/>
                        </a:rPr>
                        <a:t>Làm sản phẩm demo</a:t>
                      </a:r>
                    </a:p>
                  </a:txBody>
                  <a:tcPr/>
                </a:tc>
                <a:extLst>
                  <a:ext uri="{0D108BD9-81ED-4DB2-BD59-A6C34878D82A}">
                    <a16:rowId xmlns:a16="http://schemas.microsoft.com/office/drawing/2014/main" val="1955297927"/>
                  </a:ext>
                </a:extLst>
              </a:tr>
              <a:tr h="627233">
                <a:tc>
                  <a:txBody>
                    <a:bodyPr/>
                    <a:lstStyle/>
                    <a:p>
                      <a:pPr lvl="0">
                        <a:buNone/>
                      </a:pPr>
                      <a:r>
                        <a:rPr lang="en-US" noProof="1">
                          <a:latin typeface="Arial" panose="020B0604020202020204" pitchFamily="34" charset="0"/>
                          <a:cs typeface="Arial" panose="020B0604020202020204" pitchFamily="34" charset="0"/>
                        </a:rPr>
                        <a:t>21/12/2020 27/12/2020</a:t>
                      </a:r>
                    </a:p>
                  </a:txBody>
                  <a:tcPr/>
                </a:tc>
                <a:tc>
                  <a:txBody>
                    <a:bodyPr/>
                    <a:lstStyle/>
                    <a:p>
                      <a:pPr lvl="0">
                        <a:buNone/>
                      </a:pPr>
                      <a:r>
                        <a:rPr lang="en-US" noProof="1">
                          <a:latin typeface="Arial" panose="020B0604020202020204" pitchFamily="34" charset="0"/>
                          <a:cs typeface="Arial" panose="020B0604020202020204" pitchFamily="34" charset="0"/>
                        </a:rPr>
                        <a:t>Quay video bảo vệ thử luận văn</a:t>
                      </a:r>
                    </a:p>
                  </a:txBody>
                  <a:tcPr/>
                </a:tc>
                <a:extLst>
                  <a:ext uri="{0D108BD9-81ED-4DB2-BD59-A6C34878D82A}">
                    <a16:rowId xmlns:a16="http://schemas.microsoft.com/office/drawing/2014/main" val="2761392065"/>
                  </a:ext>
                </a:extLst>
              </a:tr>
            </a:tbl>
          </a:graphicData>
        </a:graphic>
      </p:graphicFrame>
    </p:spTree>
    <p:extLst>
      <p:ext uri="{BB962C8B-B14F-4D97-AF65-F5344CB8AC3E}">
        <p14:creationId xmlns:p14="http://schemas.microsoft.com/office/powerpoint/2010/main" val="205342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Widescreen</PresentationFormat>
  <Paragraphs>104</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Corbel</vt:lpstr>
      <vt:lpstr>Parallax</vt:lpstr>
      <vt:lpstr>Áp dụng mô hình GAN vào Ứng dụng chụp ảnh giải trí</vt:lpstr>
      <vt:lpstr>PowerPoint Presentation</vt:lpstr>
      <vt:lpstr>Giới thiệu đề tài</vt:lpstr>
      <vt:lpstr>Mục tiêu đề tài</vt:lpstr>
      <vt:lpstr>Phạm vi đề tài</vt:lpstr>
      <vt:lpstr>Cách tiếp cận dự kiến</vt:lpstr>
      <vt:lpstr>Mô hình CycleGAN</vt:lpstr>
      <vt:lpstr>Kết quả dự kiến</vt:lpstr>
      <vt:lpstr>Kế hoạch thực hiện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Áp dụng mô hình GAN vào Ứng dụng chụp ảnh giải trí</dc:title>
  <dc:creator>HUỲNH KIM NINH</dc:creator>
  <cp:lastModifiedBy>HUỲNH KIM NINH</cp:lastModifiedBy>
  <cp:revision>2</cp:revision>
  <dcterms:created xsi:type="dcterms:W3CDTF">2020-09-29T15:31:13Z</dcterms:created>
  <dcterms:modified xsi:type="dcterms:W3CDTF">2020-09-30T12:33:21Z</dcterms:modified>
</cp:coreProperties>
</file>