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82" r:id="rId2"/>
  </p:sldMasterIdLst>
  <p:notesMasterIdLst>
    <p:notesMasterId r:id="rId25"/>
  </p:notesMasterIdLst>
  <p:sldIdLst>
    <p:sldId id="276"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6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91F29-3BCB-49E8-A412-4FA04CE6D7C7}" type="datetimeFigureOut">
              <a:rPr lang="en-US" smtClean="0"/>
              <a:t>9/2/2015</a:t>
            </a:fld>
            <a:endParaRPr lang="en-US"/>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6474F3-E88F-43F7-96BE-62A69B42E40C}" type="slidenum">
              <a:rPr lang="en-US" smtClean="0"/>
              <a:t>‹nr.›</a:t>
            </a:fld>
            <a:endParaRPr lang="en-US"/>
          </a:p>
        </p:txBody>
      </p:sp>
    </p:spTree>
    <p:extLst>
      <p:ext uri="{BB962C8B-B14F-4D97-AF65-F5344CB8AC3E}">
        <p14:creationId xmlns:p14="http://schemas.microsoft.com/office/powerpoint/2010/main" val="13778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315107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634734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9/2/2015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29583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834511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784705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9/2/2015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01429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9/2/2015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33887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0580345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da-DK" smtClean="0"/>
              <a:t>Klik for at redigere i master</a:t>
            </a:r>
          </a:p>
          <a:p>
            <a:pPr marL="0" lvl="1" indent="0" algn="l" defTabSz="896157" rtl="0" eaLnBrk="1" latinLnBrk="0" hangingPunct="1">
              <a:spcBef>
                <a:spcPct val="20000"/>
              </a:spcBef>
              <a:spcAft>
                <a:spcPts val="800"/>
              </a:spcAft>
              <a:buFont typeface="Arial" pitchFamily="34" charset="0"/>
              <a:buNone/>
            </a:pPr>
            <a:r>
              <a:rPr lang="da-DK" smtClean="0"/>
              <a:t>Andet niveau</a:t>
            </a:r>
          </a:p>
          <a:p>
            <a:pPr marL="0" lvl="2" indent="0" algn="l" defTabSz="896157" rtl="0" eaLnBrk="1" latinLnBrk="0" hangingPunct="1">
              <a:spcBef>
                <a:spcPct val="20000"/>
              </a:spcBef>
              <a:spcAft>
                <a:spcPts val="800"/>
              </a:spcAft>
              <a:buFont typeface="Arial" pitchFamily="34" charset="0"/>
              <a:buNone/>
            </a:pPr>
            <a:r>
              <a:rPr lang="da-DK" smtClean="0"/>
              <a:t>Tredje niveau</a:t>
            </a:r>
          </a:p>
        </p:txBody>
      </p:sp>
      <p:sp>
        <p:nvSpPr>
          <p:cNvPr id="6" name="Title 5"/>
          <p:cNvSpPr>
            <a:spLocks noGrp="1"/>
          </p:cNvSpPr>
          <p:nvPr>
            <p:ph type="title"/>
          </p:nvPr>
        </p:nvSpPr>
        <p:spPr/>
        <p:txBody>
          <a:bodyPr/>
          <a:lstStyle/>
          <a:p>
            <a:r>
              <a:rPr lang="da-DK" smtClean="0"/>
              <a:t>Klik for at redigere i master</a:t>
            </a:r>
            <a:endParaRPr lang="en-US"/>
          </a:p>
        </p:txBody>
      </p:sp>
    </p:spTree>
    <p:extLst>
      <p:ext uri="{BB962C8B-B14F-4D97-AF65-F5344CB8AC3E}">
        <p14:creationId xmlns:p14="http://schemas.microsoft.com/office/powerpoint/2010/main" val="364975673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om">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0735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endParaRPr lang="en-US" sz="1765"/>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222861106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a:t>
            </a:r>
            <a:r>
              <a:rPr lang="en-US" sz="686" dirty="0" smtClean="0">
                <a:gradFill>
                  <a:gsLst>
                    <a:gs pos="0">
                      <a:schemeClr val="tx1"/>
                    </a:gs>
                    <a:gs pos="100000">
                      <a:schemeClr val="tx1"/>
                    </a:gs>
                  </a:gsLst>
                  <a:lin ang="5400000" scaled="0"/>
                </a:gradFill>
                <a:cs typeface="Segoe UI" pitchFamily="34" charset="0"/>
              </a:rPr>
              <a:t>2015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289315931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da-DK" smtClean="0"/>
              <a:t>Klik på ikonet for at tilføje et billede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da-DK" smtClean="0"/>
              <a:t>Klik på ikonet for at tilføje et billede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da-DK" smtClean="0"/>
              <a:t>Klik på ikonet for at tilføje et billede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da-DK" smtClean="0"/>
              <a:t>Klik på ikonet for at tilføje et billede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3044915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a-DK" smtClean="0"/>
              <a:t>Klik for at redigere i master</a:t>
            </a:r>
            <a:endParaRPr lang="en-US" dirty="0"/>
          </a:p>
        </p:txBody>
      </p:sp>
    </p:spTree>
    <p:extLst>
      <p:ext uri="{BB962C8B-B14F-4D97-AF65-F5344CB8AC3E}">
        <p14:creationId xmlns:p14="http://schemas.microsoft.com/office/powerpoint/2010/main" val="1395186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a-DK" smtClean="0"/>
              <a:t>Klik for at redigere i master</a:t>
            </a:r>
            <a:endParaRPr lang="en-US" dirty="0"/>
          </a:p>
        </p:txBody>
      </p:sp>
    </p:spTree>
    <p:extLst>
      <p:ext uri="{BB962C8B-B14F-4D97-AF65-F5344CB8AC3E}">
        <p14:creationId xmlns:p14="http://schemas.microsoft.com/office/powerpoint/2010/main" val="355183714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smtClean="0"/>
              <a:t>Title of the talk goes here</a:t>
            </a:r>
            <a:endParaRPr lang="en-US" dirty="0"/>
          </a:p>
        </p:txBody>
      </p:sp>
      <p:sp>
        <p:nvSpPr>
          <p:cNvPr id="3" name="Subtitle 2"/>
          <p:cNvSpPr>
            <a:spLocks noGrp="1"/>
          </p:cNvSpPr>
          <p:nvPr>
            <p:ph type="subTitle" idx="1" hasCustomPrompt="1"/>
          </p:nvPr>
        </p:nvSpPr>
        <p:spPr>
          <a:xfrm>
            <a:off x="606176" y="5115698"/>
            <a:ext cx="8871457" cy="1297459"/>
          </a:xfr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smtClean="0"/>
              <a:t>Presenter Name</a:t>
            </a:r>
          </a:p>
          <a:p>
            <a:r>
              <a:rPr lang="en-US" dirty="0" smtClean="0"/>
              <a:t>Presenter Title</a:t>
            </a:r>
          </a:p>
          <a:p>
            <a:r>
              <a:rPr lang="en-US" dirty="0" smtClean="0"/>
              <a:t>04/02/2014</a:t>
            </a:r>
            <a:endParaRPr lang="en-US" dirty="0"/>
          </a:p>
        </p:txBody>
      </p:sp>
    </p:spTree>
    <p:extLst>
      <p:ext uri="{BB962C8B-B14F-4D97-AF65-F5344CB8AC3E}">
        <p14:creationId xmlns:p14="http://schemas.microsoft.com/office/powerpoint/2010/main" val="154997439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0441990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85965480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963634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el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0926068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40410022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el og indholdsobjek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6" name="Title 5"/>
          <p:cNvSpPr>
            <a:spLocks noGrp="1"/>
          </p:cNvSpPr>
          <p:nvPr>
            <p:ph type="title"/>
          </p:nvPr>
        </p:nvSpPr>
        <p:spPr/>
        <p:txBody>
          <a:bodyPr/>
          <a:lstStyle/>
          <a:p>
            <a:r>
              <a:rPr lang="da-DK" smtClean="0"/>
              <a:t>Klik for at redigere i master</a:t>
            </a:r>
            <a:endParaRPr lang="en-US"/>
          </a:p>
        </p:txBody>
      </p:sp>
    </p:spTree>
    <p:extLst>
      <p:ext uri="{BB962C8B-B14F-4D97-AF65-F5344CB8AC3E}">
        <p14:creationId xmlns:p14="http://schemas.microsoft.com/office/powerpoint/2010/main" val="276434251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6" name="Title 5"/>
          <p:cNvSpPr>
            <a:spLocks noGrp="1"/>
          </p:cNvSpPr>
          <p:nvPr>
            <p:ph type="title"/>
          </p:nvPr>
        </p:nvSpPr>
        <p:spPr/>
        <p:txBody>
          <a:bodyPr/>
          <a:lstStyle/>
          <a:p>
            <a:r>
              <a:rPr lang="da-DK" smtClean="0"/>
              <a:t>Klik for at redigere i master</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da-DK" smtClean="0"/>
              <a:t>Klik for at redigere i master</a:t>
            </a:r>
          </a:p>
        </p:txBody>
      </p:sp>
    </p:spTree>
    <p:extLst>
      <p:ext uri="{BB962C8B-B14F-4D97-AF65-F5344CB8AC3E}">
        <p14:creationId xmlns:p14="http://schemas.microsoft.com/office/powerpoint/2010/main" val="33813737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da-DK" smtClean="0"/>
              <a:t>Klik for at redigere i master</a:t>
            </a:r>
            <a:endParaRPr lang="en-US" dirty="0"/>
          </a:p>
        </p:txBody>
      </p:sp>
    </p:spTree>
    <p:extLst>
      <p:ext uri="{BB962C8B-B14F-4D97-AF65-F5344CB8AC3E}">
        <p14:creationId xmlns:p14="http://schemas.microsoft.com/office/powerpoint/2010/main" val="187047176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rugerdefineret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a-DK" smtClean="0"/>
              <a:t>Klik for at redigere i master</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94520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da-DK" smtClean="0"/>
              <a:t>Klik for at redigere i master</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539550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da-DK" smtClean="0"/>
              <a:t>Klik for at redigere i master</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79243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da-DK" smtClean="0"/>
              <a:t>Klik for at redigere i master</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da-DK" smtClean="0"/>
              <a:t>Klik på ikonet for at tilføje et billede</a:t>
            </a:r>
            <a:endParaRPr lang="en-US" dirty="0"/>
          </a:p>
        </p:txBody>
      </p:sp>
      <p:sp>
        <p:nvSpPr>
          <p:cNvPr id="3" name="Title 2"/>
          <p:cNvSpPr>
            <a:spLocks noGrp="1"/>
          </p:cNvSpPr>
          <p:nvPr>
            <p:ph type="title"/>
          </p:nvPr>
        </p:nvSpPr>
        <p:spPr/>
        <p:txBody>
          <a:bodyPr wrap="none" lIns="182880" tIns="146304" rIns="182880" bIns="146304"/>
          <a:lstStyle/>
          <a:p>
            <a:r>
              <a:rPr lang="da-DK" smtClean="0"/>
              <a:t>Klik for at redigere i master</a:t>
            </a:r>
            <a:endParaRPr lang="en-US" dirty="0"/>
          </a:p>
        </p:txBody>
      </p:sp>
    </p:spTree>
    <p:extLst>
      <p:ext uri="{BB962C8B-B14F-4D97-AF65-F5344CB8AC3E}">
        <p14:creationId xmlns:p14="http://schemas.microsoft.com/office/powerpoint/2010/main" val="17081569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da-DK" smtClean="0"/>
              <a:t>Klik for at redigere i master</a:t>
            </a:r>
          </a:p>
          <a:p>
            <a:pPr marL="0" lvl="1" indent="0" algn="l" defTabSz="896157" rtl="0" eaLnBrk="1" latinLnBrk="0" hangingPunct="1">
              <a:spcBef>
                <a:spcPct val="20000"/>
              </a:spcBef>
              <a:spcAft>
                <a:spcPts val="800"/>
              </a:spcAft>
              <a:buFont typeface="Arial" pitchFamily="34" charset="0"/>
              <a:buNone/>
            </a:pPr>
            <a:r>
              <a:rPr lang="da-DK" smtClean="0"/>
              <a:t>Andet niveau</a:t>
            </a:r>
          </a:p>
          <a:p>
            <a:pPr marL="0" lvl="2" indent="0" algn="l" defTabSz="896157" rtl="0" eaLnBrk="1" latinLnBrk="0" hangingPunct="1">
              <a:spcBef>
                <a:spcPct val="20000"/>
              </a:spcBef>
              <a:spcAft>
                <a:spcPts val="800"/>
              </a:spcAft>
              <a:buFont typeface="Arial" pitchFamily="34" charset="0"/>
              <a:buNone/>
            </a:pPr>
            <a:r>
              <a:rPr lang="da-DK" smtClean="0"/>
              <a:t>Tredje niveau</a:t>
            </a:r>
          </a:p>
        </p:txBody>
      </p:sp>
      <p:sp>
        <p:nvSpPr>
          <p:cNvPr id="6" name="Title 5"/>
          <p:cNvSpPr>
            <a:spLocks noGrp="1"/>
          </p:cNvSpPr>
          <p:nvPr>
            <p:ph type="title"/>
          </p:nvPr>
        </p:nvSpPr>
        <p:spPr/>
        <p:txBody>
          <a:bodyPr/>
          <a:lstStyle/>
          <a:p>
            <a:r>
              <a:rPr lang="da-DK" smtClean="0"/>
              <a:t>Klik for at redigere i master</a:t>
            </a:r>
            <a:endParaRPr lang="en-US"/>
          </a:p>
        </p:txBody>
      </p:sp>
    </p:spTree>
    <p:extLst>
      <p:ext uri="{BB962C8B-B14F-4D97-AF65-F5344CB8AC3E}">
        <p14:creationId xmlns:p14="http://schemas.microsoft.com/office/powerpoint/2010/main" val="408931859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og indholdsobjek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6" name="Title 5"/>
          <p:cNvSpPr>
            <a:spLocks noGrp="1"/>
          </p:cNvSpPr>
          <p:nvPr>
            <p:ph type="title"/>
          </p:nvPr>
        </p:nvSpPr>
        <p:spPr/>
        <p:txBody>
          <a:bodyPr/>
          <a:lstStyle/>
          <a:p>
            <a:r>
              <a:rPr lang="da-DK" smtClean="0"/>
              <a:t>Klik for at redigere i master</a:t>
            </a:r>
            <a:endParaRPr lang="en-US"/>
          </a:p>
        </p:txBody>
      </p:sp>
    </p:spTree>
    <p:extLst>
      <p:ext uri="{BB962C8B-B14F-4D97-AF65-F5344CB8AC3E}">
        <p14:creationId xmlns:p14="http://schemas.microsoft.com/office/powerpoint/2010/main" val="300743117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om">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866566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3252605041"/>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a:t>
            </a:r>
            <a:r>
              <a:rPr lang="en-US" sz="686" dirty="0" smtClean="0">
                <a:gradFill>
                  <a:gsLst>
                    <a:gs pos="0">
                      <a:srgbClr val="404040"/>
                    </a:gs>
                    <a:gs pos="100000">
                      <a:srgbClr val="404040"/>
                    </a:gs>
                  </a:gsLst>
                  <a:lin ang="5400000" scaled="0"/>
                </a:gradFill>
                <a:cs typeface="Segoe UI" pitchFamily="34" charset="0"/>
              </a:rPr>
              <a:t>2015 </a:t>
            </a:r>
            <a:r>
              <a:rPr lang="en-US" sz="686"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2945283594"/>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da-DK" smtClean="0"/>
              <a:t>Klik på ikonet for at tilføje et billede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da-DK" smtClean="0"/>
              <a:t>Klik på ikonet for at tilføje et billede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da-DK" smtClean="0"/>
              <a:t>Klik på ikonet for at tilføje et billede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da-DK" smtClean="0"/>
              <a:t>Klik på ikonet for at tilføje et billede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0481778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a-DK" smtClean="0"/>
              <a:t>Klik for at redigere i master</a:t>
            </a:r>
            <a:endParaRPr lang="en-US" dirty="0"/>
          </a:p>
        </p:txBody>
      </p:sp>
    </p:spTree>
    <p:extLst>
      <p:ext uri="{BB962C8B-B14F-4D97-AF65-F5344CB8AC3E}">
        <p14:creationId xmlns:p14="http://schemas.microsoft.com/office/powerpoint/2010/main" val="2475369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a-DK" smtClean="0"/>
              <a:t>Klik for at redigere i master</a:t>
            </a:r>
            <a:endParaRPr lang="en-US" dirty="0"/>
          </a:p>
        </p:txBody>
      </p:sp>
    </p:spTree>
    <p:extLst>
      <p:ext uri="{BB962C8B-B14F-4D97-AF65-F5344CB8AC3E}">
        <p14:creationId xmlns:p14="http://schemas.microsoft.com/office/powerpoint/2010/main" val="8837579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6" name="Title 5"/>
          <p:cNvSpPr>
            <a:spLocks noGrp="1"/>
          </p:cNvSpPr>
          <p:nvPr>
            <p:ph type="title"/>
          </p:nvPr>
        </p:nvSpPr>
        <p:spPr/>
        <p:txBody>
          <a:bodyPr/>
          <a:lstStyle/>
          <a:p>
            <a:r>
              <a:rPr lang="da-DK" smtClean="0"/>
              <a:t>Klik for at redigere i master</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da-DK" smtClean="0"/>
              <a:t>Klik for at redigere i master</a:t>
            </a:r>
          </a:p>
        </p:txBody>
      </p:sp>
    </p:spTree>
    <p:extLst>
      <p:ext uri="{BB962C8B-B14F-4D97-AF65-F5344CB8AC3E}">
        <p14:creationId xmlns:p14="http://schemas.microsoft.com/office/powerpoint/2010/main" val="10994545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da-DK" smtClean="0"/>
              <a:t>Klik for at redigere i master</a:t>
            </a:r>
            <a:endParaRPr lang="en-US" dirty="0"/>
          </a:p>
        </p:txBody>
      </p:sp>
    </p:spTree>
    <p:extLst>
      <p:ext uri="{BB962C8B-B14F-4D97-AF65-F5344CB8AC3E}">
        <p14:creationId xmlns:p14="http://schemas.microsoft.com/office/powerpoint/2010/main" val="212214239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rugerdefineret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a-DK" smtClean="0"/>
              <a:t>Klik for at redigere i master</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5802045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da-DK" smtClean="0"/>
              <a:t>Klik for at redigere i master</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4390516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da-DK" smtClean="0"/>
              <a:t>Klik for at redigere i master</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61910462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da-DK" smtClean="0"/>
              <a:t>Klik for at redigere i master</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da-DK" smtClean="0"/>
              <a:t>Klik på ikonet for at tilføje et billede</a:t>
            </a:r>
            <a:endParaRPr lang="en-US" dirty="0"/>
          </a:p>
        </p:txBody>
      </p:sp>
      <p:sp>
        <p:nvSpPr>
          <p:cNvPr id="3" name="Title 2"/>
          <p:cNvSpPr>
            <a:spLocks noGrp="1"/>
          </p:cNvSpPr>
          <p:nvPr>
            <p:ph type="title"/>
          </p:nvPr>
        </p:nvSpPr>
        <p:spPr/>
        <p:txBody>
          <a:bodyPr wrap="none" lIns="182880" tIns="146304" rIns="182880" bIns="146304"/>
          <a:lstStyle/>
          <a:p>
            <a:r>
              <a:rPr lang="da-DK" smtClean="0"/>
              <a:t>Klik for at redigere i master</a:t>
            </a:r>
            <a:endParaRPr lang="en-US" dirty="0"/>
          </a:p>
        </p:txBody>
      </p:sp>
    </p:spTree>
    <p:extLst>
      <p:ext uri="{BB962C8B-B14F-4D97-AF65-F5344CB8AC3E}">
        <p14:creationId xmlns:p14="http://schemas.microsoft.com/office/powerpoint/2010/main" val="238324461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1.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da-DK" smtClean="0"/>
              <a:t>Klik for at redigere i master</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pic>
        <p:nvPicPr>
          <p:cNvPr id="7" name="Picture 6"/>
          <p:cNvPicPr>
            <a:picLocks noChangeAspect="1"/>
          </p:cNvPicPr>
          <p:nvPr/>
        </p:nvPicPr>
        <p:blipFill>
          <a:blip r:embed="rId2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77015969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da-DK" smtClean="0"/>
              <a:t>Klik for at redigere i master</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pic>
        <p:nvPicPr>
          <p:cNvPr id="7" name="Picture 6"/>
          <p:cNvPicPr>
            <a:picLocks noChangeAspect="1"/>
          </p:cNvPicPr>
          <p:nvPr/>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74255760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hyperlink" Target="https://channel9.msdn.com/Events/Build/2015/2-659" TargetMode="Externa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6176" y="1974980"/>
            <a:ext cx="10232400" cy="2387600"/>
          </a:xfrm>
        </p:spPr>
        <p:txBody>
          <a:bodyPr/>
          <a:lstStyle/>
          <a:p>
            <a:r>
              <a:rPr lang="en-US" sz="8000" dirty="0"/>
              <a:t>http://bit.ly/1NWXxzU</a:t>
            </a:r>
          </a:p>
        </p:txBody>
      </p:sp>
      <p:sp>
        <p:nvSpPr>
          <p:cNvPr id="3" name="Undertitel 2"/>
          <p:cNvSpPr>
            <a:spLocks noGrp="1"/>
          </p:cNvSpPr>
          <p:nvPr>
            <p:ph type="subTitle" idx="1"/>
          </p:nvPr>
        </p:nvSpPr>
        <p:spPr/>
        <p:txBody>
          <a:bodyPr/>
          <a:lstStyle/>
          <a:p>
            <a:r>
              <a:rPr lang="en-US" dirty="0" smtClean="0"/>
              <a:t>Azure ARM PowerShell Hands-on Labs</a:t>
            </a:r>
            <a:endParaRPr lang="en-US" dirty="0"/>
          </a:p>
        </p:txBody>
      </p:sp>
    </p:spTree>
    <p:extLst>
      <p:ext uri="{BB962C8B-B14F-4D97-AF65-F5344CB8AC3E}">
        <p14:creationId xmlns:p14="http://schemas.microsoft.com/office/powerpoint/2010/main" val="756201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3249864"/>
          </a:xfrm>
        </p:spPr>
        <p:txBody>
          <a:bodyPr/>
          <a:lstStyle/>
          <a:p>
            <a:r>
              <a:rPr lang="en-US" dirty="0" smtClean="0"/>
              <a:t>Resource Extensions</a:t>
            </a:r>
          </a:p>
          <a:p>
            <a:pPr lvl="1"/>
            <a:r>
              <a:rPr lang="en-US" dirty="0" smtClean="0"/>
              <a:t>VM+DSC/Chef/Puppet/</a:t>
            </a:r>
            <a:r>
              <a:rPr lang="en-US" dirty="0" err="1" smtClean="0"/>
              <a:t>CustomScript</a:t>
            </a:r>
            <a:r>
              <a:rPr lang="en-US" dirty="0" smtClean="0"/>
              <a:t>/etc.</a:t>
            </a:r>
          </a:p>
          <a:p>
            <a:pPr lvl="1"/>
            <a:r>
              <a:rPr lang="en-US" dirty="0" err="1" smtClean="0"/>
              <a:t>AppService</a:t>
            </a:r>
            <a:r>
              <a:rPr lang="en-US" dirty="0" smtClean="0"/>
              <a:t> + </a:t>
            </a:r>
            <a:r>
              <a:rPr lang="en-US" dirty="0" err="1" smtClean="0"/>
              <a:t>WebDeploy</a:t>
            </a:r>
            <a:endParaRPr lang="en-US" dirty="0" smtClean="0"/>
          </a:p>
          <a:p>
            <a:pPr lvl="1"/>
            <a:r>
              <a:rPr lang="en-US" dirty="0" smtClean="0"/>
              <a:t>SQL DB + BACPAC</a:t>
            </a:r>
          </a:p>
          <a:p>
            <a:r>
              <a:rPr lang="en-US" dirty="0" smtClean="0"/>
              <a:t>Copies</a:t>
            </a:r>
          </a:p>
          <a:p>
            <a:r>
              <a:rPr lang="en-US" dirty="0" smtClean="0"/>
              <a:t>Nested Templates</a:t>
            </a:r>
          </a:p>
        </p:txBody>
      </p:sp>
      <p:sp>
        <p:nvSpPr>
          <p:cNvPr id="3" name="Title 2"/>
          <p:cNvSpPr>
            <a:spLocks noGrp="1"/>
          </p:cNvSpPr>
          <p:nvPr>
            <p:ph type="title"/>
          </p:nvPr>
        </p:nvSpPr>
        <p:spPr/>
        <p:txBody>
          <a:bodyPr/>
          <a:lstStyle/>
          <a:p>
            <a:r>
              <a:rPr lang="en-US" dirty="0" smtClean="0"/>
              <a:t>Advanced Template Scenarios</a:t>
            </a:r>
            <a:endParaRPr lang="en-US" dirty="0"/>
          </a:p>
        </p:txBody>
      </p:sp>
    </p:spTree>
    <p:extLst>
      <p:ext uri="{BB962C8B-B14F-4D97-AF65-F5344CB8AC3E}">
        <p14:creationId xmlns:p14="http://schemas.microsoft.com/office/powerpoint/2010/main" val="361855596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495"/>
            <a:ext cx="11653523" cy="2715537"/>
          </a:xfrm>
        </p:spPr>
        <p:txBody>
          <a:bodyPr/>
          <a:lstStyle/>
          <a:p>
            <a:r>
              <a:rPr lang="en-US" dirty="0" smtClean="0"/>
              <a:t>resource groups</a:t>
            </a:r>
          </a:p>
          <a:p>
            <a:r>
              <a:rPr lang="en-US" dirty="0" smtClean="0"/>
              <a:t>linked resources</a:t>
            </a:r>
          </a:p>
          <a:p>
            <a:r>
              <a:rPr lang="en-US" dirty="0" smtClean="0"/>
              <a:t>tags</a:t>
            </a:r>
            <a:endParaRPr lang="en-US" dirty="0"/>
          </a:p>
          <a:p>
            <a:endParaRPr lang="en-US" dirty="0"/>
          </a:p>
        </p:txBody>
      </p:sp>
      <p:sp>
        <p:nvSpPr>
          <p:cNvPr id="2" name="Title 1"/>
          <p:cNvSpPr>
            <a:spLocks noGrp="1"/>
          </p:cNvSpPr>
          <p:nvPr>
            <p:ph type="title"/>
          </p:nvPr>
        </p:nvSpPr>
        <p:spPr/>
        <p:txBody>
          <a:bodyPr/>
          <a:lstStyle/>
          <a:p>
            <a:r>
              <a:rPr lang="en-US" dirty="0" smtClean="0"/>
              <a:t>Organizing with Azure Resource Manager</a:t>
            </a:r>
            <a:endParaRPr lang="en-US" dirty="0"/>
          </a:p>
        </p:txBody>
      </p:sp>
    </p:spTree>
    <p:extLst>
      <p:ext uri="{BB962C8B-B14F-4D97-AF65-F5344CB8AC3E}">
        <p14:creationId xmlns:p14="http://schemas.microsoft.com/office/powerpoint/2010/main" val="161785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1892" y="747508"/>
            <a:ext cx="5768728" cy="957464"/>
          </a:xfrm>
        </p:spPr>
        <p:txBody>
          <a:bodyPr/>
          <a:lstStyle/>
          <a:p>
            <a:r>
              <a:rPr lang="en-US" b="1" dirty="0" smtClean="0"/>
              <a:t>Resource Tags</a:t>
            </a:r>
            <a:endParaRPr lang="en-US" dirty="0"/>
          </a:p>
        </p:txBody>
      </p:sp>
      <p:sp>
        <p:nvSpPr>
          <p:cNvPr id="3" name="Content Placeholder 2"/>
          <p:cNvSpPr>
            <a:spLocks noGrp="1"/>
          </p:cNvSpPr>
          <p:nvPr>
            <p:ph idx="4294967295"/>
          </p:nvPr>
        </p:nvSpPr>
        <p:spPr>
          <a:xfrm>
            <a:off x="5892704" y="1942740"/>
            <a:ext cx="5768727" cy="4549045"/>
          </a:xfrm>
          <a:prstGeom prst="rect">
            <a:avLst/>
          </a:prstGeom>
        </p:spPr>
        <p:txBody>
          <a:bodyPr>
            <a:noAutofit/>
          </a:bodyPr>
          <a:lstStyle/>
          <a:p>
            <a:pPr lvl="0">
              <a:lnSpc>
                <a:spcPct val="100000"/>
              </a:lnSpc>
            </a:pPr>
            <a:r>
              <a:rPr lang="en-US" sz="2353" dirty="0"/>
              <a:t>Name-value pairs assigned to resources or resource groups</a:t>
            </a:r>
          </a:p>
          <a:p>
            <a:pPr marL="0" indent="0">
              <a:lnSpc>
                <a:spcPct val="100000"/>
              </a:lnSpc>
              <a:buNone/>
            </a:pPr>
            <a:endParaRPr lang="en-US" sz="2353" dirty="0"/>
          </a:p>
          <a:p>
            <a:pPr lvl="0">
              <a:lnSpc>
                <a:spcPct val="100000"/>
              </a:lnSpc>
            </a:pPr>
            <a:r>
              <a:rPr lang="en-US" sz="2353" dirty="0"/>
              <a:t>Subscription-wide taxonomy</a:t>
            </a:r>
          </a:p>
          <a:p>
            <a:pPr lvl="0">
              <a:lnSpc>
                <a:spcPct val="100000"/>
              </a:lnSpc>
            </a:pPr>
            <a:endParaRPr lang="en-US" sz="2353" dirty="0"/>
          </a:p>
          <a:p>
            <a:pPr lvl="0">
              <a:lnSpc>
                <a:spcPct val="100000"/>
              </a:lnSpc>
            </a:pPr>
            <a:r>
              <a:rPr lang="en-US" sz="2353" dirty="0"/>
              <a:t>Each resource can have up to 15 tags</a:t>
            </a:r>
          </a:p>
        </p:txBody>
      </p:sp>
      <p:pic>
        <p:nvPicPr>
          <p:cNvPr id="4" name="Picture 3"/>
          <p:cNvPicPr>
            <a:picLocks noChangeAspect="1"/>
          </p:cNvPicPr>
          <p:nvPr/>
        </p:nvPicPr>
        <p:blipFill>
          <a:blip r:embed="rId2"/>
          <a:stretch>
            <a:fillRect/>
          </a:stretch>
        </p:blipFill>
        <p:spPr>
          <a:xfrm>
            <a:off x="568047" y="889130"/>
            <a:ext cx="4992245" cy="4860340"/>
          </a:xfrm>
          <a:prstGeom prst="rect">
            <a:avLst/>
          </a:prstGeom>
        </p:spPr>
      </p:pic>
      <p:sp>
        <p:nvSpPr>
          <p:cNvPr id="5" name="TextBox 4"/>
          <p:cNvSpPr txBox="1"/>
          <p:nvPr/>
        </p:nvSpPr>
        <p:spPr>
          <a:xfrm>
            <a:off x="3705534" y="1056128"/>
            <a:ext cx="552223" cy="778454"/>
          </a:xfrm>
          <a:prstGeom prst="rect">
            <a:avLst/>
          </a:prstGeom>
          <a:noFill/>
        </p:spPr>
        <p:txBody>
          <a:bodyPr wrap="none" lIns="179285" tIns="143428" rIns="179285" bIns="143428" rtlCol="0">
            <a:spAutoFit/>
          </a:bodyPr>
          <a:lstStyle/>
          <a:p>
            <a:pPr>
              <a:lnSpc>
                <a:spcPct val="90000"/>
              </a:lnSpc>
              <a:spcAft>
                <a:spcPts val="588"/>
              </a:spcAft>
            </a:pPr>
            <a:r>
              <a:rPr lang="en-US" sz="3529" dirty="0">
                <a:gradFill>
                  <a:gsLst>
                    <a:gs pos="2917">
                      <a:schemeClr val="tx1"/>
                    </a:gs>
                    <a:gs pos="30000">
                      <a:schemeClr val="tx1"/>
                    </a:gs>
                  </a:gsLst>
                  <a:lin ang="5400000" scaled="0"/>
                </a:gradFill>
                <a:latin typeface="+mj-lt"/>
              </a:rPr>
              <a:t>x</a:t>
            </a:r>
          </a:p>
        </p:txBody>
      </p:sp>
      <p:sp>
        <p:nvSpPr>
          <p:cNvPr id="6" name="TextBox 5"/>
          <p:cNvSpPr txBox="1"/>
          <p:nvPr/>
        </p:nvSpPr>
        <p:spPr>
          <a:xfrm>
            <a:off x="3797227" y="889130"/>
            <a:ext cx="1150960" cy="1267251"/>
          </a:xfrm>
          <a:prstGeom prst="rect">
            <a:avLst/>
          </a:prstGeom>
          <a:noFill/>
        </p:spPr>
        <p:txBody>
          <a:bodyPr wrap="none" lIns="179285" tIns="143428" rIns="179285" bIns="143428" rtlCol="0">
            <a:spAutoFit/>
          </a:bodyPr>
          <a:lstStyle/>
          <a:p>
            <a:pPr>
              <a:lnSpc>
                <a:spcPct val="90000"/>
              </a:lnSpc>
              <a:spcAft>
                <a:spcPts val="588"/>
              </a:spcAft>
            </a:pPr>
            <a:r>
              <a:rPr lang="en-US" sz="7058" dirty="0">
                <a:gradFill>
                  <a:gsLst>
                    <a:gs pos="2917">
                      <a:schemeClr val="tx1"/>
                    </a:gs>
                    <a:gs pos="30000">
                      <a:schemeClr val="tx1"/>
                    </a:gs>
                  </a:gsLst>
                  <a:lin ang="5400000" scaled="0"/>
                </a:gradFill>
                <a:latin typeface="+mj-lt"/>
              </a:rPr>
              <a:t>15</a:t>
            </a:r>
          </a:p>
        </p:txBody>
      </p:sp>
    </p:spTree>
    <p:extLst>
      <p:ext uri="{BB962C8B-B14F-4D97-AF65-F5344CB8AC3E}">
        <p14:creationId xmlns:p14="http://schemas.microsoft.com/office/powerpoint/2010/main" val="116613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1892" y="747508"/>
            <a:ext cx="5768728" cy="957464"/>
          </a:xfrm>
        </p:spPr>
        <p:txBody>
          <a:bodyPr/>
          <a:lstStyle/>
          <a:p>
            <a:r>
              <a:rPr lang="en-US" b="1" dirty="0" smtClean="0"/>
              <a:t>Tagging Tips</a:t>
            </a:r>
            <a:endParaRPr lang="en-US" dirty="0"/>
          </a:p>
        </p:txBody>
      </p:sp>
      <p:sp>
        <p:nvSpPr>
          <p:cNvPr id="3" name="Content Placeholder 2"/>
          <p:cNvSpPr>
            <a:spLocks noGrp="1"/>
          </p:cNvSpPr>
          <p:nvPr>
            <p:ph idx="4294967295"/>
          </p:nvPr>
        </p:nvSpPr>
        <p:spPr>
          <a:xfrm>
            <a:off x="5892703" y="1942740"/>
            <a:ext cx="6104760" cy="4549045"/>
          </a:xfrm>
          <a:prstGeom prst="rect">
            <a:avLst/>
          </a:prstGeom>
        </p:spPr>
        <p:txBody>
          <a:bodyPr>
            <a:noAutofit/>
          </a:bodyPr>
          <a:lstStyle/>
          <a:p>
            <a:pPr lvl="0">
              <a:lnSpc>
                <a:spcPct val="100000"/>
              </a:lnSpc>
            </a:pPr>
            <a:r>
              <a:rPr lang="en-US" sz="2353" dirty="0"/>
              <a:t>Tag by environment, e.g. dev/test/prod</a:t>
            </a:r>
          </a:p>
          <a:p>
            <a:pPr lvl="0">
              <a:lnSpc>
                <a:spcPct val="100000"/>
              </a:lnSpc>
            </a:pPr>
            <a:endParaRPr lang="en-US" sz="2353" dirty="0"/>
          </a:p>
          <a:p>
            <a:pPr lvl="0">
              <a:lnSpc>
                <a:spcPct val="100000"/>
              </a:lnSpc>
            </a:pPr>
            <a:r>
              <a:rPr lang="en-US" sz="2353" dirty="0"/>
              <a:t>Tag by role, e.g. web/cache/</a:t>
            </a:r>
            <a:r>
              <a:rPr lang="en-US" sz="2353" dirty="0" err="1"/>
              <a:t>db</a:t>
            </a:r>
            <a:endParaRPr lang="en-US" sz="2353" dirty="0"/>
          </a:p>
          <a:p>
            <a:pPr lvl="0">
              <a:lnSpc>
                <a:spcPct val="100000"/>
              </a:lnSpc>
            </a:pPr>
            <a:endParaRPr lang="en-US" sz="2353" dirty="0"/>
          </a:p>
          <a:p>
            <a:pPr lvl="0">
              <a:lnSpc>
                <a:spcPct val="100000"/>
              </a:lnSpc>
            </a:pPr>
            <a:r>
              <a:rPr lang="en-US" sz="2353" dirty="0"/>
              <a:t>Tag by department, e.g. finance/retail/legal</a:t>
            </a:r>
          </a:p>
          <a:p>
            <a:pPr lvl="0">
              <a:lnSpc>
                <a:spcPct val="100000"/>
              </a:lnSpc>
            </a:pPr>
            <a:endParaRPr lang="en-US" sz="2353" dirty="0"/>
          </a:p>
          <a:p>
            <a:pPr lvl="0">
              <a:lnSpc>
                <a:spcPct val="100000"/>
              </a:lnSpc>
            </a:pPr>
            <a:r>
              <a:rPr lang="en-US" sz="2353" dirty="0"/>
              <a:t>Tag by responsible party, e.g. </a:t>
            </a:r>
            <a:r>
              <a:rPr lang="en-US" sz="2353" dirty="0" smtClean="0"/>
              <a:t>Bob</a:t>
            </a:r>
          </a:p>
          <a:p>
            <a:pPr lvl="0">
              <a:lnSpc>
                <a:spcPct val="100000"/>
              </a:lnSpc>
            </a:pPr>
            <a:endParaRPr lang="en-US" sz="2353" dirty="0" smtClean="0"/>
          </a:p>
          <a:p>
            <a:pPr lvl="0">
              <a:lnSpc>
                <a:spcPct val="100000"/>
              </a:lnSpc>
            </a:pPr>
            <a:r>
              <a:rPr lang="en-US" sz="2353" dirty="0" smtClean="0"/>
              <a:t>Tags show up in billing</a:t>
            </a:r>
            <a:endParaRPr lang="en-US" sz="2353" dirty="0"/>
          </a:p>
        </p:txBody>
      </p:sp>
      <p:pic>
        <p:nvPicPr>
          <p:cNvPr id="4" name="Picture 3"/>
          <p:cNvPicPr>
            <a:picLocks noChangeAspect="1"/>
          </p:cNvPicPr>
          <p:nvPr/>
        </p:nvPicPr>
        <p:blipFill>
          <a:blip r:embed="rId2"/>
          <a:stretch>
            <a:fillRect/>
          </a:stretch>
        </p:blipFill>
        <p:spPr>
          <a:xfrm>
            <a:off x="568047" y="889130"/>
            <a:ext cx="4992245" cy="4860340"/>
          </a:xfrm>
          <a:prstGeom prst="rect">
            <a:avLst/>
          </a:prstGeom>
        </p:spPr>
      </p:pic>
      <p:sp>
        <p:nvSpPr>
          <p:cNvPr id="5" name="TextBox 4"/>
          <p:cNvSpPr txBox="1"/>
          <p:nvPr/>
        </p:nvSpPr>
        <p:spPr>
          <a:xfrm>
            <a:off x="3705534" y="1056128"/>
            <a:ext cx="552223" cy="778454"/>
          </a:xfrm>
          <a:prstGeom prst="rect">
            <a:avLst/>
          </a:prstGeom>
          <a:noFill/>
        </p:spPr>
        <p:txBody>
          <a:bodyPr wrap="none" lIns="179285" tIns="143428" rIns="179285" bIns="143428" rtlCol="0">
            <a:spAutoFit/>
          </a:bodyPr>
          <a:lstStyle/>
          <a:p>
            <a:pPr>
              <a:lnSpc>
                <a:spcPct val="90000"/>
              </a:lnSpc>
              <a:spcAft>
                <a:spcPts val="588"/>
              </a:spcAft>
            </a:pPr>
            <a:r>
              <a:rPr lang="en-US" sz="3529" dirty="0">
                <a:gradFill>
                  <a:gsLst>
                    <a:gs pos="2917">
                      <a:schemeClr val="tx1"/>
                    </a:gs>
                    <a:gs pos="30000">
                      <a:schemeClr val="tx1"/>
                    </a:gs>
                  </a:gsLst>
                  <a:lin ang="5400000" scaled="0"/>
                </a:gradFill>
                <a:latin typeface="+mj-lt"/>
              </a:rPr>
              <a:t>x</a:t>
            </a:r>
          </a:p>
        </p:txBody>
      </p:sp>
      <p:sp>
        <p:nvSpPr>
          <p:cNvPr id="6" name="TextBox 5"/>
          <p:cNvSpPr txBox="1"/>
          <p:nvPr/>
        </p:nvSpPr>
        <p:spPr>
          <a:xfrm>
            <a:off x="3797227" y="889130"/>
            <a:ext cx="1150960" cy="1267251"/>
          </a:xfrm>
          <a:prstGeom prst="rect">
            <a:avLst/>
          </a:prstGeom>
          <a:noFill/>
        </p:spPr>
        <p:txBody>
          <a:bodyPr wrap="none" lIns="179285" tIns="143428" rIns="179285" bIns="143428" rtlCol="0">
            <a:spAutoFit/>
          </a:bodyPr>
          <a:lstStyle/>
          <a:p>
            <a:pPr>
              <a:lnSpc>
                <a:spcPct val="90000"/>
              </a:lnSpc>
              <a:spcAft>
                <a:spcPts val="588"/>
              </a:spcAft>
            </a:pPr>
            <a:r>
              <a:rPr lang="en-US" sz="7058" dirty="0">
                <a:gradFill>
                  <a:gsLst>
                    <a:gs pos="2917">
                      <a:schemeClr val="tx1"/>
                    </a:gs>
                    <a:gs pos="30000">
                      <a:schemeClr val="tx1"/>
                    </a:gs>
                  </a:gsLst>
                  <a:lin ang="5400000" scaled="0"/>
                </a:gradFill>
                <a:latin typeface="+mj-lt"/>
              </a:rPr>
              <a:t>15</a:t>
            </a:r>
          </a:p>
        </p:txBody>
      </p:sp>
    </p:spTree>
    <p:extLst>
      <p:ext uri="{BB962C8B-B14F-4D97-AF65-F5344CB8AC3E}">
        <p14:creationId xmlns:p14="http://schemas.microsoft.com/office/powerpoint/2010/main" val="231444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495"/>
            <a:ext cx="11653523" cy="2715537"/>
          </a:xfrm>
        </p:spPr>
        <p:txBody>
          <a:bodyPr/>
          <a:lstStyle/>
          <a:p>
            <a:r>
              <a:rPr lang="en-US" dirty="0" smtClean="0"/>
              <a:t>role based access control</a:t>
            </a:r>
          </a:p>
          <a:p>
            <a:r>
              <a:rPr lang="en-US" dirty="0" smtClean="0"/>
              <a:t>audit logs</a:t>
            </a:r>
          </a:p>
          <a:p>
            <a:r>
              <a:rPr lang="en-US" dirty="0"/>
              <a:t>r</a:t>
            </a:r>
            <a:r>
              <a:rPr lang="en-US" dirty="0" smtClean="0"/>
              <a:t>esource locks</a:t>
            </a:r>
            <a:endParaRPr lang="en-US" dirty="0"/>
          </a:p>
          <a:p>
            <a:endParaRPr lang="en-US" dirty="0"/>
          </a:p>
        </p:txBody>
      </p:sp>
      <p:sp>
        <p:nvSpPr>
          <p:cNvPr id="2" name="Title 1"/>
          <p:cNvSpPr>
            <a:spLocks noGrp="1"/>
          </p:cNvSpPr>
          <p:nvPr>
            <p:ph type="title"/>
          </p:nvPr>
        </p:nvSpPr>
        <p:spPr/>
        <p:txBody>
          <a:bodyPr/>
          <a:lstStyle/>
          <a:p>
            <a:r>
              <a:rPr lang="en-US" dirty="0" smtClean="0"/>
              <a:t>Control with Azure Resource Manager</a:t>
            </a:r>
            <a:endParaRPr lang="en-US" dirty="0"/>
          </a:p>
        </p:txBody>
      </p:sp>
    </p:spTree>
    <p:extLst>
      <p:ext uri="{BB962C8B-B14F-4D97-AF65-F5344CB8AC3E}">
        <p14:creationId xmlns:p14="http://schemas.microsoft.com/office/powerpoint/2010/main" val="165902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Based Access Control</a:t>
            </a:r>
            <a:endParaRPr lang="en-US" dirty="0"/>
          </a:p>
        </p:txBody>
      </p:sp>
      <p:sp>
        <p:nvSpPr>
          <p:cNvPr id="3" name="Content Placeholder 2"/>
          <p:cNvSpPr>
            <a:spLocks noGrp="1"/>
          </p:cNvSpPr>
          <p:nvPr>
            <p:ph idx="4294967295"/>
          </p:nvPr>
        </p:nvSpPr>
        <p:spPr>
          <a:xfrm>
            <a:off x="560799" y="1483089"/>
            <a:ext cx="11079822" cy="3382529"/>
          </a:xfrm>
          <a:prstGeom prst="rect">
            <a:avLst/>
          </a:prstGeom>
        </p:spPr>
        <p:txBody>
          <a:bodyPr/>
          <a:lstStyle/>
          <a:p>
            <a:r>
              <a:rPr lang="en-US" dirty="0" smtClean="0"/>
              <a:t>Allows secure access with granular permissions</a:t>
            </a:r>
          </a:p>
          <a:p>
            <a:endParaRPr lang="en-US" dirty="0"/>
          </a:p>
          <a:p>
            <a:r>
              <a:rPr lang="en-US" dirty="0" smtClean="0"/>
              <a:t>Assignable to users, groups, or service principals</a:t>
            </a:r>
          </a:p>
          <a:p>
            <a:endParaRPr lang="en-US" dirty="0"/>
          </a:p>
          <a:p>
            <a:r>
              <a:rPr lang="en-US" dirty="0" smtClean="0"/>
              <a:t>Built-in roles make it easy to get started</a:t>
            </a:r>
            <a:endParaRPr lang="en-US" dirty="0"/>
          </a:p>
        </p:txBody>
      </p:sp>
    </p:spTree>
    <p:extLst>
      <p:ext uri="{BB962C8B-B14F-4D97-AF65-F5344CB8AC3E}">
        <p14:creationId xmlns:p14="http://schemas.microsoft.com/office/powerpoint/2010/main" val="206649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Two Key Concepts</a:t>
            </a:r>
          </a:p>
        </p:txBody>
      </p:sp>
      <p:sp>
        <p:nvSpPr>
          <p:cNvPr id="5" name="Content Placeholder 2"/>
          <p:cNvSpPr txBox="1">
            <a:spLocks/>
          </p:cNvSpPr>
          <p:nvPr/>
        </p:nvSpPr>
        <p:spPr>
          <a:xfrm>
            <a:off x="566592" y="1636150"/>
            <a:ext cx="5454706" cy="395805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ctr">
              <a:lnSpc>
                <a:spcPct val="100000"/>
              </a:lnSpc>
              <a:buNone/>
            </a:pPr>
            <a:r>
              <a:rPr lang="en-US" sz="3529" dirty="0">
                <a:solidFill>
                  <a:schemeClr val="tx1"/>
                </a:solidFill>
                <a:latin typeface="Segoe UI Light"/>
                <a:ea typeface="Segoe UI" pitchFamily="34" charset="0"/>
                <a:cs typeface="Segoe UI" pitchFamily="34" charset="0"/>
              </a:rPr>
              <a:t>Role Definitions</a:t>
            </a:r>
          </a:p>
          <a:p>
            <a:pPr fontAlgn="ctr">
              <a:lnSpc>
                <a:spcPct val="100000"/>
              </a:lnSpc>
            </a:pPr>
            <a:endParaRPr lang="en-US" sz="1961" b="1" dirty="0">
              <a:solidFill>
                <a:schemeClr val="tx1"/>
              </a:solidFill>
              <a:ea typeface="Segoe UI" pitchFamily="34" charset="0"/>
              <a:cs typeface="Segoe UI" pitchFamily="34" charset="0"/>
            </a:endParaRPr>
          </a:p>
          <a:p>
            <a:pPr fontAlgn="ctr">
              <a:lnSpc>
                <a:spcPct val="100000"/>
              </a:lnSpc>
            </a:pPr>
            <a:r>
              <a:rPr lang="en-US" sz="2745" dirty="0">
                <a:solidFill>
                  <a:schemeClr val="tx1"/>
                </a:solidFill>
                <a:latin typeface="Segoe UI Light"/>
                <a:ea typeface="Segoe UI" pitchFamily="34" charset="0"/>
                <a:cs typeface="Segoe UI" pitchFamily="34" charset="0"/>
              </a:rPr>
              <a:t>describes the set of permissions (e.g. read actions)</a:t>
            </a:r>
          </a:p>
          <a:p>
            <a:pPr fontAlgn="ctr">
              <a:lnSpc>
                <a:spcPct val="100000"/>
              </a:lnSpc>
            </a:pPr>
            <a:r>
              <a:rPr lang="en-US" sz="2745" dirty="0">
                <a:solidFill>
                  <a:schemeClr val="tx1"/>
                </a:solidFill>
                <a:latin typeface="Segoe UI Light"/>
                <a:ea typeface="Segoe UI" pitchFamily="34" charset="0"/>
                <a:cs typeface="Segoe UI" pitchFamily="34" charset="0"/>
              </a:rPr>
              <a:t>can be used in multiple assignments</a:t>
            </a:r>
          </a:p>
          <a:p>
            <a:pPr marL="448193" lvl="1" indent="0" fontAlgn="ctr">
              <a:lnSpc>
                <a:spcPct val="100000"/>
              </a:lnSpc>
              <a:buNone/>
            </a:pPr>
            <a:endParaRPr lang="en-US" sz="1961" dirty="0">
              <a:solidFill>
                <a:schemeClr val="tx1"/>
              </a:solidFill>
              <a:latin typeface="Segoe UI Light"/>
              <a:ea typeface="Segoe UI" pitchFamily="34" charset="0"/>
              <a:cs typeface="Segoe UI" pitchFamily="34" charset="0"/>
            </a:endParaRPr>
          </a:p>
        </p:txBody>
      </p:sp>
      <p:sp>
        <p:nvSpPr>
          <p:cNvPr id="6" name="Content Placeholder 2"/>
          <p:cNvSpPr txBox="1">
            <a:spLocks/>
          </p:cNvSpPr>
          <p:nvPr/>
        </p:nvSpPr>
        <p:spPr>
          <a:xfrm>
            <a:off x="6232614" y="1574933"/>
            <a:ext cx="5615446" cy="4680883"/>
          </a:xfrm>
          <a:prstGeom prst="rect">
            <a:avLst/>
          </a:prstGeom>
        </p:spPr>
        <p:txBody>
          <a:bodyPr vert="horz" lIns="182854" tIns="146284" rIns="182854" bIns="146284" rtlCol="0">
            <a:noAutofit/>
          </a:bodyPr>
          <a:lstStyle>
            <a:lvl1pPr marL="0" indent="0" algn="l" defTabSz="896157" rtl="0" eaLnBrk="1" latinLnBrk="0" hangingPunct="1">
              <a:spcBef>
                <a:spcPct val="20000"/>
              </a:spcBef>
              <a:buFont typeface="Arial" pitchFamily="34" charset="0"/>
              <a:buNone/>
              <a:defRPr sz="3529" kern="1200">
                <a:solidFill>
                  <a:schemeClr val="bg1"/>
                </a:solidFill>
                <a:latin typeface="+mj-lt"/>
                <a:ea typeface="+mn-ea"/>
                <a:cs typeface="+mn-cs"/>
              </a:defRPr>
            </a:lvl1pPr>
            <a:lvl2pPr marL="0" indent="0" algn="l" defTabSz="896157" rtl="0" eaLnBrk="1" latinLnBrk="0" hangingPunct="1">
              <a:spcBef>
                <a:spcPct val="20000"/>
              </a:spcBef>
              <a:buFont typeface="Arial" pitchFamily="34" charset="0"/>
              <a:buNone/>
              <a:defRPr sz="2745" kern="1200">
                <a:solidFill>
                  <a:schemeClr val="bg1"/>
                </a:soli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solidFill>
                  <a:schemeClr val="bg1"/>
                </a:soli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solidFill>
                  <a:schemeClr val="bg1"/>
                </a:soli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solidFill>
                  <a:schemeClr val="bg1"/>
                </a:soli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fontAlgn="ctr"/>
            <a:r>
              <a:rPr lang="en-US" dirty="0">
                <a:solidFill>
                  <a:schemeClr val="tx1"/>
                </a:solidFill>
                <a:ea typeface="Segoe UI" pitchFamily="34" charset="0"/>
                <a:cs typeface="Segoe UI Light" panose="020B0502040204020203" pitchFamily="34" charset="0"/>
              </a:rPr>
              <a:t>Role Assignments</a:t>
            </a:r>
            <a:endParaRPr lang="en-US" sz="2800" dirty="0">
              <a:solidFill>
                <a:schemeClr val="tx1"/>
              </a:solidFill>
              <a:ea typeface="Segoe UI" pitchFamily="34" charset="0"/>
              <a:cs typeface="Segoe UI Light" panose="020B0502040204020203" pitchFamily="34" charset="0"/>
            </a:endParaRPr>
          </a:p>
          <a:p>
            <a:pPr marL="336145" lvl="1" indent="-336145">
              <a:buFont typeface="Arial" pitchFamily="34" charset="0"/>
              <a:buChar char="•"/>
            </a:pPr>
            <a:endParaRPr lang="en-US" sz="1961" dirty="0">
              <a:solidFill>
                <a:schemeClr val="tx1"/>
              </a:solidFill>
              <a:ea typeface="Segoe UI" pitchFamily="34" charset="0"/>
              <a:cs typeface="Segoe UI" pitchFamily="34" charset="0"/>
            </a:endParaRPr>
          </a:p>
          <a:p>
            <a:pPr marL="224097" lvl="1" indent="-224097" defTabSz="896386" fontAlgn="ctr">
              <a:spcBef>
                <a:spcPts val="980"/>
              </a:spcBef>
              <a:buFont typeface="Arial" pitchFamily="34" charset="0"/>
              <a:buChar char="•"/>
            </a:pPr>
            <a:r>
              <a:rPr lang="en-US" dirty="0">
                <a:solidFill>
                  <a:schemeClr val="tx1"/>
                </a:solidFill>
                <a:latin typeface="Segoe UI Light"/>
                <a:ea typeface="Segoe UI" pitchFamily="34" charset="0"/>
                <a:cs typeface="Segoe UI" pitchFamily="34" charset="0"/>
              </a:rPr>
              <a:t>associate role definitions with an identity (e.g. user/group) at a scope (e.g. resource group)</a:t>
            </a:r>
          </a:p>
          <a:p>
            <a:pPr marL="224097" lvl="1" indent="-224097" defTabSz="896386" fontAlgn="ctr">
              <a:spcBef>
                <a:spcPts val="980"/>
              </a:spcBef>
              <a:buFont typeface="Arial" pitchFamily="34" charset="0"/>
              <a:buChar char="•"/>
            </a:pPr>
            <a:r>
              <a:rPr lang="en-US" dirty="0">
                <a:solidFill>
                  <a:schemeClr val="tx1"/>
                </a:solidFill>
                <a:latin typeface="Segoe UI Light"/>
                <a:ea typeface="Segoe UI" pitchFamily="34" charset="0"/>
                <a:cs typeface="Segoe UI" pitchFamily="34" charset="0"/>
              </a:rPr>
              <a:t>always inherited – subscription assignments apply to all resources</a:t>
            </a:r>
          </a:p>
          <a:p>
            <a:pPr marL="224097" lvl="1" indent="-224097" defTabSz="896386" fontAlgn="ctr">
              <a:spcBef>
                <a:spcPts val="980"/>
              </a:spcBef>
              <a:buFont typeface="Arial" pitchFamily="34" charset="0"/>
              <a:buChar char="•"/>
            </a:pPr>
            <a:endParaRPr lang="en-US" dirty="0">
              <a:solidFill>
                <a:schemeClr val="tx1"/>
              </a:solidFill>
              <a:latin typeface="Segoe UI Light"/>
              <a:ea typeface="Segoe UI" pitchFamily="34" charset="0"/>
              <a:cs typeface="Segoe UI" pitchFamily="34" charset="0"/>
            </a:endParaRPr>
          </a:p>
          <a:p>
            <a:pPr lvl="1"/>
            <a:endParaRPr lang="en-US" dirty="0">
              <a:solidFill>
                <a:schemeClr val="tx1"/>
              </a:solidFill>
              <a:latin typeface="Segoe UI Light"/>
              <a:ea typeface="Segoe UI" pitchFamily="34" charset="0"/>
              <a:cs typeface="Segoe UI" pitchFamily="34" charset="0"/>
            </a:endParaRPr>
          </a:p>
        </p:txBody>
      </p:sp>
      <p:cxnSp>
        <p:nvCxnSpPr>
          <p:cNvPr id="8" name="Straight Connector 7"/>
          <p:cNvCxnSpPr/>
          <p:nvPr/>
        </p:nvCxnSpPr>
        <p:spPr>
          <a:xfrm>
            <a:off x="710987" y="2417402"/>
            <a:ext cx="47873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14709" y="2417755"/>
            <a:ext cx="483573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65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68047" y="1057783"/>
            <a:ext cx="10383587" cy="575863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Role Based Access Control</a:t>
            </a:r>
            <a:endParaRPr lang="en-US" dirty="0"/>
          </a:p>
        </p:txBody>
      </p:sp>
      <p:pic>
        <p:nvPicPr>
          <p:cNvPr id="5" name="Picture 4"/>
          <p:cNvPicPr>
            <a:picLocks noChangeAspect="1"/>
          </p:cNvPicPr>
          <p:nvPr/>
        </p:nvPicPr>
        <p:blipFill>
          <a:blip r:embed="rId2"/>
          <a:stretch>
            <a:fillRect/>
          </a:stretch>
        </p:blipFill>
        <p:spPr>
          <a:xfrm>
            <a:off x="717451" y="1262640"/>
            <a:ext cx="10084779" cy="5263247"/>
          </a:xfrm>
          <a:prstGeom prst="rect">
            <a:avLst/>
          </a:prstGeom>
        </p:spPr>
      </p:pic>
    </p:spTree>
    <p:extLst>
      <p:ext uri="{BB962C8B-B14F-4D97-AF65-F5344CB8AC3E}">
        <p14:creationId xmlns:p14="http://schemas.microsoft.com/office/powerpoint/2010/main" val="30165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Granular Scopes</a:t>
            </a:r>
            <a:endParaRPr lang="en-US" dirty="0"/>
          </a:p>
        </p:txBody>
      </p:sp>
      <p:sp>
        <p:nvSpPr>
          <p:cNvPr id="3" name="Content Placeholder 2"/>
          <p:cNvSpPr>
            <a:spLocks noGrp="1"/>
          </p:cNvSpPr>
          <p:nvPr>
            <p:ph idx="4294967295"/>
          </p:nvPr>
        </p:nvSpPr>
        <p:spPr>
          <a:xfrm>
            <a:off x="865" y="1985056"/>
            <a:ext cx="12190270" cy="620605"/>
          </a:xfrm>
          <a:prstGeom prst="rect">
            <a:avLst/>
          </a:prstGeom>
        </p:spPr>
        <p:txBody>
          <a:bodyPr>
            <a:noAutofit/>
          </a:bodyPr>
          <a:lstStyle/>
          <a:p>
            <a:pPr marL="0" indent="0" algn="ctr">
              <a:buNone/>
            </a:pPr>
            <a:r>
              <a:rPr lang="en-US" sz="3200" dirty="0"/>
              <a:t>/subscriptions/{id}/</a:t>
            </a:r>
            <a:r>
              <a:rPr lang="en-US" sz="3200" dirty="0" err="1"/>
              <a:t>resourceGroups</a:t>
            </a:r>
            <a:r>
              <a:rPr lang="en-US" sz="3200" dirty="0"/>
              <a:t>/{name}/providers/…/sites/{site}</a:t>
            </a:r>
          </a:p>
        </p:txBody>
      </p:sp>
      <p:sp>
        <p:nvSpPr>
          <p:cNvPr id="4" name="Content Placeholder 2"/>
          <p:cNvSpPr txBox="1">
            <a:spLocks/>
          </p:cNvSpPr>
          <p:nvPr/>
        </p:nvSpPr>
        <p:spPr>
          <a:xfrm>
            <a:off x="274928" y="3169953"/>
            <a:ext cx="3955742" cy="1123248"/>
          </a:xfrm>
          <a:prstGeom prst="rect">
            <a:avLst/>
          </a:prstGeom>
        </p:spPr>
        <p:txBody>
          <a:bodyPr vert="horz" lIns="91427" tIns="45713" rIns="91427" bIns="45713"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solidFill>
                  <a:srgbClr val="00B0F0">
                    <a:lumMod val="85000"/>
                    <a:lumOff val="15000"/>
                  </a:srgbClr>
                </a:solidFill>
              </a:rPr>
              <a:t>subscription level – grants permissions to all resources in the sub</a:t>
            </a:r>
          </a:p>
        </p:txBody>
      </p:sp>
      <p:cxnSp>
        <p:nvCxnSpPr>
          <p:cNvPr id="5" name="Elbow Connector 4"/>
          <p:cNvCxnSpPr/>
          <p:nvPr/>
        </p:nvCxnSpPr>
        <p:spPr>
          <a:xfrm rot="5400000" flipH="1" flipV="1">
            <a:off x="2556446" y="2505018"/>
            <a:ext cx="639549" cy="610822"/>
          </a:xfrm>
          <a:prstGeom prst="bentConnector3">
            <a:avLst>
              <a:gd name="adj1" fmla="val 48757"/>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5" idx="0"/>
          </p:cNvCxnSpPr>
          <p:nvPr/>
        </p:nvCxnSpPr>
        <p:spPr>
          <a:xfrm rot="5400000" flipH="1" flipV="1">
            <a:off x="5393834" y="2772093"/>
            <a:ext cx="1687538" cy="1269721"/>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3624871" y="4250723"/>
            <a:ext cx="3955742" cy="1123248"/>
          </a:xfrm>
          <a:prstGeom prst="rect">
            <a:avLst/>
          </a:prstGeom>
        </p:spPr>
        <p:txBody>
          <a:bodyPr vert="horz" lIns="91427" tIns="45713" rIns="91427" bIns="45713"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solidFill>
                  <a:srgbClr val="00B0F0">
                    <a:lumMod val="85000"/>
                    <a:lumOff val="15000"/>
                  </a:srgbClr>
                </a:solidFill>
              </a:rPr>
              <a:t>resource group level – grants permissions to all resources in the group </a:t>
            </a:r>
          </a:p>
        </p:txBody>
      </p:sp>
      <p:cxnSp>
        <p:nvCxnSpPr>
          <p:cNvPr id="17" name="Elbow Connector 16"/>
          <p:cNvCxnSpPr>
            <a:stCxn id="18" idx="0"/>
          </p:cNvCxnSpPr>
          <p:nvPr/>
        </p:nvCxnSpPr>
        <p:spPr>
          <a:xfrm rot="5400000" flipH="1" flipV="1">
            <a:off x="9201195" y="3130122"/>
            <a:ext cx="2443398" cy="1394479"/>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p:cNvSpPr txBox="1">
            <a:spLocks/>
          </p:cNvSpPr>
          <p:nvPr/>
        </p:nvSpPr>
        <p:spPr>
          <a:xfrm>
            <a:off x="7747784" y="5049059"/>
            <a:ext cx="3955742" cy="1123248"/>
          </a:xfrm>
          <a:prstGeom prst="rect">
            <a:avLst/>
          </a:prstGeom>
        </p:spPr>
        <p:txBody>
          <a:bodyPr vert="horz" lIns="91427" tIns="45713" rIns="91427" bIns="45713"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solidFill>
                  <a:srgbClr val="00B0F0">
                    <a:lumMod val="85000"/>
                    <a:lumOff val="15000"/>
                  </a:srgbClr>
                </a:solidFill>
              </a:rPr>
              <a:t>resource level – grants permissions to the specific resource</a:t>
            </a:r>
          </a:p>
        </p:txBody>
      </p:sp>
    </p:spTree>
    <p:extLst>
      <p:ext uri="{BB962C8B-B14F-4D97-AF65-F5344CB8AC3E}">
        <p14:creationId xmlns:p14="http://schemas.microsoft.com/office/powerpoint/2010/main" val="207951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 Logs</a:t>
            </a:r>
            <a:endParaRPr lang="en-US" dirty="0"/>
          </a:p>
        </p:txBody>
      </p:sp>
      <p:sp>
        <p:nvSpPr>
          <p:cNvPr id="3" name="Content Placeholder 2"/>
          <p:cNvSpPr>
            <a:spLocks noGrp="1"/>
          </p:cNvSpPr>
          <p:nvPr>
            <p:ph idx="4294967295"/>
          </p:nvPr>
        </p:nvSpPr>
        <p:spPr>
          <a:xfrm>
            <a:off x="560799" y="1483089"/>
            <a:ext cx="11079822" cy="3379335"/>
          </a:xfrm>
          <a:prstGeom prst="rect">
            <a:avLst/>
          </a:prstGeom>
        </p:spPr>
        <p:txBody>
          <a:bodyPr/>
          <a:lstStyle/>
          <a:p>
            <a:r>
              <a:rPr lang="en-US" dirty="0" smtClean="0"/>
              <a:t>journals all write/delete/actions</a:t>
            </a:r>
          </a:p>
          <a:p>
            <a:endParaRPr lang="en-US" dirty="0"/>
          </a:p>
          <a:p>
            <a:r>
              <a:rPr lang="en-US" dirty="0" smtClean="0"/>
              <a:t>central location</a:t>
            </a:r>
          </a:p>
          <a:p>
            <a:endParaRPr lang="en-US" dirty="0"/>
          </a:p>
          <a:p>
            <a:r>
              <a:rPr lang="en-US" dirty="0" smtClean="0"/>
              <a:t>common format</a:t>
            </a:r>
            <a:endParaRPr lang="en-US" dirty="0"/>
          </a:p>
        </p:txBody>
      </p:sp>
    </p:spTree>
    <p:extLst>
      <p:ext uri="{BB962C8B-B14F-4D97-AF65-F5344CB8AC3E}">
        <p14:creationId xmlns:p14="http://schemas.microsoft.com/office/powerpoint/2010/main" val="303696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Azure Resource Manager</a:t>
            </a:r>
            <a:endParaRPr lang="en-US" dirty="0"/>
          </a:p>
        </p:txBody>
      </p:sp>
      <p:sp>
        <p:nvSpPr>
          <p:cNvPr id="3" name="Undertitel 2"/>
          <p:cNvSpPr>
            <a:spLocks noGrp="1"/>
          </p:cNvSpPr>
          <p:nvPr>
            <p:ph type="subTitle" idx="1"/>
          </p:nvPr>
        </p:nvSpPr>
        <p:spPr/>
        <p:txBody>
          <a:bodyPr/>
          <a:lstStyle/>
          <a:p>
            <a:r>
              <a:rPr lang="en-US" dirty="0" smtClean="0"/>
              <a:t>Simon J.K. Pedersen</a:t>
            </a:r>
          </a:p>
          <a:p>
            <a:endParaRPr lang="en-US" dirty="0"/>
          </a:p>
          <a:p>
            <a:r>
              <a:rPr lang="en-US" dirty="0" smtClean="0"/>
              <a:t>Originally presented by Ryan </a:t>
            </a:r>
            <a:r>
              <a:rPr lang="en-US" dirty="0"/>
              <a:t>Jones at Build 2015: </a:t>
            </a:r>
            <a:r>
              <a:rPr lang="en-US" dirty="0">
                <a:hlinkClick r:id="rId2"/>
              </a:rPr>
              <a:t>https://</a:t>
            </a:r>
            <a:r>
              <a:rPr lang="en-US" dirty="0" smtClean="0">
                <a:hlinkClick r:id="rId2"/>
              </a:rPr>
              <a:t>channel9.msdn.com/Events/Build/2015/2-659</a:t>
            </a:r>
            <a:r>
              <a:rPr lang="en-US" dirty="0" smtClean="0"/>
              <a:t> </a:t>
            </a:r>
          </a:p>
          <a:p>
            <a:endParaRPr lang="en-US" dirty="0"/>
          </a:p>
        </p:txBody>
      </p:sp>
    </p:spTree>
    <p:extLst>
      <p:ext uri="{BB962C8B-B14F-4D97-AF65-F5344CB8AC3E}">
        <p14:creationId xmlns:p14="http://schemas.microsoft.com/office/powerpoint/2010/main" val="2200829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Locks</a:t>
            </a:r>
            <a:endParaRPr lang="en-US" dirty="0"/>
          </a:p>
        </p:txBody>
      </p:sp>
      <p:sp>
        <p:nvSpPr>
          <p:cNvPr id="3" name="Content Placeholder 2"/>
          <p:cNvSpPr>
            <a:spLocks noGrp="1"/>
          </p:cNvSpPr>
          <p:nvPr>
            <p:ph idx="4294967295"/>
          </p:nvPr>
        </p:nvSpPr>
        <p:spPr>
          <a:xfrm>
            <a:off x="560799" y="1483089"/>
            <a:ext cx="11079822" cy="3681061"/>
          </a:xfrm>
          <a:prstGeom prst="rect">
            <a:avLst/>
          </a:prstGeom>
        </p:spPr>
        <p:txBody>
          <a:bodyPr/>
          <a:lstStyle/>
          <a:p>
            <a:r>
              <a:rPr lang="en-US" dirty="0"/>
              <a:t>Accidents happen.  </a:t>
            </a:r>
            <a:r>
              <a:rPr lang="en-US" dirty="0" smtClean="0"/>
              <a:t>Resource locks </a:t>
            </a:r>
            <a:r>
              <a:rPr lang="en-US" dirty="0"/>
              <a:t>help prevent them :) </a:t>
            </a:r>
            <a:endParaRPr lang="en-US" dirty="0" smtClean="0"/>
          </a:p>
          <a:p>
            <a:endParaRPr lang="en-US" dirty="0"/>
          </a:p>
          <a:p>
            <a:r>
              <a:rPr lang="en-US" dirty="0" smtClean="0"/>
              <a:t>Resource locks </a:t>
            </a:r>
            <a:r>
              <a:rPr lang="en-US" dirty="0"/>
              <a:t>allow administrators to create policies which prevent write actions or prevent accidental deletion</a:t>
            </a:r>
            <a:r>
              <a:rPr lang="en-US" dirty="0" smtClean="0"/>
              <a:t>.</a:t>
            </a:r>
            <a:endParaRPr lang="en-US" dirty="0"/>
          </a:p>
        </p:txBody>
      </p:sp>
    </p:spTree>
    <p:extLst>
      <p:ext uri="{BB962C8B-B14F-4D97-AF65-F5344CB8AC3E}">
        <p14:creationId xmlns:p14="http://schemas.microsoft.com/office/powerpoint/2010/main" val="365847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Content Placeholder 2"/>
          <p:cNvSpPr>
            <a:spLocks noGrp="1"/>
          </p:cNvSpPr>
          <p:nvPr>
            <p:ph idx="4294967295"/>
          </p:nvPr>
        </p:nvSpPr>
        <p:spPr>
          <a:xfrm>
            <a:off x="560799" y="1483089"/>
            <a:ext cx="11079822" cy="3572440"/>
          </a:xfrm>
          <a:prstGeom prst="rect">
            <a:avLst/>
          </a:prstGeom>
        </p:spPr>
        <p:txBody>
          <a:bodyPr/>
          <a:lstStyle/>
          <a:p>
            <a:r>
              <a:rPr lang="en-US" dirty="0" smtClean="0"/>
              <a:t>Resource lock</a:t>
            </a:r>
          </a:p>
          <a:p>
            <a:pPr lvl="1"/>
            <a:r>
              <a:rPr lang="en-US" dirty="0" smtClean="0"/>
              <a:t>Policy </a:t>
            </a:r>
            <a:r>
              <a:rPr lang="en-US" dirty="0"/>
              <a:t>which enforces a "lock level" at a particular scope</a:t>
            </a:r>
          </a:p>
          <a:p>
            <a:r>
              <a:rPr lang="en-US" dirty="0" smtClean="0"/>
              <a:t>Lock level</a:t>
            </a:r>
          </a:p>
          <a:p>
            <a:pPr lvl="1"/>
            <a:r>
              <a:rPr lang="en-US" dirty="0" smtClean="0"/>
              <a:t>Type </a:t>
            </a:r>
            <a:r>
              <a:rPr lang="en-US" dirty="0"/>
              <a:t>of enforcement; current values include </a:t>
            </a:r>
            <a:r>
              <a:rPr lang="en-US" dirty="0" err="1"/>
              <a:t>CanNotDelete</a:t>
            </a:r>
            <a:r>
              <a:rPr lang="en-US" dirty="0"/>
              <a:t> and </a:t>
            </a:r>
            <a:r>
              <a:rPr lang="en-US" dirty="0" err="1"/>
              <a:t>ReadOnly</a:t>
            </a:r>
            <a:endParaRPr lang="en-US" dirty="0"/>
          </a:p>
          <a:p>
            <a:r>
              <a:rPr lang="en-US" dirty="0" smtClean="0"/>
              <a:t>Scope</a:t>
            </a:r>
            <a:r>
              <a:rPr lang="en-US" dirty="0"/>
              <a:t>: </a:t>
            </a:r>
            <a:endParaRPr lang="en-US" dirty="0" smtClean="0"/>
          </a:p>
          <a:p>
            <a:pPr lvl="1"/>
            <a:r>
              <a:rPr lang="en-US" dirty="0" smtClean="0"/>
              <a:t>The </a:t>
            </a:r>
            <a:r>
              <a:rPr lang="en-US" dirty="0"/>
              <a:t>realm to which the lock level is applied.  Expressed as a URI; can be set at the </a:t>
            </a:r>
            <a:r>
              <a:rPr lang="en-US" dirty="0" smtClean="0"/>
              <a:t>resource </a:t>
            </a:r>
            <a:r>
              <a:rPr lang="en-US" dirty="0"/>
              <a:t>group, or resource scope.</a:t>
            </a:r>
          </a:p>
        </p:txBody>
      </p:sp>
    </p:spTree>
    <p:extLst>
      <p:ext uri="{BB962C8B-B14F-4D97-AF65-F5344CB8AC3E}">
        <p14:creationId xmlns:p14="http://schemas.microsoft.com/office/powerpoint/2010/main" val="40948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6176" y="1974980"/>
            <a:ext cx="10232400" cy="2387600"/>
          </a:xfrm>
        </p:spPr>
        <p:txBody>
          <a:bodyPr/>
          <a:lstStyle/>
          <a:p>
            <a:r>
              <a:rPr lang="en-US" sz="8000"/>
              <a:t>http://bit.ly/1NWXxzU</a:t>
            </a:r>
          </a:p>
        </p:txBody>
      </p:sp>
      <p:sp>
        <p:nvSpPr>
          <p:cNvPr id="3" name="Undertitel 2"/>
          <p:cNvSpPr>
            <a:spLocks noGrp="1"/>
          </p:cNvSpPr>
          <p:nvPr>
            <p:ph type="subTitle" idx="1"/>
          </p:nvPr>
        </p:nvSpPr>
        <p:spPr/>
        <p:txBody>
          <a:bodyPr/>
          <a:lstStyle/>
          <a:p>
            <a:r>
              <a:rPr lang="en-US" smtClean="0"/>
              <a:t>Azure ARM PowerShell Hands-on Labs</a:t>
            </a:r>
            <a:endParaRPr lang="en-US"/>
          </a:p>
        </p:txBody>
      </p:sp>
    </p:spTree>
    <p:extLst>
      <p:ext uri="{BB962C8B-B14F-4D97-AF65-F5344CB8AC3E}">
        <p14:creationId xmlns:p14="http://schemas.microsoft.com/office/powerpoint/2010/main" val="3407853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346293" y="440918"/>
            <a:ext cx="9651170" cy="597616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body" sz="quarter" idx="10"/>
          </p:nvPr>
        </p:nvSpPr>
        <p:spPr>
          <a:xfrm>
            <a:off x="300363" y="1336151"/>
            <a:ext cx="2165766" cy="3023445"/>
          </a:xfrm>
          <a:prstGeom prst="rect">
            <a:avLst/>
          </a:prstGeom>
        </p:spPr>
        <p:txBody>
          <a:bodyPr>
            <a:noAutofit/>
          </a:bodyPr>
          <a:lstStyle/>
          <a:p>
            <a:pPr marL="0" indent="0">
              <a:buNone/>
            </a:pPr>
            <a:r>
              <a:rPr lang="en-US" sz="2400" dirty="0">
                <a:latin typeface="Segoe UI Light" panose="020B0502040204020203" pitchFamily="34" charset="0"/>
                <a:cs typeface="Segoe UI Light" panose="020B0502040204020203" pitchFamily="34" charset="0"/>
              </a:rPr>
              <a:t>Consistent Management Layer</a:t>
            </a:r>
            <a:endParaRPr lang="en-US" sz="1800" dirty="0">
              <a:latin typeface="Segoe UI Light" panose="020B0502040204020203" pitchFamily="34" charset="0"/>
              <a:cs typeface="Segoe UI Light" panose="020B0502040204020203" pitchFamily="34" charset="0"/>
            </a:endParaRPr>
          </a:p>
        </p:txBody>
      </p:sp>
      <p:grpSp>
        <p:nvGrpSpPr>
          <p:cNvPr id="1196" name="Group 1195"/>
          <p:cNvGrpSpPr/>
          <p:nvPr/>
        </p:nvGrpSpPr>
        <p:grpSpPr>
          <a:xfrm>
            <a:off x="2555559" y="611431"/>
            <a:ext cx="9264279" cy="5521362"/>
            <a:chOff x="2805240" y="470794"/>
            <a:chExt cx="9450047" cy="5632077"/>
          </a:xfrm>
        </p:grpSpPr>
        <p:pic>
          <p:nvPicPr>
            <p:cNvPr id="460" name="Picture 459"/>
            <p:cNvPicPr>
              <a:picLocks noChangeAspect="1"/>
            </p:cNvPicPr>
            <p:nvPr/>
          </p:nvPicPr>
          <p:blipFill>
            <a:blip r:embed="rId3"/>
            <a:stretch>
              <a:fillRect/>
            </a:stretch>
          </p:blipFill>
          <p:spPr>
            <a:xfrm>
              <a:off x="2805240" y="470794"/>
              <a:ext cx="9450047" cy="5632077"/>
            </a:xfrm>
            <a:prstGeom prst="rect">
              <a:avLst/>
            </a:prstGeom>
          </p:spPr>
        </p:pic>
        <p:sp>
          <p:nvSpPr>
            <p:cNvPr id="1195" name="Rectangle 1194"/>
            <p:cNvSpPr/>
            <p:nvPr/>
          </p:nvSpPr>
          <p:spPr>
            <a:xfrm>
              <a:off x="2860952" y="1573117"/>
              <a:ext cx="3837607" cy="202920"/>
            </a:xfrm>
            <a:prstGeom prst="rect">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68" b="1" cap="all" dirty="0"/>
                <a:t>Azure Resource Manager API</a:t>
              </a:r>
            </a:p>
          </p:txBody>
        </p:sp>
      </p:grpSp>
    </p:spTree>
    <p:extLst>
      <p:ext uri="{BB962C8B-B14F-4D97-AF65-F5344CB8AC3E}">
        <p14:creationId xmlns:p14="http://schemas.microsoft.com/office/powerpoint/2010/main" val="282447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Areas of Focus</a:t>
            </a:r>
            <a:endParaRPr lang="en-US" dirty="0"/>
          </a:p>
        </p:txBody>
      </p:sp>
      <p:grpSp>
        <p:nvGrpSpPr>
          <p:cNvPr id="13" name="Group 12"/>
          <p:cNvGrpSpPr/>
          <p:nvPr/>
        </p:nvGrpSpPr>
        <p:grpSpPr>
          <a:xfrm>
            <a:off x="792154" y="2233767"/>
            <a:ext cx="2890002" cy="2795589"/>
            <a:chOff x="1646237" y="2506662"/>
            <a:chExt cx="2276475" cy="2247424"/>
          </a:xfrm>
        </p:grpSpPr>
        <p:pic>
          <p:nvPicPr>
            <p:cNvPr id="6" name="Picture 5"/>
            <p:cNvPicPr>
              <a:picLocks noChangeAspect="1"/>
            </p:cNvPicPr>
            <p:nvPr/>
          </p:nvPicPr>
          <p:blipFill>
            <a:blip r:embed="rId3"/>
            <a:stretch>
              <a:fillRect/>
            </a:stretch>
          </p:blipFill>
          <p:spPr>
            <a:xfrm>
              <a:off x="1646237" y="2506662"/>
              <a:ext cx="2276475" cy="1638300"/>
            </a:xfrm>
            <a:prstGeom prst="rect">
              <a:avLst/>
            </a:prstGeom>
          </p:spPr>
        </p:pic>
        <p:sp>
          <p:nvSpPr>
            <p:cNvPr id="9" name="TextBox 8"/>
            <p:cNvSpPr txBox="1"/>
            <p:nvPr/>
          </p:nvSpPr>
          <p:spPr>
            <a:xfrm>
              <a:off x="2327723" y="4259262"/>
              <a:ext cx="960750" cy="494824"/>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Deploy</a:t>
              </a:r>
            </a:p>
          </p:txBody>
        </p:sp>
      </p:grpSp>
      <p:grpSp>
        <p:nvGrpSpPr>
          <p:cNvPr id="14" name="Group 13"/>
          <p:cNvGrpSpPr/>
          <p:nvPr/>
        </p:nvGrpSpPr>
        <p:grpSpPr>
          <a:xfrm>
            <a:off x="4261130" y="2350488"/>
            <a:ext cx="3192305" cy="2617418"/>
            <a:chOff x="5075237" y="2625724"/>
            <a:chExt cx="2514600" cy="2104189"/>
          </a:xfrm>
        </p:grpSpPr>
        <p:pic>
          <p:nvPicPr>
            <p:cNvPr id="7" name="Picture 6"/>
            <p:cNvPicPr>
              <a:picLocks noChangeAspect="1"/>
            </p:cNvPicPr>
            <p:nvPr/>
          </p:nvPicPr>
          <p:blipFill>
            <a:blip r:embed="rId4"/>
            <a:stretch>
              <a:fillRect/>
            </a:stretch>
          </p:blipFill>
          <p:spPr>
            <a:xfrm>
              <a:off x="5075237" y="2625724"/>
              <a:ext cx="2514600" cy="1400175"/>
            </a:xfrm>
            <a:prstGeom prst="rect">
              <a:avLst/>
            </a:prstGeom>
          </p:spPr>
        </p:pic>
        <p:sp>
          <p:nvSpPr>
            <p:cNvPr id="11" name="TextBox 10"/>
            <p:cNvSpPr txBox="1"/>
            <p:nvPr/>
          </p:nvSpPr>
          <p:spPr>
            <a:xfrm>
              <a:off x="5751408" y="4235089"/>
              <a:ext cx="1130859" cy="494824"/>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Organize</a:t>
              </a:r>
            </a:p>
          </p:txBody>
        </p:sp>
      </p:grpSp>
      <p:grpSp>
        <p:nvGrpSpPr>
          <p:cNvPr id="15" name="Group 14"/>
          <p:cNvGrpSpPr/>
          <p:nvPr/>
        </p:nvGrpSpPr>
        <p:grpSpPr>
          <a:xfrm>
            <a:off x="7963552" y="2411185"/>
            <a:ext cx="3361593" cy="2570474"/>
            <a:chOff x="8961437" y="2687636"/>
            <a:chExt cx="2647950" cy="2066450"/>
          </a:xfrm>
        </p:grpSpPr>
        <p:pic>
          <p:nvPicPr>
            <p:cNvPr id="8" name="Picture 7"/>
            <p:cNvPicPr>
              <a:picLocks noChangeAspect="1"/>
            </p:cNvPicPr>
            <p:nvPr/>
          </p:nvPicPr>
          <p:blipFill>
            <a:blip r:embed="rId5"/>
            <a:stretch>
              <a:fillRect/>
            </a:stretch>
          </p:blipFill>
          <p:spPr>
            <a:xfrm>
              <a:off x="8961437" y="2687636"/>
              <a:ext cx="2647950" cy="1276350"/>
            </a:xfrm>
            <a:prstGeom prst="rect">
              <a:avLst/>
            </a:prstGeom>
          </p:spPr>
        </p:pic>
        <p:sp>
          <p:nvSpPr>
            <p:cNvPr id="12" name="TextBox 11"/>
            <p:cNvSpPr txBox="1"/>
            <p:nvPr/>
          </p:nvSpPr>
          <p:spPr>
            <a:xfrm>
              <a:off x="9786602" y="4259262"/>
              <a:ext cx="997620" cy="494824"/>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Control</a:t>
              </a:r>
            </a:p>
          </p:txBody>
        </p:sp>
      </p:grpSp>
    </p:spTree>
    <p:extLst>
      <p:ext uri="{BB962C8B-B14F-4D97-AF65-F5344CB8AC3E}">
        <p14:creationId xmlns:p14="http://schemas.microsoft.com/office/powerpoint/2010/main" val="224912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495"/>
            <a:ext cx="11653523" cy="3576364"/>
          </a:xfrm>
        </p:spPr>
        <p:txBody>
          <a:bodyPr/>
          <a:lstStyle/>
          <a:p>
            <a:r>
              <a:rPr lang="en-US" dirty="0" smtClean="0"/>
              <a:t>template-driven</a:t>
            </a:r>
          </a:p>
          <a:p>
            <a:r>
              <a:rPr lang="en-US" dirty="0" smtClean="0"/>
              <a:t>declarative</a:t>
            </a:r>
            <a:endParaRPr lang="en-US" dirty="0"/>
          </a:p>
          <a:p>
            <a:r>
              <a:rPr lang="en-US" dirty="0"/>
              <a:t>idempotent</a:t>
            </a:r>
          </a:p>
          <a:p>
            <a:r>
              <a:rPr lang="en-US" dirty="0" smtClean="0"/>
              <a:t>multi-service</a:t>
            </a:r>
            <a:endParaRPr lang="en-US" dirty="0"/>
          </a:p>
          <a:p>
            <a:r>
              <a:rPr lang="en-US" dirty="0" smtClean="0"/>
              <a:t>multi-region</a:t>
            </a:r>
          </a:p>
          <a:p>
            <a:r>
              <a:rPr lang="en-US" dirty="0" smtClean="0"/>
              <a:t>extensible</a:t>
            </a:r>
            <a:endParaRPr lang="en-US" dirty="0"/>
          </a:p>
          <a:p>
            <a:endParaRPr lang="en-US" dirty="0"/>
          </a:p>
        </p:txBody>
      </p:sp>
      <p:sp>
        <p:nvSpPr>
          <p:cNvPr id="2" name="Title 1"/>
          <p:cNvSpPr>
            <a:spLocks noGrp="1"/>
          </p:cNvSpPr>
          <p:nvPr>
            <p:ph type="title"/>
          </p:nvPr>
        </p:nvSpPr>
        <p:spPr/>
        <p:txBody>
          <a:bodyPr/>
          <a:lstStyle/>
          <a:p>
            <a:r>
              <a:rPr lang="en-US" dirty="0" smtClean="0"/>
              <a:t>Deploying with Azure Resource Manager</a:t>
            </a:r>
            <a:endParaRPr lang="en-US" dirty="0"/>
          </a:p>
        </p:txBody>
      </p:sp>
    </p:spTree>
    <p:extLst>
      <p:ext uri="{BB962C8B-B14F-4D97-AF65-F5344CB8AC3E}">
        <p14:creationId xmlns:p14="http://schemas.microsoft.com/office/powerpoint/2010/main" val="336806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7192" y="504351"/>
            <a:ext cx="5078461" cy="2387261"/>
          </a:xfrm>
        </p:spPr>
        <p:txBody>
          <a:bodyPr/>
          <a:lstStyle/>
          <a:p>
            <a:r>
              <a:rPr lang="en-US" dirty="0" smtClean="0"/>
              <a:t>Resource Group</a:t>
            </a:r>
            <a:endParaRPr lang="en-US" dirty="0"/>
          </a:p>
        </p:txBody>
      </p:sp>
      <p:sp>
        <p:nvSpPr>
          <p:cNvPr id="3" name="Subtitle 2"/>
          <p:cNvSpPr>
            <a:spLocks noGrp="1"/>
          </p:cNvSpPr>
          <p:nvPr>
            <p:ph type="subTitle" idx="1"/>
          </p:nvPr>
        </p:nvSpPr>
        <p:spPr>
          <a:xfrm>
            <a:off x="5797192" y="3072458"/>
            <a:ext cx="5734899" cy="3338430"/>
          </a:xfrm>
        </p:spPr>
        <p:txBody>
          <a:bodyPr>
            <a:normAutofit/>
          </a:bodyPr>
          <a:lstStyle/>
          <a:p>
            <a:pPr marL="399973" indent="-399973">
              <a:buFont typeface="Wingdings" panose="05000000000000000000" pitchFamily="2" charset="2"/>
              <a:buChar char="à"/>
            </a:pPr>
            <a:r>
              <a:rPr lang="en-US" dirty="0">
                <a:latin typeface="Segoe UI Light" panose="020B0502040204020203" pitchFamily="34" charset="0"/>
                <a:cs typeface="Segoe UI Light" panose="020B0502040204020203" pitchFamily="34" charset="0"/>
              </a:rPr>
              <a:t>container for multiple resources</a:t>
            </a:r>
          </a:p>
          <a:p>
            <a:pPr marL="399973" indent="-399973">
              <a:buFont typeface="Wingdings" panose="05000000000000000000" pitchFamily="2" charset="2"/>
              <a:buChar char="à"/>
            </a:pPr>
            <a:r>
              <a:rPr lang="en-US" dirty="0">
                <a:latin typeface="Segoe UI Light" panose="020B0502040204020203" pitchFamily="34" charset="0"/>
                <a:cs typeface="Segoe UI Light" panose="020B0502040204020203" pitchFamily="34" charset="0"/>
              </a:rPr>
              <a:t>resources exist in one* resource group</a:t>
            </a:r>
          </a:p>
          <a:p>
            <a:pPr marL="399973" indent="-399973">
              <a:buFont typeface="Wingdings" panose="05000000000000000000" pitchFamily="2" charset="2"/>
              <a:buChar char="à"/>
            </a:pPr>
            <a:r>
              <a:rPr lang="en-US" dirty="0">
                <a:latin typeface="Segoe UI Light" panose="020B0502040204020203" pitchFamily="34" charset="0"/>
                <a:cs typeface="Segoe UI Light" panose="020B0502040204020203" pitchFamily="34" charset="0"/>
              </a:rPr>
              <a:t>resource groups can span regions</a:t>
            </a:r>
          </a:p>
          <a:p>
            <a:pPr marL="399973" indent="-399973">
              <a:buFont typeface="Wingdings" panose="05000000000000000000" pitchFamily="2" charset="2"/>
              <a:buChar char="à"/>
            </a:pPr>
            <a:r>
              <a:rPr lang="en-US" dirty="0">
                <a:latin typeface="Segoe UI Light" panose="020B0502040204020203" pitchFamily="34" charset="0"/>
                <a:cs typeface="Segoe UI Light" panose="020B0502040204020203" pitchFamily="34" charset="0"/>
              </a:rPr>
              <a:t>resource groups can span services</a:t>
            </a:r>
            <a:endParaRPr lang="en-US" dirty="0">
              <a:solidFill>
                <a:schemeClr val="tx1"/>
              </a:solidFill>
            </a:endParaRPr>
          </a:p>
        </p:txBody>
      </p:sp>
      <p:sp>
        <p:nvSpPr>
          <p:cNvPr id="9" name="Freeform 7"/>
          <p:cNvSpPr>
            <a:spLocks/>
          </p:cNvSpPr>
          <p:nvPr/>
        </p:nvSpPr>
        <p:spPr bwMode="auto">
          <a:xfrm>
            <a:off x="1586551" y="1986168"/>
            <a:ext cx="3060262" cy="3058678"/>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8"/>
          <p:cNvSpPr>
            <a:spLocks/>
          </p:cNvSpPr>
          <p:nvPr/>
        </p:nvSpPr>
        <p:spPr bwMode="auto">
          <a:xfrm>
            <a:off x="3115094" y="1935375"/>
            <a:ext cx="126982" cy="141267"/>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9"/>
          <p:cNvSpPr>
            <a:spLocks/>
          </p:cNvSpPr>
          <p:nvPr/>
        </p:nvSpPr>
        <p:spPr bwMode="auto">
          <a:xfrm>
            <a:off x="1592900" y="3002024"/>
            <a:ext cx="149204" cy="147617"/>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 name="Freeform 10"/>
          <p:cNvSpPr>
            <a:spLocks/>
          </p:cNvSpPr>
          <p:nvPr/>
        </p:nvSpPr>
        <p:spPr bwMode="auto">
          <a:xfrm>
            <a:off x="1202430" y="1786172"/>
            <a:ext cx="1307914" cy="1155536"/>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Freeform 11"/>
          <p:cNvSpPr>
            <a:spLocks/>
          </p:cNvSpPr>
          <p:nvPr/>
        </p:nvSpPr>
        <p:spPr bwMode="auto">
          <a:xfrm>
            <a:off x="1202430" y="1786172"/>
            <a:ext cx="1307914" cy="1155536"/>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2"/>
          <p:cNvSpPr>
            <a:spLocks/>
          </p:cNvSpPr>
          <p:nvPr/>
        </p:nvSpPr>
        <p:spPr bwMode="auto">
          <a:xfrm>
            <a:off x="1361158" y="1959184"/>
            <a:ext cx="157140" cy="415866"/>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3"/>
          <p:cNvSpPr>
            <a:spLocks/>
          </p:cNvSpPr>
          <p:nvPr/>
        </p:nvSpPr>
        <p:spPr bwMode="auto">
          <a:xfrm>
            <a:off x="1556392" y="2394097"/>
            <a:ext cx="777764" cy="385708"/>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4"/>
          <p:cNvSpPr>
            <a:spLocks/>
          </p:cNvSpPr>
          <p:nvPr/>
        </p:nvSpPr>
        <p:spPr bwMode="auto">
          <a:xfrm>
            <a:off x="1865911" y="2102038"/>
            <a:ext cx="552371" cy="463484"/>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5"/>
          <p:cNvSpPr>
            <a:spLocks/>
          </p:cNvSpPr>
          <p:nvPr/>
        </p:nvSpPr>
        <p:spPr bwMode="auto">
          <a:xfrm>
            <a:off x="1600836" y="1811568"/>
            <a:ext cx="238091" cy="23015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6"/>
          <p:cNvSpPr>
            <a:spLocks/>
          </p:cNvSpPr>
          <p:nvPr/>
        </p:nvSpPr>
        <p:spPr bwMode="auto">
          <a:xfrm>
            <a:off x="1381792" y="2375050"/>
            <a:ext cx="174600" cy="439675"/>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Freeform 17"/>
          <p:cNvSpPr>
            <a:spLocks/>
          </p:cNvSpPr>
          <p:nvPr/>
        </p:nvSpPr>
        <p:spPr bwMode="auto">
          <a:xfrm>
            <a:off x="1461156" y="2041723"/>
            <a:ext cx="404755" cy="442850"/>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0" name="Freeform 18"/>
          <p:cNvSpPr>
            <a:spLocks/>
          </p:cNvSpPr>
          <p:nvPr/>
        </p:nvSpPr>
        <p:spPr bwMode="auto">
          <a:xfrm>
            <a:off x="1756389" y="1905217"/>
            <a:ext cx="552371" cy="244440"/>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9"/>
          <p:cNvSpPr>
            <a:spLocks/>
          </p:cNvSpPr>
          <p:nvPr/>
        </p:nvSpPr>
        <p:spPr bwMode="auto">
          <a:xfrm>
            <a:off x="2059558" y="2251243"/>
            <a:ext cx="280947" cy="279360"/>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20"/>
          <p:cNvSpPr>
            <a:spLocks/>
          </p:cNvSpPr>
          <p:nvPr/>
        </p:nvSpPr>
        <p:spPr bwMode="auto">
          <a:xfrm>
            <a:off x="1808768" y="2562349"/>
            <a:ext cx="258726" cy="260313"/>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1"/>
          <p:cNvSpPr>
            <a:spLocks/>
          </p:cNvSpPr>
          <p:nvPr/>
        </p:nvSpPr>
        <p:spPr bwMode="auto">
          <a:xfrm>
            <a:off x="1343697" y="2176641"/>
            <a:ext cx="395231" cy="395232"/>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4" name="Freeform 22"/>
          <p:cNvSpPr>
            <a:spLocks/>
          </p:cNvSpPr>
          <p:nvPr/>
        </p:nvSpPr>
        <p:spPr bwMode="auto">
          <a:xfrm>
            <a:off x="3854763" y="1949661"/>
            <a:ext cx="431739" cy="987285"/>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3"/>
          <p:cNvSpPr>
            <a:spLocks/>
          </p:cNvSpPr>
          <p:nvPr/>
        </p:nvSpPr>
        <p:spPr bwMode="auto">
          <a:xfrm>
            <a:off x="4281740" y="1949661"/>
            <a:ext cx="436500" cy="987285"/>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Oval 24"/>
          <p:cNvSpPr>
            <a:spLocks noChangeArrowheads="1"/>
          </p:cNvSpPr>
          <p:nvPr/>
        </p:nvSpPr>
        <p:spPr bwMode="auto">
          <a:xfrm>
            <a:off x="3854764" y="1794107"/>
            <a:ext cx="863476" cy="3111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Oval 25"/>
          <p:cNvSpPr>
            <a:spLocks noChangeArrowheads="1"/>
          </p:cNvSpPr>
          <p:nvPr/>
        </p:nvSpPr>
        <p:spPr bwMode="auto">
          <a:xfrm>
            <a:off x="3942064" y="1835377"/>
            <a:ext cx="688877" cy="206345"/>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6"/>
          <p:cNvSpPr>
            <a:spLocks/>
          </p:cNvSpPr>
          <p:nvPr/>
        </p:nvSpPr>
        <p:spPr bwMode="auto">
          <a:xfrm>
            <a:off x="3942064" y="1835377"/>
            <a:ext cx="688877" cy="168251"/>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7"/>
          <p:cNvSpPr>
            <a:spLocks noEditPoints="1"/>
          </p:cNvSpPr>
          <p:nvPr/>
        </p:nvSpPr>
        <p:spPr bwMode="auto">
          <a:xfrm>
            <a:off x="3972222" y="2298861"/>
            <a:ext cx="628560" cy="353962"/>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8"/>
          <p:cNvSpPr>
            <a:spLocks/>
          </p:cNvSpPr>
          <p:nvPr/>
        </p:nvSpPr>
        <p:spPr bwMode="auto">
          <a:xfrm>
            <a:off x="4051586" y="2362352"/>
            <a:ext cx="150791" cy="225393"/>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9"/>
          <p:cNvSpPr>
            <a:spLocks/>
          </p:cNvSpPr>
          <p:nvPr/>
        </p:nvSpPr>
        <p:spPr bwMode="auto">
          <a:xfrm>
            <a:off x="4415072" y="2356003"/>
            <a:ext cx="87300" cy="84125"/>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30"/>
          <p:cNvSpPr>
            <a:spLocks/>
          </p:cNvSpPr>
          <p:nvPr/>
        </p:nvSpPr>
        <p:spPr bwMode="auto">
          <a:xfrm>
            <a:off x="4413484" y="2500444"/>
            <a:ext cx="103173" cy="92062"/>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3" name="Freeform 31"/>
          <p:cNvSpPr>
            <a:spLocks/>
          </p:cNvSpPr>
          <p:nvPr/>
        </p:nvSpPr>
        <p:spPr bwMode="auto">
          <a:xfrm>
            <a:off x="3905556" y="4467078"/>
            <a:ext cx="760304" cy="222218"/>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Freeform 32"/>
          <p:cNvSpPr>
            <a:spLocks noEditPoints="1"/>
          </p:cNvSpPr>
          <p:nvPr/>
        </p:nvSpPr>
        <p:spPr bwMode="auto">
          <a:xfrm>
            <a:off x="3705561" y="3616299"/>
            <a:ext cx="1163471" cy="850779"/>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5" name="Freeform 33"/>
          <p:cNvSpPr>
            <a:spLocks/>
          </p:cNvSpPr>
          <p:nvPr/>
        </p:nvSpPr>
        <p:spPr bwMode="auto">
          <a:xfrm>
            <a:off x="3792860" y="3705186"/>
            <a:ext cx="985697" cy="671417"/>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4"/>
          <p:cNvSpPr>
            <a:spLocks/>
          </p:cNvSpPr>
          <p:nvPr/>
        </p:nvSpPr>
        <p:spPr bwMode="auto">
          <a:xfrm>
            <a:off x="3792860" y="3705186"/>
            <a:ext cx="985697" cy="671417"/>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5"/>
          <p:cNvSpPr>
            <a:spLocks/>
          </p:cNvSpPr>
          <p:nvPr/>
        </p:nvSpPr>
        <p:spPr bwMode="auto">
          <a:xfrm>
            <a:off x="3705560" y="3616299"/>
            <a:ext cx="1092044" cy="850779"/>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6"/>
          <p:cNvSpPr>
            <a:spLocks/>
          </p:cNvSpPr>
          <p:nvPr/>
        </p:nvSpPr>
        <p:spPr bwMode="auto">
          <a:xfrm>
            <a:off x="3792860" y="3705186"/>
            <a:ext cx="901572" cy="671417"/>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Rectangle 37"/>
          <p:cNvSpPr>
            <a:spLocks noChangeArrowheads="1"/>
          </p:cNvSpPr>
          <p:nvPr/>
        </p:nvSpPr>
        <p:spPr bwMode="auto">
          <a:xfrm>
            <a:off x="3905556" y="4619456"/>
            <a:ext cx="760304" cy="6984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Oval 38"/>
          <p:cNvSpPr>
            <a:spLocks noChangeArrowheads="1"/>
          </p:cNvSpPr>
          <p:nvPr/>
        </p:nvSpPr>
        <p:spPr bwMode="auto">
          <a:xfrm>
            <a:off x="4265867" y="3648045"/>
            <a:ext cx="31745" cy="33333"/>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9"/>
          <p:cNvSpPr>
            <a:spLocks/>
          </p:cNvSpPr>
          <p:nvPr/>
        </p:nvSpPr>
        <p:spPr bwMode="auto">
          <a:xfrm>
            <a:off x="4075395" y="3782963"/>
            <a:ext cx="419040" cy="246028"/>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40"/>
          <p:cNvSpPr>
            <a:spLocks/>
          </p:cNvSpPr>
          <p:nvPr/>
        </p:nvSpPr>
        <p:spPr bwMode="auto">
          <a:xfrm>
            <a:off x="4046823" y="3949626"/>
            <a:ext cx="215869" cy="368248"/>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1"/>
          <p:cNvSpPr>
            <a:spLocks/>
          </p:cNvSpPr>
          <p:nvPr/>
        </p:nvSpPr>
        <p:spPr bwMode="auto">
          <a:xfrm>
            <a:off x="4308724" y="3951214"/>
            <a:ext cx="215869" cy="36666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42"/>
          <p:cNvSpPr>
            <a:spLocks/>
          </p:cNvSpPr>
          <p:nvPr/>
        </p:nvSpPr>
        <p:spPr bwMode="auto">
          <a:xfrm>
            <a:off x="1299254" y="3848041"/>
            <a:ext cx="1114266" cy="780940"/>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Freeform 43"/>
          <p:cNvSpPr>
            <a:spLocks/>
          </p:cNvSpPr>
          <p:nvPr/>
        </p:nvSpPr>
        <p:spPr bwMode="auto">
          <a:xfrm>
            <a:off x="1299254" y="3678202"/>
            <a:ext cx="1114266" cy="169838"/>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Rectangle 44"/>
          <p:cNvSpPr>
            <a:spLocks noChangeArrowheads="1"/>
          </p:cNvSpPr>
          <p:nvPr/>
        </p:nvSpPr>
        <p:spPr bwMode="auto">
          <a:xfrm>
            <a:off x="1627820"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Rectangle 45"/>
          <p:cNvSpPr>
            <a:spLocks noChangeArrowheads="1"/>
          </p:cNvSpPr>
          <p:nvPr/>
        </p:nvSpPr>
        <p:spPr bwMode="auto">
          <a:xfrm>
            <a:off x="1627820"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Rectangle 46"/>
          <p:cNvSpPr>
            <a:spLocks noChangeArrowheads="1"/>
          </p:cNvSpPr>
          <p:nvPr/>
        </p:nvSpPr>
        <p:spPr bwMode="auto">
          <a:xfrm>
            <a:off x="1627820"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Rectangle 47"/>
          <p:cNvSpPr>
            <a:spLocks noChangeArrowheads="1"/>
          </p:cNvSpPr>
          <p:nvPr/>
        </p:nvSpPr>
        <p:spPr bwMode="auto">
          <a:xfrm>
            <a:off x="1627820"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8"/>
          <p:cNvSpPr>
            <a:spLocks noChangeArrowheads="1"/>
          </p:cNvSpPr>
          <p:nvPr/>
        </p:nvSpPr>
        <p:spPr bwMode="auto">
          <a:xfrm>
            <a:off x="1627820"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1" name="Rectangle 49"/>
          <p:cNvSpPr>
            <a:spLocks noChangeArrowheads="1"/>
          </p:cNvSpPr>
          <p:nvPr/>
        </p:nvSpPr>
        <p:spPr bwMode="auto">
          <a:xfrm>
            <a:off x="1627820"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2" name="Rectangle 50"/>
          <p:cNvSpPr>
            <a:spLocks noChangeArrowheads="1"/>
          </p:cNvSpPr>
          <p:nvPr/>
        </p:nvSpPr>
        <p:spPr bwMode="auto">
          <a:xfrm>
            <a:off x="1875435"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Rectangle 51"/>
          <p:cNvSpPr>
            <a:spLocks noChangeArrowheads="1"/>
          </p:cNvSpPr>
          <p:nvPr/>
        </p:nvSpPr>
        <p:spPr bwMode="auto">
          <a:xfrm>
            <a:off x="1875435"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Rectangle 52"/>
          <p:cNvSpPr>
            <a:spLocks noChangeArrowheads="1"/>
          </p:cNvSpPr>
          <p:nvPr/>
        </p:nvSpPr>
        <p:spPr bwMode="auto">
          <a:xfrm>
            <a:off x="1875435"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Rectangle 53"/>
          <p:cNvSpPr>
            <a:spLocks noChangeArrowheads="1"/>
          </p:cNvSpPr>
          <p:nvPr/>
        </p:nvSpPr>
        <p:spPr bwMode="auto">
          <a:xfrm>
            <a:off x="1875435"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Rectangle 54"/>
          <p:cNvSpPr>
            <a:spLocks noChangeArrowheads="1"/>
          </p:cNvSpPr>
          <p:nvPr/>
        </p:nvSpPr>
        <p:spPr bwMode="auto">
          <a:xfrm>
            <a:off x="1875435"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5"/>
          <p:cNvSpPr>
            <a:spLocks noChangeArrowheads="1"/>
          </p:cNvSpPr>
          <p:nvPr/>
        </p:nvSpPr>
        <p:spPr bwMode="auto">
          <a:xfrm>
            <a:off x="1381792"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8" name="Rectangle 56"/>
          <p:cNvSpPr>
            <a:spLocks noChangeArrowheads="1"/>
          </p:cNvSpPr>
          <p:nvPr/>
        </p:nvSpPr>
        <p:spPr bwMode="auto">
          <a:xfrm>
            <a:off x="1381792"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9" name="Rectangle 57"/>
          <p:cNvSpPr>
            <a:spLocks noChangeArrowheads="1"/>
          </p:cNvSpPr>
          <p:nvPr/>
        </p:nvSpPr>
        <p:spPr bwMode="auto">
          <a:xfrm>
            <a:off x="1381792"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0" name="Rectangle 58"/>
          <p:cNvSpPr>
            <a:spLocks noChangeArrowheads="1"/>
          </p:cNvSpPr>
          <p:nvPr/>
        </p:nvSpPr>
        <p:spPr bwMode="auto">
          <a:xfrm>
            <a:off x="1381792"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Rectangle 59"/>
          <p:cNvSpPr>
            <a:spLocks noChangeArrowheads="1"/>
          </p:cNvSpPr>
          <p:nvPr/>
        </p:nvSpPr>
        <p:spPr bwMode="auto">
          <a:xfrm>
            <a:off x="1381792"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Rectangle 60"/>
          <p:cNvSpPr>
            <a:spLocks noChangeArrowheads="1"/>
          </p:cNvSpPr>
          <p:nvPr/>
        </p:nvSpPr>
        <p:spPr bwMode="auto">
          <a:xfrm>
            <a:off x="1381792"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1"/>
          <p:cNvSpPr>
            <a:spLocks noChangeArrowheads="1"/>
          </p:cNvSpPr>
          <p:nvPr/>
        </p:nvSpPr>
        <p:spPr bwMode="auto">
          <a:xfrm>
            <a:off x="1381792"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Rectangle 62"/>
          <p:cNvSpPr>
            <a:spLocks noChangeArrowheads="1"/>
          </p:cNvSpPr>
          <p:nvPr/>
        </p:nvSpPr>
        <p:spPr bwMode="auto">
          <a:xfrm>
            <a:off x="1381792" y="4422635"/>
            <a:ext cx="206345" cy="12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Rectangle 63"/>
          <p:cNvSpPr>
            <a:spLocks noChangeArrowheads="1"/>
          </p:cNvSpPr>
          <p:nvPr/>
        </p:nvSpPr>
        <p:spPr bwMode="auto">
          <a:xfrm>
            <a:off x="1627820"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Rectangle 64"/>
          <p:cNvSpPr>
            <a:spLocks noChangeArrowheads="1"/>
          </p:cNvSpPr>
          <p:nvPr/>
        </p:nvSpPr>
        <p:spPr bwMode="auto">
          <a:xfrm>
            <a:off x="1875435"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Rectangle 65"/>
          <p:cNvSpPr>
            <a:spLocks noChangeArrowheads="1"/>
          </p:cNvSpPr>
          <p:nvPr/>
        </p:nvSpPr>
        <p:spPr bwMode="auto">
          <a:xfrm>
            <a:off x="2124637"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Rectangle 66"/>
          <p:cNvSpPr>
            <a:spLocks noChangeArrowheads="1"/>
          </p:cNvSpPr>
          <p:nvPr/>
        </p:nvSpPr>
        <p:spPr bwMode="auto">
          <a:xfrm>
            <a:off x="2124637"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Rectangle 67"/>
          <p:cNvSpPr>
            <a:spLocks noChangeArrowheads="1"/>
          </p:cNvSpPr>
          <p:nvPr/>
        </p:nvSpPr>
        <p:spPr bwMode="auto">
          <a:xfrm>
            <a:off x="2124637"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Rectangle 68"/>
          <p:cNvSpPr>
            <a:spLocks noChangeArrowheads="1"/>
          </p:cNvSpPr>
          <p:nvPr/>
        </p:nvSpPr>
        <p:spPr bwMode="auto">
          <a:xfrm>
            <a:off x="2124637"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Freeform 69"/>
          <p:cNvSpPr>
            <a:spLocks noEditPoints="1"/>
          </p:cNvSpPr>
          <p:nvPr/>
        </p:nvSpPr>
        <p:spPr bwMode="auto">
          <a:xfrm>
            <a:off x="1334174" y="3678202"/>
            <a:ext cx="938079"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2" name="Freeform 70"/>
          <p:cNvSpPr>
            <a:spLocks/>
          </p:cNvSpPr>
          <p:nvPr/>
        </p:nvSpPr>
        <p:spPr bwMode="auto">
          <a:xfrm>
            <a:off x="1594487" y="3678202"/>
            <a:ext cx="36507"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Freeform 71"/>
          <p:cNvSpPr>
            <a:spLocks/>
          </p:cNvSpPr>
          <p:nvPr/>
        </p:nvSpPr>
        <p:spPr bwMode="auto">
          <a:xfrm>
            <a:off x="1337348" y="4628980"/>
            <a:ext cx="5555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4" name="Freeform 72"/>
          <p:cNvSpPr>
            <a:spLocks noEditPoints="1"/>
          </p:cNvSpPr>
          <p:nvPr/>
        </p:nvSpPr>
        <p:spPr bwMode="auto">
          <a:xfrm>
            <a:off x="1299254" y="3848041"/>
            <a:ext cx="814271" cy="780940"/>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Freeform 73"/>
          <p:cNvSpPr>
            <a:spLocks/>
          </p:cNvSpPr>
          <p:nvPr/>
        </p:nvSpPr>
        <p:spPr bwMode="auto">
          <a:xfrm>
            <a:off x="1299254" y="3678202"/>
            <a:ext cx="969824" cy="169838"/>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4"/>
          <p:cNvSpPr>
            <a:spLocks/>
          </p:cNvSpPr>
          <p:nvPr/>
        </p:nvSpPr>
        <p:spPr bwMode="auto">
          <a:xfrm>
            <a:off x="1627820" y="4090894"/>
            <a:ext cx="206345"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5"/>
          <p:cNvSpPr>
            <a:spLocks/>
          </p:cNvSpPr>
          <p:nvPr/>
        </p:nvSpPr>
        <p:spPr bwMode="auto">
          <a:xfrm>
            <a:off x="1627820" y="4090894"/>
            <a:ext cx="206345"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6"/>
          <p:cNvSpPr>
            <a:spLocks noChangeArrowheads="1"/>
          </p:cNvSpPr>
          <p:nvPr/>
        </p:nvSpPr>
        <p:spPr bwMode="auto">
          <a:xfrm>
            <a:off x="1627820"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9" name="Rectangle 77"/>
          <p:cNvSpPr>
            <a:spLocks noChangeArrowheads="1"/>
          </p:cNvSpPr>
          <p:nvPr/>
        </p:nvSpPr>
        <p:spPr bwMode="auto">
          <a:xfrm>
            <a:off x="1627820"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0" name="Freeform 78"/>
          <p:cNvSpPr>
            <a:spLocks/>
          </p:cNvSpPr>
          <p:nvPr/>
        </p:nvSpPr>
        <p:spPr bwMode="auto">
          <a:xfrm>
            <a:off x="1627820" y="4255971"/>
            <a:ext cx="107935" cy="115872"/>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1" name="Freeform 79"/>
          <p:cNvSpPr>
            <a:spLocks/>
          </p:cNvSpPr>
          <p:nvPr/>
        </p:nvSpPr>
        <p:spPr bwMode="auto">
          <a:xfrm>
            <a:off x="1627820" y="4255971"/>
            <a:ext cx="107935" cy="115872"/>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2" name="Freeform 80"/>
          <p:cNvSpPr>
            <a:spLocks/>
          </p:cNvSpPr>
          <p:nvPr/>
        </p:nvSpPr>
        <p:spPr bwMode="auto">
          <a:xfrm>
            <a:off x="1875435" y="4090894"/>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3" name="Freeform 81"/>
          <p:cNvSpPr>
            <a:spLocks/>
          </p:cNvSpPr>
          <p:nvPr/>
        </p:nvSpPr>
        <p:spPr bwMode="auto">
          <a:xfrm>
            <a:off x="1875435" y="4090894"/>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4" name="Freeform 82"/>
          <p:cNvSpPr>
            <a:spLocks/>
          </p:cNvSpPr>
          <p:nvPr/>
        </p:nvSpPr>
        <p:spPr bwMode="auto">
          <a:xfrm>
            <a:off x="1875435" y="3925818"/>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5" name="Freeform 83"/>
          <p:cNvSpPr>
            <a:spLocks/>
          </p:cNvSpPr>
          <p:nvPr/>
        </p:nvSpPr>
        <p:spPr bwMode="auto">
          <a:xfrm>
            <a:off x="1875435" y="3925818"/>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6" name="Rectangle 84"/>
          <p:cNvSpPr>
            <a:spLocks noChangeArrowheads="1"/>
          </p:cNvSpPr>
          <p:nvPr/>
        </p:nvSpPr>
        <p:spPr bwMode="auto">
          <a:xfrm>
            <a:off x="1381792"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7" name="Rectangle 85"/>
          <p:cNvSpPr>
            <a:spLocks noChangeArrowheads="1"/>
          </p:cNvSpPr>
          <p:nvPr/>
        </p:nvSpPr>
        <p:spPr bwMode="auto">
          <a:xfrm>
            <a:off x="1381792"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8" name="Rectangle 86"/>
          <p:cNvSpPr>
            <a:spLocks noChangeArrowheads="1"/>
          </p:cNvSpPr>
          <p:nvPr/>
        </p:nvSpPr>
        <p:spPr bwMode="auto">
          <a:xfrm>
            <a:off x="1381792"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9" name="Rectangle 87"/>
          <p:cNvSpPr>
            <a:spLocks noChangeArrowheads="1"/>
          </p:cNvSpPr>
          <p:nvPr/>
        </p:nvSpPr>
        <p:spPr bwMode="auto">
          <a:xfrm>
            <a:off x="1381792"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0" name="Rectangle 88"/>
          <p:cNvSpPr>
            <a:spLocks noChangeArrowheads="1"/>
          </p:cNvSpPr>
          <p:nvPr/>
        </p:nvSpPr>
        <p:spPr bwMode="auto">
          <a:xfrm>
            <a:off x="1381792" y="4255971"/>
            <a:ext cx="206345" cy="125395"/>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1" name="Rectangle 89"/>
          <p:cNvSpPr>
            <a:spLocks noChangeArrowheads="1"/>
          </p:cNvSpPr>
          <p:nvPr/>
        </p:nvSpPr>
        <p:spPr bwMode="auto">
          <a:xfrm>
            <a:off x="1381792"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2" name="Freeform 90"/>
          <p:cNvSpPr>
            <a:spLocks/>
          </p:cNvSpPr>
          <p:nvPr/>
        </p:nvSpPr>
        <p:spPr bwMode="auto">
          <a:xfrm>
            <a:off x="1381792" y="4422635"/>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3" name="Freeform 91"/>
          <p:cNvSpPr>
            <a:spLocks/>
          </p:cNvSpPr>
          <p:nvPr/>
        </p:nvSpPr>
        <p:spPr bwMode="auto">
          <a:xfrm>
            <a:off x="1381792" y="4422635"/>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4" name="Rectangle 92"/>
          <p:cNvSpPr>
            <a:spLocks noChangeArrowheads="1"/>
          </p:cNvSpPr>
          <p:nvPr/>
        </p:nvSpPr>
        <p:spPr bwMode="auto">
          <a:xfrm>
            <a:off x="2361140" y="3321065"/>
            <a:ext cx="573006"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RESOU</a:t>
            </a:r>
            <a:endParaRPr lang="en-US" altLang="en-US"/>
          </a:p>
        </p:txBody>
      </p:sp>
      <p:sp>
        <p:nvSpPr>
          <p:cNvPr id="95" name="Rectangle 93"/>
          <p:cNvSpPr>
            <a:spLocks noChangeArrowheads="1"/>
          </p:cNvSpPr>
          <p:nvPr/>
        </p:nvSpPr>
        <p:spPr bwMode="auto">
          <a:xfrm>
            <a:off x="2918273"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R</a:t>
            </a:r>
            <a:endParaRPr lang="en-US" altLang="en-US" dirty="0"/>
          </a:p>
        </p:txBody>
      </p:sp>
      <p:sp>
        <p:nvSpPr>
          <p:cNvPr id="96" name="Rectangle 94"/>
          <p:cNvSpPr>
            <a:spLocks noChangeArrowheads="1"/>
          </p:cNvSpPr>
          <p:nvPr/>
        </p:nvSpPr>
        <p:spPr bwMode="auto">
          <a:xfrm>
            <a:off x="3026207" y="3321065"/>
            <a:ext cx="385708"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CE G</a:t>
            </a:r>
            <a:endParaRPr lang="en-US" altLang="en-US" dirty="0"/>
          </a:p>
        </p:txBody>
      </p:sp>
      <p:sp>
        <p:nvSpPr>
          <p:cNvPr id="97" name="Rectangle 95"/>
          <p:cNvSpPr>
            <a:spLocks noChangeArrowheads="1"/>
          </p:cNvSpPr>
          <p:nvPr/>
        </p:nvSpPr>
        <p:spPr bwMode="auto">
          <a:xfrm>
            <a:off x="3400804"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a:t>
            </a:r>
            <a:endParaRPr lang="en-US" altLang="en-US"/>
          </a:p>
        </p:txBody>
      </p:sp>
      <p:sp>
        <p:nvSpPr>
          <p:cNvPr id="98" name="Rectangle 96"/>
          <p:cNvSpPr>
            <a:spLocks noChangeArrowheads="1"/>
          </p:cNvSpPr>
          <p:nvPr/>
        </p:nvSpPr>
        <p:spPr bwMode="auto">
          <a:xfrm>
            <a:off x="3508739" y="3321065"/>
            <a:ext cx="373009"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OUP</a:t>
            </a:r>
            <a:endParaRPr lang="en-US" altLang="en-US" dirty="0"/>
          </a:p>
        </p:txBody>
      </p:sp>
      <p:sp>
        <p:nvSpPr>
          <p:cNvPr id="99" name="Freeform 97"/>
          <p:cNvSpPr>
            <a:spLocks/>
          </p:cNvSpPr>
          <p:nvPr/>
        </p:nvSpPr>
        <p:spPr bwMode="auto">
          <a:xfrm>
            <a:off x="2754784" y="2025849"/>
            <a:ext cx="142854" cy="25397"/>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0" name="Freeform 98"/>
          <p:cNvSpPr>
            <a:spLocks/>
          </p:cNvSpPr>
          <p:nvPr/>
        </p:nvSpPr>
        <p:spPr bwMode="auto">
          <a:xfrm>
            <a:off x="2754784" y="2025849"/>
            <a:ext cx="44444" cy="25397"/>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1" name="Freeform 99"/>
          <p:cNvSpPr>
            <a:spLocks/>
          </p:cNvSpPr>
          <p:nvPr/>
        </p:nvSpPr>
        <p:spPr bwMode="auto">
          <a:xfrm>
            <a:off x="2819862" y="2025849"/>
            <a:ext cx="12698" cy="25397"/>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2" name="Freeform 100"/>
          <p:cNvSpPr>
            <a:spLocks/>
          </p:cNvSpPr>
          <p:nvPr/>
        </p:nvSpPr>
        <p:spPr bwMode="auto">
          <a:xfrm>
            <a:off x="2853194" y="2025849"/>
            <a:ext cx="44444" cy="25397"/>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3" name="Freeform 101"/>
          <p:cNvSpPr>
            <a:spLocks/>
          </p:cNvSpPr>
          <p:nvPr/>
        </p:nvSpPr>
        <p:spPr bwMode="auto">
          <a:xfrm>
            <a:off x="2796052" y="2025849"/>
            <a:ext cx="25397" cy="25397"/>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4" name="Freeform 102"/>
          <p:cNvSpPr>
            <a:spLocks/>
          </p:cNvSpPr>
          <p:nvPr/>
        </p:nvSpPr>
        <p:spPr bwMode="auto">
          <a:xfrm>
            <a:off x="2696054" y="1995693"/>
            <a:ext cx="120633" cy="87300"/>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5" name="Freeform 103"/>
          <p:cNvSpPr>
            <a:spLocks/>
          </p:cNvSpPr>
          <p:nvPr/>
        </p:nvSpPr>
        <p:spPr bwMode="auto">
          <a:xfrm>
            <a:off x="2830973" y="2025849"/>
            <a:ext cx="26984" cy="25397"/>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6" name="Freeform 104"/>
          <p:cNvSpPr>
            <a:spLocks/>
          </p:cNvSpPr>
          <p:nvPr/>
        </p:nvSpPr>
        <p:spPr bwMode="auto">
          <a:xfrm>
            <a:off x="2837322" y="1995693"/>
            <a:ext cx="122220" cy="87300"/>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7" name="Freeform 105"/>
          <p:cNvSpPr>
            <a:spLocks noEditPoints="1"/>
          </p:cNvSpPr>
          <p:nvPr/>
        </p:nvSpPr>
        <p:spPr bwMode="auto">
          <a:xfrm>
            <a:off x="2648436" y="1860773"/>
            <a:ext cx="357137" cy="357137"/>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 name="TextBox 3"/>
          <p:cNvSpPr txBox="1"/>
          <p:nvPr/>
        </p:nvSpPr>
        <p:spPr>
          <a:xfrm>
            <a:off x="10046286" y="6283974"/>
            <a:ext cx="2085300"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latin typeface="+mj-lt"/>
              </a:rPr>
              <a:t>*and only one</a:t>
            </a:r>
          </a:p>
        </p:txBody>
      </p:sp>
    </p:spTree>
    <p:extLst>
      <p:ext uri="{BB962C8B-B14F-4D97-AF65-F5344CB8AC3E}">
        <p14:creationId xmlns:p14="http://schemas.microsoft.com/office/powerpoint/2010/main" val="102128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a:t>
            </a:r>
            <a:r>
              <a:rPr lang="en-US" dirty="0" smtClean="0"/>
              <a:t>mperative </a:t>
            </a:r>
            <a:r>
              <a:rPr lang="en-US" dirty="0"/>
              <a:t/>
            </a:r>
            <a:br>
              <a:rPr lang="en-US" dirty="0"/>
            </a:br>
            <a:r>
              <a:rPr lang="en-US" dirty="0" smtClean="0"/>
              <a:t>or</a:t>
            </a:r>
            <a:br>
              <a:rPr lang="en-US" dirty="0" smtClean="0"/>
            </a:br>
            <a:r>
              <a:rPr lang="en-US" dirty="0" smtClean="0"/>
              <a:t>declarative</a:t>
            </a:r>
            <a:endParaRPr lang="en-US" dirty="0"/>
          </a:p>
        </p:txBody>
      </p:sp>
      <p:sp>
        <p:nvSpPr>
          <p:cNvPr id="3" name="Subtitle 2"/>
          <p:cNvSpPr>
            <a:spLocks noGrp="1"/>
          </p:cNvSpPr>
          <p:nvPr>
            <p:ph type="subTitle" idx="1"/>
          </p:nvPr>
        </p:nvSpPr>
        <p:spPr>
          <a:xfrm>
            <a:off x="642749" y="4923041"/>
            <a:ext cx="11549251" cy="1297275"/>
          </a:xfrm>
        </p:spPr>
        <p:txBody>
          <a:bodyPr>
            <a:normAutofit fontScale="62500" lnSpcReduction="20000"/>
          </a:bodyPr>
          <a:lstStyle/>
          <a:p>
            <a:r>
              <a:rPr lang="en-US" sz="16273" dirty="0"/>
              <a:t>You decide</a:t>
            </a:r>
          </a:p>
        </p:txBody>
      </p:sp>
      <p:sp>
        <p:nvSpPr>
          <p:cNvPr id="4" name="TextBox 3"/>
          <p:cNvSpPr txBox="1"/>
          <p:nvPr/>
        </p:nvSpPr>
        <p:spPr>
          <a:xfrm>
            <a:off x="6021298" y="1338469"/>
            <a:ext cx="7694313" cy="111940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AzureVM</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–VM $</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myVM</a:t>
            </a:r>
            <a:endPar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AzureStorageAccount</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StorageAccountName</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$acct</a:t>
            </a:r>
          </a:p>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Set-</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AzureVNetConfig</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ConfigurationPath</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-Path</a:t>
            </a:r>
          </a:p>
        </p:txBody>
      </p:sp>
      <p:sp>
        <p:nvSpPr>
          <p:cNvPr id="5" name="Text Placeholder 1"/>
          <p:cNvSpPr txBox="1">
            <a:spLocks/>
          </p:cNvSpPr>
          <p:nvPr/>
        </p:nvSpPr>
        <p:spPr>
          <a:xfrm>
            <a:off x="6021298" y="3452473"/>
            <a:ext cx="11922761" cy="251639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568" dirty="0">
                <a:latin typeface="Consolas" panose="020B0609020204030204" pitchFamily="49" charset="0"/>
                <a:cs typeface="Consolas" panose="020B0609020204030204" pitchFamily="49" charset="0"/>
              </a:rPr>
              <a:t>{</a:t>
            </a:r>
          </a:p>
          <a:p>
            <a:pPr marL="0" indent="0">
              <a:buNone/>
            </a:pPr>
            <a:r>
              <a:rPr lang="en-US" sz="1568" dirty="0">
                <a:latin typeface="Consolas" panose="020B0609020204030204" pitchFamily="49" charset="0"/>
                <a:cs typeface="Consolas" panose="020B0609020204030204" pitchFamily="49" charset="0"/>
              </a:rPr>
              <a:t> "$schema": "https://../</a:t>
            </a:r>
            <a:r>
              <a:rPr lang="en-US" sz="1568" dirty="0" err="1">
                <a:latin typeface="Consolas" panose="020B0609020204030204" pitchFamily="49" charset="0"/>
                <a:cs typeface="Consolas" panose="020B0609020204030204" pitchFamily="49" charset="0"/>
              </a:rPr>
              <a:t>deploymentTemplate.json</a:t>
            </a:r>
            <a:r>
              <a:rPr lang="en-US" sz="1568" dirty="0">
                <a:latin typeface="Consolas" panose="020B0609020204030204" pitchFamily="49" charset="0"/>
                <a:cs typeface="Consolas" panose="020B0609020204030204" pitchFamily="49" charset="0"/>
              </a:rPr>
              <a:t>#",</a:t>
            </a:r>
          </a:p>
          <a:p>
            <a:pPr marL="0" indent="0">
              <a:buNone/>
            </a:pPr>
            <a:r>
              <a:rPr lang="en-US" sz="1568" dirty="0">
                <a:latin typeface="Consolas" panose="020B0609020204030204" pitchFamily="49" charset="0"/>
                <a:cs typeface="Consolas" panose="020B0609020204030204" pitchFamily="49" charset="0"/>
              </a:rPr>
              <a:t> "</a:t>
            </a:r>
            <a:r>
              <a:rPr lang="en-US" sz="1568" dirty="0" err="1">
                <a:latin typeface="Consolas" panose="020B0609020204030204" pitchFamily="49" charset="0"/>
                <a:cs typeface="Consolas" panose="020B0609020204030204" pitchFamily="49" charset="0"/>
              </a:rPr>
              <a:t>contentVersion</a:t>
            </a:r>
            <a:r>
              <a:rPr lang="en-US" sz="1568" dirty="0">
                <a:latin typeface="Consolas" panose="020B0609020204030204" pitchFamily="49" charset="0"/>
                <a:cs typeface="Consolas" panose="020B0609020204030204" pitchFamily="49" charset="0"/>
              </a:rPr>
              <a:t>": "1.0.0.0",</a:t>
            </a:r>
          </a:p>
          <a:p>
            <a:pPr marL="0" indent="0">
              <a:buNone/>
            </a:pPr>
            <a:r>
              <a:rPr lang="en-US" sz="1568" dirty="0">
                <a:latin typeface="Consolas" panose="020B0609020204030204" pitchFamily="49" charset="0"/>
                <a:cs typeface="Consolas" panose="020B0609020204030204" pitchFamily="49" charset="0"/>
              </a:rPr>
              <a:t> "parameters": {},</a:t>
            </a:r>
          </a:p>
          <a:p>
            <a:pPr marL="0" indent="0">
              <a:buNone/>
            </a:pPr>
            <a:r>
              <a:rPr lang="en-US" sz="1568" dirty="0">
                <a:latin typeface="Consolas" panose="020B0609020204030204" pitchFamily="49" charset="0"/>
                <a:cs typeface="Consolas" panose="020B0609020204030204" pitchFamily="49" charset="0"/>
              </a:rPr>
              <a:t> "variables": {},</a:t>
            </a:r>
          </a:p>
          <a:p>
            <a:pPr marL="0" indent="0">
              <a:buNone/>
            </a:pPr>
            <a:r>
              <a:rPr lang="en-US" sz="1568" dirty="0">
                <a:latin typeface="Consolas" panose="020B0609020204030204" pitchFamily="49" charset="0"/>
                <a:cs typeface="Consolas" panose="020B0609020204030204" pitchFamily="49" charset="0"/>
              </a:rPr>
              <a:t> "resources": [],</a:t>
            </a:r>
          </a:p>
          <a:p>
            <a:pPr marL="0" indent="0">
              <a:buNone/>
            </a:pPr>
            <a:r>
              <a:rPr lang="en-US" sz="1568" dirty="0">
                <a:latin typeface="Consolas" panose="020B0609020204030204" pitchFamily="49" charset="0"/>
                <a:cs typeface="Consolas" panose="020B0609020204030204" pitchFamily="49" charset="0"/>
              </a:rPr>
              <a:t> "outputs": {}</a:t>
            </a:r>
          </a:p>
          <a:p>
            <a:pPr marL="0" indent="0">
              <a:buNone/>
            </a:pPr>
            <a:r>
              <a:rPr lang="en-US" sz="1568"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0972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7191" y="504351"/>
            <a:ext cx="5959006" cy="2387261"/>
          </a:xfrm>
        </p:spPr>
        <p:txBody>
          <a:bodyPr/>
          <a:lstStyle/>
          <a:p>
            <a:r>
              <a:rPr lang="en-US" sz="8627" dirty="0"/>
              <a:t>Deployment</a:t>
            </a:r>
          </a:p>
        </p:txBody>
      </p:sp>
      <p:sp>
        <p:nvSpPr>
          <p:cNvPr id="3" name="Subtitle 2"/>
          <p:cNvSpPr>
            <a:spLocks noGrp="1"/>
          </p:cNvSpPr>
          <p:nvPr>
            <p:ph type="subTitle" idx="1"/>
          </p:nvPr>
        </p:nvSpPr>
        <p:spPr>
          <a:xfrm>
            <a:off x="5797192" y="3072458"/>
            <a:ext cx="5078461" cy="3338430"/>
          </a:xfrm>
        </p:spPr>
        <p:txBody>
          <a:bodyPr>
            <a:normAutofit/>
          </a:bodyPr>
          <a:lstStyle/>
          <a:p>
            <a:pPr marL="399973" indent="-399973">
              <a:buFont typeface="Wingdings" panose="05000000000000000000" pitchFamily="2" charset="2"/>
              <a:buChar char="à"/>
            </a:pPr>
            <a:r>
              <a:rPr lang="en-US" sz="2400" dirty="0">
                <a:solidFill>
                  <a:schemeClr val="tx1"/>
                </a:solidFill>
                <a:latin typeface="Segoe UI Light" panose="020B0502040204020203" pitchFamily="34" charset="0"/>
                <a:cs typeface="Segoe UI Light" panose="020B0502040204020203" pitchFamily="34" charset="0"/>
              </a:rPr>
              <a:t>tracks template execution</a:t>
            </a:r>
          </a:p>
          <a:p>
            <a:pPr marL="399973" indent="-399973">
              <a:buFont typeface="Wingdings" panose="05000000000000000000" pitchFamily="2" charset="2"/>
              <a:buChar char="à"/>
            </a:pPr>
            <a:r>
              <a:rPr lang="en-US" sz="2400" dirty="0">
                <a:solidFill>
                  <a:schemeClr val="tx1"/>
                </a:solidFill>
                <a:latin typeface="Segoe UI Light" panose="020B0502040204020203" pitchFamily="34" charset="0"/>
                <a:cs typeface="Segoe UI Light" panose="020B0502040204020203" pitchFamily="34" charset="0"/>
              </a:rPr>
              <a:t>created within a resource group</a:t>
            </a:r>
          </a:p>
          <a:p>
            <a:pPr marL="399973" indent="-399973">
              <a:buFont typeface="Wingdings" panose="05000000000000000000" pitchFamily="2" charset="2"/>
              <a:buChar char="à"/>
            </a:pPr>
            <a:r>
              <a:rPr lang="en-US" sz="2400" dirty="0">
                <a:solidFill>
                  <a:schemeClr val="tx1"/>
                </a:solidFill>
                <a:latin typeface="Segoe UI Light" panose="020B0502040204020203" pitchFamily="34" charset="0"/>
                <a:cs typeface="Segoe UI Light" panose="020B0502040204020203" pitchFamily="34" charset="0"/>
              </a:rPr>
              <a:t>allows nested deployments</a:t>
            </a:r>
            <a:endParaRPr lang="en-US" dirty="0">
              <a:solidFill>
                <a:schemeClr val="tx1"/>
              </a:solidFill>
            </a:endParaRPr>
          </a:p>
        </p:txBody>
      </p:sp>
      <p:sp>
        <p:nvSpPr>
          <p:cNvPr id="9" name="Freeform 7"/>
          <p:cNvSpPr>
            <a:spLocks/>
          </p:cNvSpPr>
          <p:nvPr/>
        </p:nvSpPr>
        <p:spPr bwMode="auto">
          <a:xfrm>
            <a:off x="1586551" y="1986168"/>
            <a:ext cx="3060262" cy="3058678"/>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8"/>
          <p:cNvSpPr>
            <a:spLocks/>
          </p:cNvSpPr>
          <p:nvPr/>
        </p:nvSpPr>
        <p:spPr bwMode="auto">
          <a:xfrm>
            <a:off x="3115094" y="1935375"/>
            <a:ext cx="126982" cy="141267"/>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9"/>
          <p:cNvSpPr>
            <a:spLocks/>
          </p:cNvSpPr>
          <p:nvPr/>
        </p:nvSpPr>
        <p:spPr bwMode="auto">
          <a:xfrm>
            <a:off x="1592900" y="3002024"/>
            <a:ext cx="149204" cy="147617"/>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nvGrpSpPr>
          <p:cNvPr id="4" name="Group 3"/>
          <p:cNvGrpSpPr/>
          <p:nvPr/>
        </p:nvGrpSpPr>
        <p:grpSpPr>
          <a:xfrm>
            <a:off x="1202430" y="1786172"/>
            <a:ext cx="1307914" cy="1155536"/>
            <a:chOff x="1226541" y="1821491"/>
            <a:chExt cx="1334140" cy="1178707"/>
          </a:xfrm>
        </p:grpSpPr>
        <p:sp>
          <p:nvSpPr>
            <p:cNvPr id="12" name="Freeform 10"/>
            <p:cNvSpPr>
              <a:spLocks/>
            </p:cNvSpPr>
            <p:nvPr/>
          </p:nvSpPr>
          <p:spPr bwMode="auto">
            <a:xfrm>
              <a:off x="1226541" y="1821491"/>
              <a:ext cx="1334140" cy="1178707"/>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Freeform 11"/>
            <p:cNvSpPr>
              <a:spLocks/>
            </p:cNvSpPr>
            <p:nvPr/>
          </p:nvSpPr>
          <p:spPr bwMode="auto">
            <a:xfrm>
              <a:off x="1226541" y="1821491"/>
              <a:ext cx="1334140" cy="1178707"/>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2"/>
            <p:cNvSpPr>
              <a:spLocks/>
            </p:cNvSpPr>
            <p:nvPr/>
          </p:nvSpPr>
          <p:spPr bwMode="auto">
            <a:xfrm>
              <a:off x="1388451" y="1997973"/>
              <a:ext cx="160291" cy="424205"/>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3"/>
            <p:cNvSpPr>
              <a:spLocks/>
            </p:cNvSpPr>
            <p:nvPr/>
          </p:nvSpPr>
          <p:spPr bwMode="auto">
            <a:xfrm>
              <a:off x="1587600" y="2441607"/>
              <a:ext cx="793360" cy="393442"/>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4"/>
            <p:cNvSpPr>
              <a:spLocks/>
            </p:cNvSpPr>
            <p:nvPr/>
          </p:nvSpPr>
          <p:spPr bwMode="auto">
            <a:xfrm>
              <a:off x="1903325" y="2143692"/>
              <a:ext cx="563447" cy="472778"/>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5"/>
            <p:cNvSpPr>
              <a:spLocks/>
            </p:cNvSpPr>
            <p:nvPr/>
          </p:nvSpPr>
          <p:spPr bwMode="auto">
            <a:xfrm>
              <a:off x="1632935" y="1847397"/>
              <a:ext cx="242865" cy="234770"/>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6"/>
            <p:cNvSpPr>
              <a:spLocks/>
            </p:cNvSpPr>
            <p:nvPr/>
          </p:nvSpPr>
          <p:spPr bwMode="auto">
            <a:xfrm>
              <a:off x="1409499" y="2422178"/>
              <a:ext cx="178101" cy="448491"/>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Freeform 17"/>
            <p:cNvSpPr>
              <a:spLocks/>
            </p:cNvSpPr>
            <p:nvPr/>
          </p:nvSpPr>
          <p:spPr bwMode="auto">
            <a:xfrm>
              <a:off x="1490454" y="2082167"/>
              <a:ext cx="412871" cy="451730"/>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0" name="Freeform 18"/>
            <p:cNvSpPr>
              <a:spLocks/>
            </p:cNvSpPr>
            <p:nvPr/>
          </p:nvSpPr>
          <p:spPr bwMode="auto">
            <a:xfrm>
              <a:off x="1791607" y="1942924"/>
              <a:ext cx="563447" cy="249342"/>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9"/>
            <p:cNvSpPr>
              <a:spLocks/>
            </p:cNvSpPr>
            <p:nvPr/>
          </p:nvSpPr>
          <p:spPr bwMode="auto">
            <a:xfrm>
              <a:off x="2100855" y="2295888"/>
              <a:ext cx="286581" cy="284962"/>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20"/>
            <p:cNvSpPr>
              <a:spLocks/>
            </p:cNvSpPr>
            <p:nvPr/>
          </p:nvSpPr>
          <p:spPr bwMode="auto">
            <a:xfrm>
              <a:off x="1845037" y="2613232"/>
              <a:ext cx="263914" cy="265533"/>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1"/>
            <p:cNvSpPr>
              <a:spLocks/>
            </p:cNvSpPr>
            <p:nvPr/>
          </p:nvSpPr>
          <p:spPr bwMode="auto">
            <a:xfrm>
              <a:off x="1370641" y="2219790"/>
              <a:ext cx="403156" cy="403157"/>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nvGrpSpPr>
          <p:cNvPr id="5" name="Group 4"/>
          <p:cNvGrpSpPr/>
          <p:nvPr/>
        </p:nvGrpSpPr>
        <p:grpSpPr>
          <a:xfrm>
            <a:off x="3854764" y="1794107"/>
            <a:ext cx="863476" cy="1142839"/>
            <a:chOff x="3932059" y="1829586"/>
            <a:chExt cx="880791" cy="1165755"/>
          </a:xfrm>
        </p:grpSpPr>
        <p:sp>
          <p:nvSpPr>
            <p:cNvPr id="24" name="Freeform 22"/>
            <p:cNvSpPr>
              <a:spLocks/>
            </p:cNvSpPr>
            <p:nvPr/>
          </p:nvSpPr>
          <p:spPr bwMode="auto">
            <a:xfrm>
              <a:off x="3932059" y="1988259"/>
              <a:ext cx="440396" cy="100708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3"/>
            <p:cNvSpPr>
              <a:spLocks/>
            </p:cNvSpPr>
            <p:nvPr/>
          </p:nvSpPr>
          <p:spPr bwMode="auto">
            <a:xfrm>
              <a:off x="4367597" y="1988259"/>
              <a:ext cx="445253" cy="100708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Oval 24"/>
            <p:cNvSpPr>
              <a:spLocks noChangeArrowheads="1"/>
            </p:cNvSpPr>
            <p:nvPr/>
          </p:nvSpPr>
          <p:spPr bwMode="auto">
            <a:xfrm>
              <a:off x="3932059" y="1829586"/>
              <a:ext cx="880791" cy="3173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Oval 25"/>
            <p:cNvSpPr>
              <a:spLocks noChangeArrowheads="1"/>
            </p:cNvSpPr>
            <p:nvPr/>
          </p:nvSpPr>
          <p:spPr bwMode="auto">
            <a:xfrm>
              <a:off x="4021110" y="1871683"/>
              <a:ext cx="702690" cy="210483"/>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6"/>
            <p:cNvSpPr>
              <a:spLocks/>
            </p:cNvSpPr>
            <p:nvPr/>
          </p:nvSpPr>
          <p:spPr bwMode="auto">
            <a:xfrm>
              <a:off x="4021110" y="1871683"/>
              <a:ext cx="702690" cy="171625"/>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7"/>
            <p:cNvSpPr>
              <a:spLocks noEditPoints="1"/>
            </p:cNvSpPr>
            <p:nvPr/>
          </p:nvSpPr>
          <p:spPr bwMode="auto">
            <a:xfrm>
              <a:off x="4051873" y="2344461"/>
              <a:ext cx="641164" cy="361060"/>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8"/>
            <p:cNvSpPr>
              <a:spLocks/>
            </p:cNvSpPr>
            <p:nvPr/>
          </p:nvSpPr>
          <p:spPr bwMode="auto">
            <a:xfrm>
              <a:off x="4132828" y="2409225"/>
              <a:ext cx="153815" cy="229913"/>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9"/>
            <p:cNvSpPr>
              <a:spLocks/>
            </p:cNvSpPr>
            <p:nvPr/>
          </p:nvSpPr>
          <p:spPr bwMode="auto">
            <a:xfrm>
              <a:off x="4503602" y="2402749"/>
              <a:ext cx="89051" cy="85812"/>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30"/>
            <p:cNvSpPr>
              <a:spLocks/>
            </p:cNvSpPr>
            <p:nvPr/>
          </p:nvSpPr>
          <p:spPr bwMode="auto">
            <a:xfrm>
              <a:off x="4501983" y="2550087"/>
              <a:ext cx="105242" cy="9390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nvGrpSpPr>
          <p:cNvPr id="109" name="Group 108"/>
          <p:cNvGrpSpPr/>
          <p:nvPr/>
        </p:nvGrpSpPr>
        <p:grpSpPr>
          <a:xfrm>
            <a:off x="3705561" y="3616298"/>
            <a:ext cx="1163471" cy="1072998"/>
            <a:chOff x="3779864" y="3688316"/>
            <a:chExt cx="1186801" cy="1094514"/>
          </a:xfrm>
        </p:grpSpPr>
        <p:sp>
          <p:nvSpPr>
            <p:cNvPr id="33" name="Freeform 31"/>
            <p:cNvSpPr>
              <a:spLocks/>
            </p:cNvSpPr>
            <p:nvPr/>
          </p:nvSpPr>
          <p:spPr bwMode="auto">
            <a:xfrm>
              <a:off x="3983870" y="4556156"/>
              <a:ext cx="775550" cy="226674"/>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Freeform 32"/>
            <p:cNvSpPr>
              <a:spLocks noEditPoints="1"/>
            </p:cNvSpPr>
            <p:nvPr/>
          </p:nvSpPr>
          <p:spPr bwMode="auto">
            <a:xfrm>
              <a:off x="3779864" y="3688316"/>
              <a:ext cx="1186801" cy="867839"/>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5" name="Freeform 33"/>
            <p:cNvSpPr>
              <a:spLocks/>
            </p:cNvSpPr>
            <p:nvPr/>
          </p:nvSpPr>
          <p:spPr bwMode="auto">
            <a:xfrm>
              <a:off x="3868914" y="3778986"/>
              <a:ext cx="1005462" cy="684880"/>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4"/>
            <p:cNvSpPr>
              <a:spLocks/>
            </p:cNvSpPr>
            <p:nvPr/>
          </p:nvSpPr>
          <p:spPr bwMode="auto">
            <a:xfrm>
              <a:off x="3868914" y="3778986"/>
              <a:ext cx="1005462" cy="684880"/>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5"/>
            <p:cNvSpPr>
              <a:spLocks/>
            </p:cNvSpPr>
            <p:nvPr/>
          </p:nvSpPr>
          <p:spPr bwMode="auto">
            <a:xfrm>
              <a:off x="3779864" y="3688316"/>
              <a:ext cx="1113942" cy="867839"/>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6"/>
            <p:cNvSpPr>
              <a:spLocks/>
            </p:cNvSpPr>
            <p:nvPr/>
          </p:nvSpPr>
          <p:spPr bwMode="auto">
            <a:xfrm>
              <a:off x="3868914" y="3778986"/>
              <a:ext cx="919650" cy="684880"/>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Rectangle 37"/>
            <p:cNvSpPr>
              <a:spLocks noChangeArrowheads="1"/>
            </p:cNvSpPr>
            <p:nvPr/>
          </p:nvSpPr>
          <p:spPr bwMode="auto">
            <a:xfrm>
              <a:off x="3983870" y="4711589"/>
              <a:ext cx="775550" cy="7124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Oval 38"/>
            <p:cNvSpPr>
              <a:spLocks noChangeArrowheads="1"/>
            </p:cNvSpPr>
            <p:nvPr/>
          </p:nvSpPr>
          <p:spPr bwMode="auto">
            <a:xfrm>
              <a:off x="4351406" y="3720699"/>
              <a:ext cx="32382" cy="3400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9"/>
            <p:cNvSpPr>
              <a:spLocks/>
            </p:cNvSpPr>
            <p:nvPr/>
          </p:nvSpPr>
          <p:spPr bwMode="auto">
            <a:xfrm>
              <a:off x="4157114" y="3858322"/>
              <a:ext cx="427443" cy="250961"/>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40"/>
            <p:cNvSpPr>
              <a:spLocks/>
            </p:cNvSpPr>
            <p:nvPr/>
          </p:nvSpPr>
          <p:spPr bwMode="auto">
            <a:xfrm>
              <a:off x="4127970" y="4028328"/>
              <a:ext cx="220198" cy="3756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1"/>
            <p:cNvSpPr>
              <a:spLocks/>
            </p:cNvSpPr>
            <p:nvPr/>
          </p:nvSpPr>
          <p:spPr bwMode="auto">
            <a:xfrm>
              <a:off x="4395122" y="4029947"/>
              <a:ext cx="220198" cy="374013"/>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nvGrpSpPr>
          <p:cNvPr id="108" name="Group 107"/>
          <p:cNvGrpSpPr/>
          <p:nvPr/>
        </p:nvGrpSpPr>
        <p:grpSpPr>
          <a:xfrm>
            <a:off x="1299254" y="3678202"/>
            <a:ext cx="1114266" cy="950778"/>
            <a:chOff x="1325306" y="3751461"/>
            <a:chExt cx="1136609" cy="969843"/>
          </a:xfrm>
        </p:grpSpPr>
        <p:sp>
          <p:nvSpPr>
            <p:cNvPr id="44" name="Freeform 42"/>
            <p:cNvSpPr>
              <a:spLocks/>
            </p:cNvSpPr>
            <p:nvPr/>
          </p:nvSpPr>
          <p:spPr bwMode="auto">
            <a:xfrm>
              <a:off x="1325306" y="3924705"/>
              <a:ext cx="1136609" cy="796599"/>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Freeform 43"/>
            <p:cNvSpPr>
              <a:spLocks/>
            </p:cNvSpPr>
            <p:nvPr/>
          </p:nvSpPr>
          <p:spPr bwMode="auto">
            <a:xfrm>
              <a:off x="1325306" y="3751461"/>
              <a:ext cx="1136609" cy="173244"/>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Rectangle 44"/>
            <p:cNvSpPr>
              <a:spLocks noChangeArrowheads="1"/>
            </p:cNvSpPr>
            <p:nvPr/>
          </p:nvSpPr>
          <p:spPr bwMode="auto">
            <a:xfrm>
              <a:off x="1660460"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Rectangle 45"/>
            <p:cNvSpPr>
              <a:spLocks noChangeArrowheads="1"/>
            </p:cNvSpPr>
            <p:nvPr/>
          </p:nvSpPr>
          <p:spPr bwMode="auto">
            <a:xfrm>
              <a:off x="1660460" y="4172428"/>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Rectangle 46"/>
            <p:cNvSpPr>
              <a:spLocks noChangeArrowheads="1"/>
            </p:cNvSpPr>
            <p:nvPr/>
          </p:nvSpPr>
          <p:spPr bwMode="auto">
            <a:xfrm>
              <a:off x="1660460"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Rectangle 47"/>
            <p:cNvSpPr>
              <a:spLocks noChangeArrowheads="1"/>
            </p:cNvSpPr>
            <p:nvPr/>
          </p:nvSpPr>
          <p:spPr bwMode="auto">
            <a:xfrm>
              <a:off x="1660460"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8"/>
            <p:cNvSpPr>
              <a:spLocks noChangeArrowheads="1"/>
            </p:cNvSpPr>
            <p:nvPr/>
          </p:nvSpPr>
          <p:spPr bwMode="auto">
            <a:xfrm>
              <a:off x="1660460" y="4340815"/>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1" name="Rectangle 49"/>
            <p:cNvSpPr>
              <a:spLocks noChangeArrowheads="1"/>
            </p:cNvSpPr>
            <p:nvPr/>
          </p:nvSpPr>
          <p:spPr bwMode="auto">
            <a:xfrm>
              <a:off x="1660460" y="4340815"/>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2" name="Rectangle 50"/>
            <p:cNvSpPr>
              <a:spLocks noChangeArrowheads="1"/>
            </p:cNvSpPr>
            <p:nvPr/>
          </p:nvSpPr>
          <p:spPr bwMode="auto">
            <a:xfrm>
              <a:off x="1913040" y="4340815"/>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Rectangle 51"/>
            <p:cNvSpPr>
              <a:spLocks noChangeArrowheads="1"/>
            </p:cNvSpPr>
            <p:nvPr/>
          </p:nvSpPr>
          <p:spPr bwMode="auto">
            <a:xfrm>
              <a:off x="1913040"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Rectangle 52"/>
            <p:cNvSpPr>
              <a:spLocks noChangeArrowheads="1"/>
            </p:cNvSpPr>
            <p:nvPr/>
          </p:nvSpPr>
          <p:spPr bwMode="auto">
            <a:xfrm>
              <a:off x="1913040" y="4172428"/>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Rectangle 53"/>
            <p:cNvSpPr>
              <a:spLocks noChangeArrowheads="1"/>
            </p:cNvSpPr>
            <p:nvPr/>
          </p:nvSpPr>
          <p:spPr bwMode="auto">
            <a:xfrm>
              <a:off x="1913040"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Rectangle 54"/>
            <p:cNvSpPr>
              <a:spLocks noChangeArrowheads="1"/>
            </p:cNvSpPr>
            <p:nvPr/>
          </p:nvSpPr>
          <p:spPr bwMode="auto">
            <a:xfrm>
              <a:off x="1913040"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5"/>
            <p:cNvSpPr>
              <a:spLocks noChangeArrowheads="1"/>
            </p:cNvSpPr>
            <p:nvPr/>
          </p:nvSpPr>
          <p:spPr bwMode="auto">
            <a:xfrm>
              <a:off x="1409499"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8" name="Rectangle 56"/>
            <p:cNvSpPr>
              <a:spLocks noChangeArrowheads="1"/>
            </p:cNvSpPr>
            <p:nvPr/>
          </p:nvSpPr>
          <p:spPr bwMode="auto">
            <a:xfrm>
              <a:off x="1409499"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9" name="Rectangle 57"/>
            <p:cNvSpPr>
              <a:spLocks noChangeArrowheads="1"/>
            </p:cNvSpPr>
            <p:nvPr/>
          </p:nvSpPr>
          <p:spPr bwMode="auto">
            <a:xfrm>
              <a:off x="1409499"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0" name="Rectangle 58"/>
            <p:cNvSpPr>
              <a:spLocks noChangeArrowheads="1"/>
            </p:cNvSpPr>
            <p:nvPr/>
          </p:nvSpPr>
          <p:spPr bwMode="auto">
            <a:xfrm>
              <a:off x="1409499" y="4172428"/>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Rectangle 59"/>
            <p:cNvSpPr>
              <a:spLocks noChangeArrowheads="1"/>
            </p:cNvSpPr>
            <p:nvPr/>
          </p:nvSpPr>
          <p:spPr bwMode="auto">
            <a:xfrm>
              <a:off x="1409499" y="4340815"/>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Rectangle 60"/>
            <p:cNvSpPr>
              <a:spLocks noChangeArrowheads="1"/>
            </p:cNvSpPr>
            <p:nvPr/>
          </p:nvSpPr>
          <p:spPr bwMode="auto">
            <a:xfrm>
              <a:off x="1409499" y="4340815"/>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1"/>
            <p:cNvSpPr>
              <a:spLocks noChangeArrowheads="1"/>
            </p:cNvSpPr>
            <p:nvPr/>
          </p:nvSpPr>
          <p:spPr bwMode="auto">
            <a:xfrm>
              <a:off x="1409499" y="4510821"/>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Rectangle 62"/>
            <p:cNvSpPr>
              <a:spLocks noChangeArrowheads="1"/>
            </p:cNvSpPr>
            <p:nvPr/>
          </p:nvSpPr>
          <p:spPr bwMode="auto">
            <a:xfrm>
              <a:off x="1409499" y="4510821"/>
              <a:ext cx="210483" cy="124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Rectangle 63"/>
            <p:cNvSpPr>
              <a:spLocks noChangeArrowheads="1"/>
            </p:cNvSpPr>
            <p:nvPr/>
          </p:nvSpPr>
          <p:spPr bwMode="auto">
            <a:xfrm>
              <a:off x="1660460" y="4510821"/>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Rectangle 64"/>
            <p:cNvSpPr>
              <a:spLocks noChangeArrowheads="1"/>
            </p:cNvSpPr>
            <p:nvPr/>
          </p:nvSpPr>
          <p:spPr bwMode="auto">
            <a:xfrm>
              <a:off x="1913040" y="4510821"/>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Rectangle 65"/>
            <p:cNvSpPr>
              <a:spLocks noChangeArrowheads="1"/>
            </p:cNvSpPr>
            <p:nvPr/>
          </p:nvSpPr>
          <p:spPr bwMode="auto">
            <a:xfrm>
              <a:off x="2167239" y="4340815"/>
              <a:ext cx="210483" cy="12790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Rectangle 66"/>
            <p:cNvSpPr>
              <a:spLocks noChangeArrowheads="1"/>
            </p:cNvSpPr>
            <p:nvPr/>
          </p:nvSpPr>
          <p:spPr bwMode="auto">
            <a:xfrm>
              <a:off x="2167239"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Rectangle 67"/>
            <p:cNvSpPr>
              <a:spLocks noChangeArrowheads="1"/>
            </p:cNvSpPr>
            <p:nvPr/>
          </p:nvSpPr>
          <p:spPr bwMode="auto">
            <a:xfrm>
              <a:off x="2167239"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Rectangle 68"/>
            <p:cNvSpPr>
              <a:spLocks noChangeArrowheads="1"/>
            </p:cNvSpPr>
            <p:nvPr/>
          </p:nvSpPr>
          <p:spPr bwMode="auto">
            <a:xfrm>
              <a:off x="2167239" y="4510821"/>
              <a:ext cx="210483" cy="12467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Freeform 69"/>
            <p:cNvSpPr>
              <a:spLocks noEditPoints="1"/>
            </p:cNvSpPr>
            <p:nvPr/>
          </p:nvSpPr>
          <p:spPr bwMode="auto">
            <a:xfrm>
              <a:off x="1360926" y="3751461"/>
              <a:ext cx="956889"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2" name="Freeform 70"/>
            <p:cNvSpPr>
              <a:spLocks/>
            </p:cNvSpPr>
            <p:nvPr/>
          </p:nvSpPr>
          <p:spPr bwMode="auto">
            <a:xfrm>
              <a:off x="1626459" y="3751461"/>
              <a:ext cx="37239"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Freeform 71"/>
            <p:cNvSpPr>
              <a:spLocks/>
            </p:cNvSpPr>
            <p:nvPr/>
          </p:nvSpPr>
          <p:spPr bwMode="auto">
            <a:xfrm>
              <a:off x="1364164" y="4721304"/>
              <a:ext cx="56669"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4" name="Freeform 72"/>
            <p:cNvSpPr>
              <a:spLocks noEditPoints="1"/>
            </p:cNvSpPr>
            <p:nvPr/>
          </p:nvSpPr>
          <p:spPr bwMode="auto">
            <a:xfrm>
              <a:off x="1325306" y="3924705"/>
              <a:ext cx="830599" cy="796599"/>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Freeform 73"/>
            <p:cNvSpPr>
              <a:spLocks/>
            </p:cNvSpPr>
            <p:nvPr/>
          </p:nvSpPr>
          <p:spPr bwMode="auto">
            <a:xfrm>
              <a:off x="1325306" y="3751461"/>
              <a:ext cx="989271" cy="173244"/>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4"/>
            <p:cNvSpPr>
              <a:spLocks/>
            </p:cNvSpPr>
            <p:nvPr/>
          </p:nvSpPr>
          <p:spPr bwMode="auto">
            <a:xfrm>
              <a:off x="1660460" y="4172428"/>
              <a:ext cx="210483" cy="12790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5"/>
            <p:cNvSpPr>
              <a:spLocks/>
            </p:cNvSpPr>
            <p:nvPr/>
          </p:nvSpPr>
          <p:spPr bwMode="auto">
            <a:xfrm>
              <a:off x="1660460" y="4172428"/>
              <a:ext cx="210483" cy="12790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6"/>
            <p:cNvSpPr>
              <a:spLocks noChangeArrowheads="1"/>
            </p:cNvSpPr>
            <p:nvPr/>
          </p:nvSpPr>
          <p:spPr bwMode="auto">
            <a:xfrm>
              <a:off x="1660460"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9" name="Rectangle 77"/>
            <p:cNvSpPr>
              <a:spLocks noChangeArrowheads="1"/>
            </p:cNvSpPr>
            <p:nvPr/>
          </p:nvSpPr>
          <p:spPr bwMode="auto">
            <a:xfrm>
              <a:off x="1660460"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0" name="Freeform 78"/>
            <p:cNvSpPr>
              <a:spLocks/>
            </p:cNvSpPr>
            <p:nvPr/>
          </p:nvSpPr>
          <p:spPr bwMode="auto">
            <a:xfrm>
              <a:off x="1660460" y="4340815"/>
              <a:ext cx="110099" cy="118195"/>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1" name="Freeform 79"/>
            <p:cNvSpPr>
              <a:spLocks/>
            </p:cNvSpPr>
            <p:nvPr/>
          </p:nvSpPr>
          <p:spPr bwMode="auto">
            <a:xfrm>
              <a:off x="1660460" y="4340815"/>
              <a:ext cx="110099" cy="118195"/>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2" name="Freeform 80"/>
            <p:cNvSpPr>
              <a:spLocks/>
            </p:cNvSpPr>
            <p:nvPr/>
          </p:nvSpPr>
          <p:spPr bwMode="auto">
            <a:xfrm>
              <a:off x="1913040" y="4172428"/>
              <a:ext cx="12953" cy="12953"/>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3" name="Freeform 81"/>
            <p:cNvSpPr>
              <a:spLocks/>
            </p:cNvSpPr>
            <p:nvPr/>
          </p:nvSpPr>
          <p:spPr bwMode="auto">
            <a:xfrm>
              <a:off x="1913040" y="4172428"/>
              <a:ext cx="12953" cy="12953"/>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4" name="Freeform 82"/>
            <p:cNvSpPr>
              <a:spLocks/>
            </p:cNvSpPr>
            <p:nvPr/>
          </p:nvSpPr>
          <p:spPr bwMode="auto">
            <a:xfrm>
              <a:off x="1913040" y="4004042"/>
              <a:ext cx="168387" cy="126290"/>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5" name="Freeform 83"/>
            <p:cNvSpPr>
              <a:spLocks/>
            </p:cNvSpPr>
            <p:nvPr/>
          </p:nvSpPr>
          <p:spPr bwMode="auto">
            <a:xfrm>
              <a:off x="1913040" y="4004042"/>
              <a:ext cx="168387" cy="126290"/>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6" name="Rectangle 84"/>
            <p:cNvSpPr>
              <a:spLocks noChangeArrowheads="1"/>
            </p:cNvSpPr>
            <p:nvPr/>
          </p:nvSpPr>
          <p:spPr bwMode="auto">
            <a:xfrm>
              <a:off x="1409499" y="4004042"/>
              <a:ext cx="210483" cy="1262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7" name="Rectangle 85"/>
            <p:cNvSpPr>
              <a:spLocks noChangeArrowheads="1"/>
            </p:cNvSpPr>
            <p:nvPr/>
          </p:nvSpPr>
          <p:spPr bwMode="auto">
            <a:xfrm>
              <a:off x="1409499" y="4004042"/>
              <a:ext cx="210483" cy="1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8" name="Rectangle 86"/>
            <p:cNvSpPr>
              <a:spLocks noChangeArrowheads="1"/>
            </p:cNvSpPr>
            <p:nvPr/>
          </p:nvSpPr>
          <p:spPr bwMode="auto">
            <a:xfrm>
              <a:off x="1409499" y="4172428"/>
              <a:ext cx="210483" cy="1279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9" name="Rectangle 87"/>
            <p:cNvSpPr>
              <a:spLocks noChangeArrowheads="1"/>
            </p:cNvSpPr>
            <p:nvPr/>
          </p:nvSpPr>
          <p:spPr bwMode="auto">
            <a:xfrm>
              <a:off x="1409499" y="4172428"/>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0" name="Rectangle 88"/>
            <p:cNvSpPr>
              <a:spLocks noChangeArrowheads="1"/>
            </p:cNvSpPr>
            <p:nvPr/>
          </p:nvSpPr>
          <p:spPr bwMode="auto">
            <a:xfrm>
              <a:off x="1409499" y="4340815"/>
              <a:ext cx="210483" cy="12790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1" name="Rectangle 89"/>
            <p:cNvSpPr>
              <a:spLocks noChangeArrowheads="1"/>
            </p:cNvSpPr>
            <p:nvPr/>
          </p:nvSpPr>
          <p:spPr bwMode="auto">
            <a:xfrm>
              <a:off x="1409499" y="4340815"/>
              <a:ext cx="210483" cy="12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2" name="Freeform 90"/>
            <p:cNvSpPr>
              <a:spLocks/>
            </p:cNvSpPr>
            <p:nvPr/>
          </p:nvSpPr>
          <p:spPr bwMode="auto">
            <a:xfrm>
              <a:off x="1409499" y="4510821"/>
              <a:ext cx="205626" cy="124671"/>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3" name="Freeform 91"/>
            <p:cNvSpPr>
              <a:spLocks/>
            </p:cNvSpPr>
            <p:nvPr/>
          </p:nvSpPr>
          <p:spPr bwMode="auto">
            <a:xfrm>
              <a:off x="1409499" y="4510821"/>
              <a:ext cx="205626" cy="124671"/>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sp>
        <p:nvSpPr>
          <p:cNvPr id="94" name="Rectangle 92"/>
          <p:cNvSpPr>
            <a:spLocks noChangeArrowheads="1"/>
          </p:cNvSpPr>
          <p:nvPr/>
        </p:nvSpPr>
        <p:spPr bwMode="auto">
          <a:xfrm>
            <a:off x="2361140" y="3321065"/>
            <a:ext cx="573006"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RESOU</a:t>
            </a:r>
            <a:endParaRPr lang="en-US" altLang="en-US"/>
          </a:p>
        </p:txBody>
      </p:sp>
      <p:sp>
        <p:nvSpPr>
          <p:cNvPr id="95" name="Rectangle 93"/>
          <p:cNvSpPr>
            <a:spLocks noChangeArrowheads="1"/>
          </p:cNvSpPr>
          <p:nvPr/>
        </p:nvSpPr>
        <p:spPr bwMode="auto">
          <a:xfrm>
            <a:off x="2918273"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R</a:t>
            </a:r>
            <a:endParaRPr lang="en-US" altLang="en-US" dirty="0"/>
          </a:p>
        </p:txBody>
      </p:sp>
      <p:sp>
        <p:nvSpPr>
          <p:cNvPr id="96" name="Rectangle 94"/>
          <p:cNvSpPr>
            <a:spLocks noChangeArrowheads="1"/>
          </p:cNvSpPr>
          <p:nvPr/>
        </p:nvSpPr>
        <p:spPr bwMode="auto">
          <a:xfrm>
            <a:off x="3026207" y="3321065"/>
            <a:ext cx="385708"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CE G</a:t>
            </a:r>
            <a:endParaRPr lang="en-US" altLang="en-US" dirty="0"/>
          </a:p>
        </p:txBody>
      </p:sp>
      <p:sp>
        <p:nvSpPr>
          <p:cNvPr id="97" name="Rectangle 95"/>
          <p:cNvSpPr>
            <a:spLocks noChangeArrowheads="1"/>
          </p:cNvSpPr>
          <p:nvPr/>
        </p:nvSpPr>
        <p:spPr bwMode="auto">
          <a:xfrm>
            <a:off x="3400804"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a:t>
            </a:r>
            <a:endParaRPr lang="en-US" altLang="en-US"/>
          </a:p>
        </p:txBody>
      </p:sp>
      <p:sp>
        <p:nvSpPr>
          <p:cNvPr id="98" name="Rectangle 96"/>
          <p:cNvSpPr>
            <a:spLocks noChangeArrowheads="1"/>
          </p:cNvSpPr>
          <p:nvPr/>
        </p:nvSpPr>
        <p:spPr bwMode="auto">
          <a:xfrm>
            <a:off x="3508739" y="3321065"/>
            <a:ext cx="373009"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OUP</a:t>
            </a:r>
            <a:endParaRPr lang="en-US" altLang="en-US" dirty="0"/>
          </a:p>
        </p:txBody>
      </p:sp>
      <p:sp>
        <p:nvSpPr>
          <p:cNvPr id="99" name="Freeform 97"/>
          <p:cNvSpPr>
            <a:spLocks/>
          </p:cNvSpPr>
          <p:nvPr/>
        </p:nvSpPr>
        <p:spPr bwMode="auto">
          <a:xfrm>
            <a:off x="2754784" y="2025849"/>
            <a:ext cx="142854" cy="25397"/>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0" name="Freeform 98"/>
          <p:cNvSpPr>
            <a:spLocks/>
          </p:cNvSpPr>
          <p:nvPr/>
        </p:nvSpPr>
        <p:spPr bwMode="auto">
          <a:xfrm>
            <a:off x="2754784" y="2025849"/>
            <a:ext cx="44444" cy="25397"/>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1" name="Freeform 99"/>
          <p:cNvSpPr>
            <a:spLocks/>
          </p:cNvSpPr>
          <p:nvPr/>
        </p:nvSpPr>
        <p:spPr bwMode="auto">
          <a:xfrm>
            <a:off x="2819862" y="2025849"/>
            <a:ext cx="12698" cy="25397"/>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2" name="Freeform 100"/>
          <p:cNvSpPr>
            <a:spLocks/>
          </p:cNvSpPr>
          <p:nvPr/>
        </p:nvSpPr>
        <p:spPr bwMode="auto">
          <a:xfrm>
            <a:off x="2853194" y="2025849"/>
            <a:ext cx="44444" cy="25397"/>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3" name="Freeform 101"/>
          <p:cNvSpPr>
            <a:spLocks/>
          </p:cNvSpPr>
          <p:nvPr/>
        </p:nvSpPr>
        <p:spPr bwMode="auto">
          <a:xfrm>
            <a:off x="2796052" y="2025849"/>
            <a:ext cx="25397" cy="25397"/>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4" name="Freeform 102"/>
          <p:cNvSpPr>
            <a:spLocks/>
          </p:cNvSpPr>
          <p:nvPr/>
        </p:nvSpPr>
        <p:spPr bwMode="auto">
          <a:xfrm>
            <a:off x="2696054" y="1995693"/>
            <a:ext cx="120633" cy="87300"/>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5" name="Freeform 103"/>
          <p:cNvSpPr>
            <a:spLocks/>
          </p:cNvSpPr>
          <p:nvPr/>
        </p:nvSpPr>
        <p:spPr bwMode="auto">
          <a:xfrm>
            <a:off x="2830973" y="2025849"/>
            <a:ext cx="26984" cy="25397"/>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6" name="Freeform 104"/>
          <p:cNvSpPr>
            <a:spLocks/>
          </p:cNvSpPr>
          <p:nvPr/>
        </p:nvSpPr>
        <p:spPr bwMode="auto">
          <a:xfrm>
            <a:off x="2837322" y="1995693"/>
            <a:ext cx="122220" cy="87300"/>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7" name="Freeform 105"/>
          <p:cNvSpPr>
            <a:spLocks noEditPoints="1"/>
          </p:cNvSpPr>
          <p:nvPr/>
        </p:nvSpPr>
        <p:spPr bwMode="auto">
          <a:xfrm>
            <a:off x="2648436" y="1860773"/>
            <a:ext cx="357137" cy="357137"/>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Tree>
    <p:extLst>
      <p:ext uri="{BB962C8B-B14F-4D97-AF65-F5344CB8AC3E}">
        <p14:creationId xmlns:p14="http://schemas.microsoft.com/office/powerpoint/2010/main" val="81598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8"/>
                                        </p:tgtEl>
                                        <p:attrNameLst>
                                          <p:attrName>style.visibility</p:attrName>
                                        </p:attrNameLst>
                                      </p:cBhvr>
                                      <p:to>
                                        <p:strVal val="visible"/>
                                      </p:to>
                                    </p:set>
                                    <p:animEffect transition="in" filter="fade">
                                      <p:cBhvr>
                                        <p:cTn id="15" dur="500"/>
                                        <p:tgtEl>
                                          <p:spTgt spid="10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922761" cy="4887966"/>
          </a:xfrm>
        </p:spPr>
        <p:txBody>
          <a:bodyPr/>
          <a:lstStyle/>
          <a:p>
            <a:pPr marL="0" indent="0">
              <a:buNone/>
            </a:pPr>
            <a:r>
              <a:rPr lang="en-US" dirty="0" smtClean="0"/>
              <a:t>base64encode(‘</a:t>
            </a:r>
            <a:r>
              <a:rPr lang="en-US" dirty="0" err="1" smtClean="0"/>
              <a:t>stringtoencode</a:t>
            </a:r>
            <a:r>
              <a:rPr lang="en-US" dirty="0" smtClean="0"/>
              <a:t>’)</a:t>
            </a:r>
          </a:p>
          <a:p>
            <a:pPr marL="0" indent="0">
              <a:buNone/>
            </a:pPr>
            <a:r>
              <a:rPr lang="en-US" dirty="0" err="1" smtClean="0"/>
              <a:t>concat</a:t>
            </a:r>
            <a:r>
              <a:rPr lang="en-US" dirty="0" smtClean="0"/>
              <a:t>(‘</a:t>
            </a:r>
            <a:r>
              <a:rPr lang="en-US" dirty="0" err="1" smtClean="0"/>
              <a:t>string’,’to’,’encode</a:t>
            </a:r>
            <a:r>
              <a:rPr lang="en-US" dirty="0" smtClean="0"/>
              <a:t>’)</a:t>
            </a:r>
          </a:p>
          <a:p>
            <a:pPr marL="0" indent="0">
              <a:buNone/>
            </a:pPr>
            <a:r>
              <a:rPr lang="en-US" dirty="0" err="1" smtClean="0"/>
              <a:t>copyIndex</a:t>
            </a:r>
            <a:r>
              <a:rPr lang="en-US" dirty="0" smtClean="0"/>
              <a:t>(offset)</a:t>
            </a:r>
          </a:p>
          <a:p>
            <a:pPr marL="0" indent="0">
              <a:buNone/>
            </a:pPr>
            <a:r>
              <a:rPr lang="en-US" dirty="0" err="1"/>
              <a:t>listKeys</a:t>
            </a:r>
            <a:r>
              <a:rPr lang="en-US" dirty="0"/>
              <a:t>(</a:t>
            </a:r>
            <a:r>
              <a:rPr lang="en-US" dirty="0" err="1"/>
              <a:t>storageAccountResourceId</a:t>
            </a:r>
            <a:r>
              <a:rPr lang="en-US" dirty="0"/>
              <a:t>, </a:t>
            </a:r>
            <a:r>
              <a:rPr lang="en-US" dirty="0" err="1"/>
              <a:t>apiVersion</a:t>
            </a:r>
            <a:r>
              <a:rPr lang="en-US" dirty="0" smtClean="0"/>
              <a:t>)</a:t>
            </a:r>
          </a:p>
          <a:p>
            <a:pPr marL="0" indent="0">
              <a:buNone/>
            </a:pPr>
            <a:r>
              <a:rPr lang="en-US" dirty="0" err="1" smtClean="0"/>
              <a:t>padLeft</a:t>
            </a:r>
            <a:r>
              <a:rPr lang="en-US" dirty="0" smtClean="0"/>
              <a:t>(</a:t>
            </a:r>
            <a:r>
              <a:rPr lang="en-US" dirty="0" err="1" smtClean="0"/>
              <a:t>stringToPad,targetLength,paddingCharacter</a:t>
            </a:r>
            <a:r>
              <a:rPr lang="en-US" dirty="0" smtClean="0"/>
              <a:t>)</a:t>
            </a:r>
            <a:endParaRPr lang="en-US" dirty="0"/>
          </a:p>
          <a:p>
            <a:pPr marL="0" indent="0">
              <a:buNone/>
            </a:pPr>
            <a:r>
              <a:rPr lang="en-US" dirty="0" smtClean="0"/>
              <a:t>parameters</a:t>
            </a:r>
            <a:r>
              <a:rPr lang="en-US" dirty="0"/>
              <a:t>(‘</a:t>
            </a:r>
            <a:r>
              <a:rPr lang="en-US" dirty="0" err="1"/>
              <a:t>parameterName</a:t>
            </a:r>
            <a:r>
              <a:rPr lang="en-US" dirty="0" smtClean="0"/>
              <a:t>’)</a:t>
            </a:r>
          </a:p>
          <a:p>
            <a:pPr marL="0" indent="0">
              <a:buNone/>
            </a:pPr>
            <a:r>
              <a:rPr lang="en-US" dirty="0"/>
              <a:t>providers(namespace, </a:t>
            </a:r>
            <a:r>
              <a:rPr lang="en-US" dirty="0" err="1"/>
              <a:t>resourceType</a:t>
            </a:r>
            <a:r>
              <a:rPr lang="en-US" dirty="0"/>
              <a:t>)</a:t>
            </a:r>
          </a:p>
          <a:p>
            <a:pPr marL="0" indent="0">
              <a:buNone/>
            </a:pPr>
            <a:r>
              <a:rPr lang="en-US" dirty="0" smtClean="0"/>
              <a:t>reference(</a:t>
            </a:r>
            <a:r>
              <a:rPr lang="en-US" dirty="0" err="1" smtClean="0"/>
              <a:t>resourceId,apiVersion</a:t>
            </a:r>
            <a:r>
              <a:rPr lang="en-US" dirty="0"/>
              <a:t>)</a:t>
            </a:r>
          </a:p>
          <a:p>
            <a:pPr marL="0" indent="0">
              <a:buNone/>
            </a:pPr>
            <a:r>
              <a:rPr lang="en-US" dirty="0" err="1" smtClean="0"/>
              <a:t>resourceGroup</a:t>
            </a:r>
            <a:r>
              <a:rPr lang="en-US" dirty="0" smtClean="0"/>
              <a:t>()</a:t>
            </a:r>
          </a:p>
          <a:p>
            <a:pPr marL="0" indent="0">
              <a:buNone/>
            </a:pPr>
            <a:r>
              <a:rPr lang="en-US" dirty="0" err="1"/>
              <a:t>resourceId</a:t>
            </a:r>
            <a:r>
              <a:rPr lang="en-US" dirty="0"/>
              <a:t>(‘namespace/</a:t>
            </a:r>
            <a:r>
              <a:rPr lang="en-US" dirty="0" err="1"/>
              <a:t>resourceType</a:t>
            </a:r>
            <a:r>
              <a:rPr lang="en-US" dirty="0"/>
              <a:t>', ‘</a:t>
            </a:r>
            <a:r>
              <a:rPr lang="en-US" dirty="0" err="1"/>
              <a:t>resourceName</a:t>
            </a:r>
            <a:r>
              <a:rPr lang="en-US" dirty="0"/>
              <a:t>’)</a:t>
            </a:r>
          </a:p>
          <a:p>
            <a:pPr marL="0" indent="0">
              <a:buNone/>
            </a:pPr>
            <a:r>
              <a:rPr lang="en-US" dirty="0" smtClean="0"/>
              <a:t>subscription()</a:t>
            </a:r>
          </a:p>
          <a:p>
            <a:pPr marL="0" indent="0">
              <a:buNone/>
            </a:pPr>
            <a:r>
              <a:rPr lang="en-US" dirty="0" smtClean="0"/>
              <a:t>variables(‘variables’)</a:t>
            </a:r>
          </a:p>
        </p:txBody>
      </p:sp>
      <p:sp>
        <p:nvSpPr>
          <p:cNvPr id="3" name="Title 2"/>
          <p:cNvSpPr>
            <a:spLocks noGrp="1"/>
          </p:cNvSpPr>
          <p:nvPr>
            <p:ph type="title"/>
          </p:nvPr>
        </p:nvSpPr>
        <p:spPr/>
        <p:txBody>
          <a:bodyPr/>
          <a:lstStyle/>
          <a:p>
            <a:r>
              <a:rPr lang="en-US" dirty="0" smtClean="0"/>
              <a:t>@ a glance - template language expressions*</a:t>
            </a:r>
            <a:endParaRPr lang="en-US" dirty="0"/>
          </a:p>
        </p:txBody>
      </p:sp>
      <p:sp>
        <p:nvSpPr>
          <p:cNvPr id="7" name="TextBox 6"/>
          <p:cNvSpPr txBox="1"/>
          <p:nvPr/>
        </p:nvSpPr>
        <p:spPr>
          <a:xfrm>
            <a:off x="269239" y="6283974"/>
            <a:ext cx="12475244"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latin typeface="+mj-lt"/>
              </a:rPr>
              <a:t>*Looking for examples?  See these in action @ https://github.com/rjmax/ArmExamples </a:t>
            </a:r>
          </a:p>
        </p:txBody>
      </p:sp>
    </p:spTree>
    <p:extLst>
      <p:ext uri="{BB962C8B-B14F-4D97-AF65-F5344CB8AC3E}">
        <p14:creationId xmlns:p14="http://schemas.microsoft.com/office/powerpoint/2010/main" val="42443461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RyanJonesAzur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RyanJonesAzure" id="{3C8022B3-5249-4F10-9E80-D6AB7639DCD0}" vid="{251C75BE-5E20-4464-9CB8-F4C75467DDB2}"/>
    </a:ext>
  </a:extLst>
</a:theme>
</file>

<file path=ppt/theme/theme2.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3.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RyanJonesAzure</Template>
  <TotalTime>1561</TotalTime>
  <Words>1045</Words>
  <Application>Microsoft Office PowerPoint</Application>
  <PresentationFormat>Widescreen</PresentationFormat>
  <Paragraphs>160</Paragraphs>
  <Slides>22</Slides>
  <Notes>7</Notes>
  <HiddenSlides>0</HiddenSlides>
  <MMClips>0</MMClips>
  <ScaleCrop>false</ScaleCrop>
  <HeadingPairs>
    <vt:vector size="6" baseType="variant">
      <vt:variant>
        <vt:lpstr>Benyttede skrifttyper</vt:lpstr>
      </vt:variant>
      <vt:variant>
        <vt:i4>9</vt:i4>
      </vt:variant>
      <vt:variant>
        <vt:lpstr>Tema</vt:lpstr>
      </vt:variant>
      <vt:variant>
        <vt:i4>2</vt:i4>
      </vt:variant>
      <vt:variant>
        <vt:lpstr>Slidetitler</vt:lpstr>
      </vt:variant>
      <vt:variant>
        <vt:i4>22</vt:i4>
      </vt:variant>
    </vt:vector>
  </HeadingPairs>
  <TitlesOfParts>
    <vt:vector size="33" baseType="lpstr">
      <vt:lpstr>Arial</vt:lpstr>
      <vt:lpstr>Avenir LT Pro 45 Book</vt:lpstr>
      <vt:lpstr>Calibri</vt:lpstr>
      <vt:lpstr>Consolas</vt:lpstr>
      <vt:lpstr>ＭＳ Ｐゴシック</vt:lpstr>
      <vt:lpstr>Segoe UI</vt:lpstr>
      <vt:lpstr>Segoe UI Light</vt:lpstr>
      <vt:lpstr>Segoe UI Semibold</vt:lpstr>
      <vt:lpstr>Wingdings</vt:lpstr>
      <vt:lpstr>RyanJonesAzure</vt:lpstr>
      <vt:lpstr>1_5-30629_Build_Template_WHITE</vt:lpstr>
      <vt:lpstr>http://bit.ly/1NWXxzU</vt:lpstr>
      <vt:lpstr>Azure Resource Manager</vt:lpstr>
      <vt:lpstr>PowerPoint-præsentation</vt:lpstr>
      <vt:lpstr>Areas of Focus</vt:lpstr>
      <vt:lpstr>Deploying with Azure Resource Manager</vt:lpstr>
      <vt:lpstr>Resource Group</vt:lpstr>
      <vt:lpstr>imperative  or declarative</vt:lpstr>
      <vt:lpstr>Deployment</vt:lpstr>
      <vt:lpstr>@ a glance - template language expressions*</vt:lpstr>
      <vt:lpstr>Advanced Template Scenarios</vt:lpstr>
      <vt:lpstr>Organizing with Azure Resource Manager</vt:lpstr>
      <vt:lpstr>Resource Tags</vt:lpstr>
      <vt:lpstr>Tagging Tips</vt:lpstr>
      <vt:lpstr>Control with Azure Resource Manager</vt:lpstr>
      <vt:lpstr>Role Based Access Control</vt:lpstr>
      <vt:lpstr>Two Key Concepts</vt:lpstr>
      <vt:lpstr>Role Based Access Control</vt:lpstr>
      <vt:lpstr>Granular Scopes</vt:lpstr>
      <vt:lpstr>Audit Logs</vt:lpstr>
      <vt:lpstr>Resource Locks</vt:lpstr>
      <vt:lpstr>Key Concepts</vt:lpstr>
      <vt:lpstr>http://bit.ly/1NWXxzU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Resource Manager</dc:title>
  <dc:creator>Simon J. K. Pedersen (Delegate)</dc:creator>
  <cp:lastModifiedBy>Simon J. K. Pedersen (Delegate)</cp:lastModifiedBy>
  <cp:revision>6</cp:revision>
  <dcterms:created xsi:type="dcterms:W3CDTF">2015-08-23T19:32:02Z</dcterms:created>
  <dcterms:modified xsi:type="dcterms:W3CDTF">2015-09-03T07:23:28Z</dcterms:modified>
</cp:coreProperties>
</file>