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sldIdLst>
    <p:sldId id="256" r:id="rId2"/>
    <p:sldId id="257" r:id="rId3"/>
    <p:sldId id="258" r:id="rId4"/>
    <p:sldId id="260" r:id="rId5"/>
    <p:sldId id="261" r:id="rId6"/>
    <p:sldId id="262" r:id="rId7"/>
    <p:sldId id="263" r:id="rId8"/>
    <p:sldId id="266" r:id="rId9"/>
    <p:sldId id="267" r:id="rId10"/>
    <p:sldId id="291" r:id="rId11"/>
    <p:sldId id="293" r:id="rId12"/>
    <p:sldId id="294" r:id="rId13"/>
    <p:sldId id="295" r:id="rId14"/>
    <p:sldId id="296" r:id="rId15"/>
    <p:sldId id="297" r:id="rId16"/>
    <p:sldId id="298" r:id="rId17"/>
    <p:sldId id="299" r:id="rId18"/>
    <p:sldId id="300" r:id="rId19"/>
    <p:sldId id="269" r:id="rId20"/>
    <p:sldId id="270" r:id="rId21"/>
    <p:sldId id="301" r:id="rId22"/>
    <p:sldId id="303" r:id="rId23"/>
    <p:sldId id="304" r:id="rId24"/>
    <p:sldId id="305" r:id="rId25"/>
    <p:sldId id="302" r:id="rId26"/>
    <p:sldId id="306" r:id="rId27"/>
    <p:sldId id="307" r:id="rId28"/>
    <p:sldId id="309" r:id="rId29"/>
    <p:sldId id="310" r:id="rId30"/>
    <p:sldId id="311" r:id="rId31"/>
    <p:sldId id="312" r:id="rId32"/>
    <p:sldId id="313" r:id="rId33"/>
    <p:sldId id="314" r:id="rId34"/>
    <p:sldId id="272" r:id="rId35"/>
    <p:sldId id="315" r:id="rId36"/>
    <p:sldId id="316" r:id="rId37"/>
    <p:sldId id="317" r:id="rId38"/>
    <p:sldId id="318" r:id="rId39"/>
    <p:sldId id="275" r:id="rId40"/>
    <p:sldId id="276" r:id="rId41"/>
    <p:sldId id="278" r:id="rId42"/>
    <p:sldId id="319" r:id="rId43"/>
    <p:sldId id="279" r:id="rId44"/>
    <p:sldId id="320" r:id="rId45"/>
    <p:sldId id="321" r:id="rId46"/>
    <p:sldId id="280" r:id="rId47"/>
    <p:sldId id="281" r:id="rId48"/>
    <p:sldId id="322" r:id="rId49"/>
    <p:sldId id="282" r:id="rId50"/>
    <p:sldId id="323" r:id="rId51"/>
    <p:sldId id="324" r:id="rId52"/>
    <p:sldId id="325" r:id="rId53"/>
    <p:sldId id="259" r:id="rId54"/>
    <p:sldId id="326" r:id="rId55"/>
    <p:sldId id="289" r:id="rId56"/>
    <p:sldId id="288" r:id="rId57"/>
    <p:sldId id="287" r:id="rId58"/>
    <p:sldId id="327" r:id="rId59"/>
    <p:sldId id="328" r:id="rId60"/>
    <p:sldId id="329" r:id="rId61"/>
    <p:sldId id="286" r:id="rId62"/>
    <p:sldId id="264" r:id="rId63"/>
    <p:sldId id="265" r:id="rId64"/>
    <p:sldId id="285" r:id="rId65"/>
    <p:sldId id="284" r:id="rId66"/>
    <p:sldId id="330" r:id="rId67"/>
    <p:sldId id="331" r:id="rId68"/>
    <p:sldId id="283" r:id="rId69"/>
    <p:sldId id="268" r:id="rId70"/>
    <p:sldId id="332" r:id="rId71"/>
    <p:sldId id="333" r:id="rId72"/>
    <p:sldId id="334" r:id="rId73"/>
    <p:sldId id="271" r:id="rId74"/>
    <p:sldId id="335" r:id="rId75"/>
    <p:sldId id="273" r:id="rId76"/>
    <p:sldId id="274" r:id="rId77"/>
    <p:sldId id="336" r:id="rId78"/>
    <p:sldId id="337" r:id="rId79"/>
    <p:sldId id="277" r:id="rId80"/>
    <p:sldId id="338" r:id="rId81"/>
    <p:sldId id="339" r:id="rId82"/>
    <p:sldId id="340" r:id="rId83"/>
    <p:sldId id="341"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autoAdjust="0"/>
    <p:restoredTop sz="94733" autoAdjust="0"/>
  </p:normalViewPr>
  <p:slideViewPr>
    <p:cSldViewPr snapToGrid="0" snapToObjects="1">
      <p:cViewPr varScale="1">
        <p:scale>
          <a:sx n="112" d="100"/>
          <a:sy n="112" d="100"/>
        </p:scale>
        <p:origin x="33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70B4-74F1-DC49-93BD-B65C80B051D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FF3CF73-3ED2-E547-B150-DEA324EC3D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68F7637-9A39-4A43-BA32-F95139AF30B7}"/>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5" name="Footer Placeholder 4">
            <a:extLst>
              <a:ext uri="{FF2B5EF4-FFF2-40B4-BE49-F238E27FC236}">
                <a16:creationId xmlns:a16="http://schemas.microsoft.com/office/drawing/2014/main" id="{659B440E-EFFA-C040-B2D7-84F40F485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09443-C37B-4D42-8AD5-C4E4A531E2A0}"/>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8535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8A87-B1D0-A64A-A2C4-D2ECBB967B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49662-3CC6-BF45-AA6A-5C9FCD4868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CC339-F506-C74B-830E-0FB03051493A}"/>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5" name="Footer Placeholder 4">
            <a:extLst>
              <a:ext uri="{FF2B5EF4-FFF2-40B4-BE49-F238E27FC236}">
                <a16:creationId xmlns:a16="http://schemas.microsoft.com/office/drawing/2014/main" id="{03C9EEA1-2B69-8544-9DE4-18F98F36E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6A114-959F-AC48-AAAA-B7CD15F947AD}"/>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0549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2D1D7F-1D63-FB44-9EB5-A9DCCD756E5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252BAF-9BF0-144B-85DF-2D58BEFBA42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EF685-F74D-6440-9895-D2DB379DD266}"/>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5" name="Footer Placeholder 4">
            <a:extLst>
              <a:ext uri="{FF2B5EF4-FFF2-40B4-BE49-F238E27FC236}">
                <a16:creationId xmlns:a16="http://schemas.microsoft.com/office/drawing/2014/main" id="{CB6D2FBE-8B13-4D44-B9EC-46F9A1266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D1209-5E83-6143-B27C-343B590C840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1337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E1AE-A462-A544-814E-FBEF7A631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6F41D-1B53-F84D-857C-2F2C54B020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61180-01EE-6546-A681-6D55C9ECCB57}"/>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5" name="Footer Placeholder 4">
            <a:extLst>
              <a:ext uri="{FF2B5EF4-FFF2-40B4-BE49-F238E27FC236}">
                <a16:creationId xmlns:a16="http://schemas.microsoft.com/office/drawing/2014/main" id="{F6D81337-3835-304F-8B8E-DF11F293D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E8B21-43F1-8840-A3D0-EFB339E8541D}"/>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2322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546C-05BF-AB47-BE6F-C4295734459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3CE3BAA-FBC3-294D-B0D3-4B55D46C6E4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4CCB0-C4A3-6446-9384-2E49E99009DA}"/>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5" name="Footer Placeholder 4">
            <a:extLst>
              <a:ext uri="{FF2B5EF4-FFF2-40B4-BE49-F238E27FC236}">
                <a16:creationId xmlns:a16="http://schemas.microsoft.com/office/drawing/2014/main" id="{EF3DDBB4-608E-0F46-80B6-6E92B1BD4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07D17-DB41-A14C-832B-C1F8542D319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9478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8CC0-42F4-9F41-A8EC-CA0CE5DF7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06D5D-2444-8E4B-98BE-534B8F8E36C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2ABB7D-DB1E-0544-AC7D-285EA70F5F8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E3972E-C3C0-2F4A-BEEC-F298BB01B066}"/>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6" name="Footer Placeholder 5">
            <a:extLst>
              <a:ext uri="{FF2B5EF4-FFF2-40B4-BE49-F238E27FC236}">
                <a16:creationId xmlns:a16="http://schemas.microsoft.com/office/drawing/2014/main" id="{963099BA-17D4-2F43-A2B3-FD9A97D06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66928-830F-8842-B829-D67BC55CB62E}"/>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9820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29EA-DBD9-C944-96C7-E74F2647762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482EEA-B570-7446-8019-C55A56E0C0B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EE5D3-E53F-FD41-8A05-526CDD6A5F9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1A4F0-C20B-7346-8ABF-7113E72756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FF614-EDEF-E64C-A6C0-61AA3235D04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9399E9-D9A6-4042-A88A-376FD2842875}"/>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8" name="Footer Placeholder 7">
            <a:extLst>
              <a:ext uri="{FF2B5EF4-FFF2-40B4-BE49-F238E27FC236}">
                <a16:creationId xmlns:a16="http://schemas.microsoft.com/office/drawing/2014/main" id="{9B12DDCD-DE0E-634D-BABB-B7EB6237B8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57AE17-DE68-A548-A4B0-1B7ED52C22F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1762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2B2B-D0BE-D344-A8B3-29F3E4C5C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7BA848-5523-4948-9BCE-07907535F756}"/>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4" name="Footer Placeholder 3">
            <a:extLst>
              <a:ext uri="{FF2B5EF4-FFF2-40B4-BE49-F238E27FC236}">
                <a16:creationId xmlns:a16="http://schemas.microsoft.com/office/drawing/2014/main" id="{3B614D38-E8EA-9146-9A56-5F6EA58D9B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28B15C-E9E2-5641-810D-74108E4C8D09}"/>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5255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BCBEA-26C9-AE49-8376-2214EDF23B60}"/>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3" name="Footer Placeholder 2">
            <a:extLst>
              <a:ext uri="{FF2B5EF4-FFF2-40B4-BE49-F238E27FC236}">
                <a16:creationId xmlns:a16="http://schemas.microsoft.com/office/drawing/2014/main" id="{C7126A81-F6AD-9A4B-AA5B-705BA286F3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60A13D-FA9A-C943-B535-ABAF1CF72329}"/>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4950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7888-6A2C-5549-BF48-55099D2BE4C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0C29C02-2436-6C45-88E0-59F69450061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19B92E-FFB4-9A4B-BD85-B6B176CD72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9A242F4-B32D-C64D-924F-38933C702D8A}"/>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6" name="Footer Placeholder 5">
            <a:extLst>
              <a:ext uri="{FF2B5EF4-FFF2-40B4-BE49-F238E27FC236}">
                <a16:creationId xmlns:a16="http://schemas.microsoft.com/office/drawing/2014/main" id="{A22922EC-961B-E642-8248-33A59C28A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C46F2-05B2-224C-9C13-4BDB34E4F5E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79965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4673-2E4D-2148-9B35-335F4AC289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C91CFEE-75B7-2542-A8AE-04DE783C56C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118B54D-AC20-4B45-A123-DAAE566DA61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F89B4B6-44D7-9641-A4E7-F7CF043C14E0}"/>
              </a:ext>
            </a:extLst>
          </p:cNvPr>
          <p:cNvSpPr>
            <a:spLocks noGrp="1"/>
          </p:cNvSpPr>
          <p:nvPr>
            <p:ph type="dt" sz="half" idx="10"/>
          </p:nvPr>
        </p:nvSpPr>
        <p:spPr/>
        <p:txBody>
          <a:bodyPr/>
          <a:lstStyle/>
          <a:p>
            <a:fld id="{241EB5C9-1307-BA42-ABA2-0BC069CD8E7F}" type="datetimeFigureOut">
              <a:rPr lang="en-US" smtClean="0"/>
              <a:t>8/16/21</a:t>
            </a:fld>
            <a:endParaRPr lang="en-US"/>
          </a:p>
        </p:txBody>
      </p:sp>
      <p:sp>
        <p:nvSpPr>
          <p:cNvPr id="6" name="Footer Placeholder 5">
            <a:extLst>
              <a:ext uri="{FF2B5EF4-FFF2-40B4-BE49-F238E27FC236}">
                <a16:creationId xmlns:a16="http://schemas.microsoft.com/office/drawing/2014/main" id="{DD21C641-6C7E-2D45-93CF-6E1105B97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C85BC-0875-F24A-82DC-7C98870FD8BF}"/>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7001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938F04-040B-FE4C-96CE-7B7548F1507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9F265D-B903-6A43-A0DA-6E2550A7D1D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DC8E8-74FF-8547-9D21-6680C3C8B5C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8/16/21</a:t>
            </a:fld>
            <a:endParaRPr lang="en-US"/>
          </a:p>
        </p:txBody>
      </p:sp>
      <p:sp>
        <p:nvSpPr>
          <p:cNvPr id="5" name="Footer Placeholder 4">
            <a:extLst>
              <a:ext uri="{FF2B5EF4-FFF2-40B4-BE49-F238E27FC236}">
                <a16:creationId xmlns:a16="http://schemas.microsoft.com/office/drawing/2014/main" id="{0EB69E89-BE96-C046-B495-5845A5EAA9B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F57F75-27D5-F041-BA48-EF5E5251F60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7387338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jupyter/jupyter/wiki/Jupyter-kernel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computer.org/publications/tech-news/trends/programming-languages-you-should-learn-in-2020" TargetMode="External"/><Relationship Id="rId2" Type="http://schemas.openxmlformats.org/officeDocument/2006/relationships/hyperlink" Target="https://www.tiobe.com/tiobe-index/"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istrictdatalabs/Brookings_Python_D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districtdatalabs/Brookings_Python_D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hyperlink" Target="https://nature.berkeley.edu/garbelottoat/?p=1488"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 to Data Science using Python</a:t>
            </a:r>
          </a:p>
        </p:txBody>
      </p:sp>
      <p:sp>
        <p:nvSpPr>
          <p:cNvPr id="3" name="Content Placeholder 2"/>
          <p:cNvSpPr>
            <a:spLocks noGrp="1"/>
          </p:cNvSpPr>
          <p:nvPr>
            <p:ph idx="1"/>
          </p:nvPr>
        </p:nvSpPr>
        <p:spPr/>
        <p:txBody>
          <a:bodyPr/>
          <a:lstStyle/>
          <a:p>
            <a:pPr marL="0" lvl="0" indent="0">
              <a:spcBef>
                <a:spcPts val="3000"/>
              </a:spcBef>
              <a:buNone/>
            </a:pPr>
            <a:r>
              <a:rPr b="1"/>
              <a:t>Abhijit Dasgupta, PhD</a:t>
            </a:r>
          </a:p>
          <a:p>
            <a:pPr marL="0" lvl="0" indent="0">
              <a:spcBef>
                <a:spcPts val="3000"/>
              </a:spcBef>
              <a:buNone/>
            </a:pPr>
            <a:r>
              <a:rPr b="1"/>
              <a:t>Plans for this workshop</a:t>
            </a:r>
          </a:p>
          <a:p>
            <a:pPr marL="0" lvl="0" indent="0">
              <a:buNone/>
            </a:pPr>
            <a:r>
              <a:t>We’re meeting today and tomorrow 1:30 - 3:00 pm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FD16-C8F5-0A45-B35B-54EDFA0F469F}"/>
              </a:ext>
            </a:extLst>
          </p:cNvPr>
          <p:cNvSpPr>
            <a:spLocks noGrp="1"/>
          </p:cNvSpPr>
          <p:nvPr>
            <p:ph type="title"/>
          </p:nvPr>
        </p:nvSpPr>
        <p:spPr/>
        <p:txBody>
          <a:bodyPr/>
          <a:lstStyle/>
          <a:p>
            <a:r>
              <a:rPr lang="en-US" dirty="0"/>
              <a:t>We’re here for the tools</a:t>
            </a:r>
          </a:p>
        </p:txBody>
      </p:sp>
      <p:sp>
        <p:nvSpPr>
          <p:cNvPr id="3" name="Content Placeholder 2">
            <a:extLst>
              <a:ext uri="{FF2B5EF4-FFF2-40B4-BE49-F238E27FC236}">
                <a16:creationId xmlns:a16="http://schemas.microsoft.com/office/drawing/2014/main" id="{C54BFCE9-5F5E-8243-9553-D42E94E0112D}"/>
              </a:ext>
            </a:extLst>
          </p:cNvPr>
          <p:cNvSpPr>
            <a:spLocks noGrp="1"/>
          </p:cNvSpPr>
          <p:nvPr>
            <p:ph idx="1"/>
          </p:nvPr>
        </p:nvSpPr>
        <p:spPr/>
        <p:txBody>
          <a:bodyPr anchor="t" anchorCtr="0"/>
          <a:lstStyle/>
          <a:p>
            <a:pPr marL="0" lvl="0" indent="0">
              <a:buNone/>
            </a:pPr>
            <a:r>
              <a:rPr lang="en-US" dirty="0"/>
              <a:t>The main two tools are</a:t>
            </a:r>
          </a:p>
          <a:p>
            <a:pPr lvl="1">
              <a:buAutoNum type="arabicPeriod"/>
            </a:pPr>
            <a:r>
              <a:rPr lang="en-US" dirty="0"/>
              <a:t>Python (</a:t>
            </a:r>
            <a:r>
              <a:rPr lang="en-US" dirty="0">
                <a:hlinkClick r:id="rId2"/>
              </a:rPr>
              <a:t>https://www.python.org</a:t>
            </a:r>
            <a:r>
              <a:rPr lang="en-US" dirty="0"/>
              <a:t>)</a:t>
            </a:r>
          </a:p>
          <a:p>
            <a:pPr lvl="1">
              <a:buAutoNum type="arabicPeriod"/>
            </a:pPr>
            <a:r>
              <a:rPr lang="en-US" dirty="0"/>
              <a:t>R (</a:t>
            </a:r>
            <a:r>
              <a:rPr lang="en-US" dirty="0">
                <a:hlinkClick r:id="rId3"/>
              </a:rPr>
              <a:t>https://www.r-project.org</a:t>
            </a:r>
            <a:r>
              <a:rPr lang="en-US" dirty="0"/>
              <a:t>)</a:t>
            </a:r>
          </a:p>
          <a:p>
            <a:pPr marL="0" lvl="0" indent="0">
              <a:buNone/>
            </a:pPr>
            <a:r>
              <a:rPr lang="en-US" dirty="0"/>
              <a:t>There is a perpetual flame war between the two camps</a:t>
            </a:r>
          </a:p>
          <a:p>
            <a:pPr marL="0" lvl="0" indent="0">
              <a:buNone/>
            </a:pPr>
            <a:r>
              <a:rPr lang="en-US" dirty="0"/>
              <a:t>That is not important </a:t>
            </a:r>
          </a:p>
          <a:p>
            <a:endParaRPr lang="en-US" dirty="0"/>
          </a:p>
        </p:txBody>
      </p:sp>
    </p:spTree>
    <p:extLst>
      <p:ext uri="{BB962C8B-B14F-4D97-AF65-F5344CB8AC3E}">
        <p14:creationId xmlns:p14="http://schemas.microsoft.com/office/powerpoint/2010/main" val="96891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B143-74EC-2946-B762-679355A2B70C}"/>
              </a:ext>
            </a:extLst>
          </p:cNvPr>
          <p:cNvSpPr>
            <a:spLocks noGrp="1"/>
          </p:cNvSpPr>
          <p:nvPr>
            <p:ph type="title"/>
          </p:nvPr>
        </p:nvSpPr>
        <p:spPr/>
        <p:txBody>
          <a:bodyPr/>
          <a:lstStyle/>
          <a:p>
            <a:r>
              <a:rPr lang="en-US" dirty="0"/>
              <a:t>Why Python?</a:t>
            </a:r>
          </a:p>
        </p:txBody>
      </p:sp>
    </p:spTree>
    <p:extLst>
      <p:ext uri="{BB962C8B-B14F-4D97-AF65-F5344CB8AC3E}">
        <p14:creationId xmlns:p14="http://schemas.microsoft.com/office/powerpoint/2010/main" val="280580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CCAB-1416-A842-8993-D144E2592F5F}"/>
              </a:ext>
            </a:extLst>
          </p:cNvPr>
          <p:cNvSpPr>
            <a:spLocks noGrp="1"/>
          </p:cNvSpPr>
          <p:nvPr>
            <p:ph type="title"/>
          </p:nvPr>
        </p:nvSpPr>
        <p:spPr/>
        <p:txBody>
          <a:bodyPr/>
          <a:lstStyle/>
          <a:p>
            <a:r>
              <a:rPr lang="en-US" dirty="0"/>
              <a:t>Pros</a:t>
            </a:r>
          </a:p>
        </p:txBody>
      </p:sp>
      <p:sp>
        <p:nvSpPr>
          <p:cNvPr id="3" name="Content Placeholder 2">
            <a:extLst>
              <a:ext uri="{FF2B5EF4-FFF2-40B4-BE49-F238E27FC236}">
                <a16:creationId xmlns:a16="http://schemas.microsoft.com/office/drawing/2014/main" id="{3A6AFDA5-26D6-6142-A0FC-219C6F0CDA43}"/>
              </a:ext>
            </a:extLst>
          </p:cNvPr>
          <p:cNvSpPr>
            <a:spLocks noGrp="1"/>
          </p:cNvSpPr>
          <p:nvPr>
            <p:ph idx="1"/>
          </p:nvPr>
        </p:nvSpPr>
        <p:spPr/>
        <p:txBody>
          <a:bodyPr anchor="t" anchorCtr="0">
            <a:normAutofit/>
          </a:bodyPr>
          <a:lstStyle/>
          <a:p>
            <a:pPr lvl="1">
              <a:buAutoNum type="arabicPeriod"/>
            </a:pPr>
            <a:r>
              <a:rPr lang="en-US" dirty="0"/>
              <a:t>Very popular general purpose programming language</a:t>
            </a:r>
          </a:p>
          <a:p>
            <a:pPr lvl="1">
              <a:buAutoNum type="arabicPeriod"/>
            </a:pPr>
            <a:r>
              <a:rPr lang="en-US" dirty="0"/>
              <a:t>Strong ecosystem through packages (over 230K projects)</a:t>
            </a:r>
          </a:p>
          <a:p>
            <a:pPr lvl="1">
              <a:buAutoNum type="arabicPeriod"/>
            </a:pPr>
            <a:r>
              <a:rPr lang="en-US" dirty="0" err="1"/>
              <a:t>Succint</a:t>
            </a:r>
            <a:r>
              <a:rPr lang="en-US" dirty="0"/>
              <a:t> syntax</a:t>
            </a:r>
          </a:p>
          <a:p>
            <a:pPr lvl="1">
              <a:buAutoNum type="arabicPeriod"/>
            </a:pPr>
            <a:r>
              <a:rPr lang="en-US" dirty="0"/>
              <a:t>Reasonably fast while also relatively easy to program</a:t>
            </a:r>
          </a:p>
          <a:p>
            <a:pPr lvl="2"/>
            <a:r>
              <a:rPr lang="en-US" dirty="0"/>
              <a:t>Computational time vs Developer time</a:t>
            </a:r>
          </a:p>
          <a:p>
            <a:pPr lvl="1">
              <a:buAutoNum type="arabicPeriod"/>
            </a:pPr>
            <a:r>
              <a:rPr lang="en-US" dirty="0"/>
              <a:t>Self-documenting</a:t>
            </a:r>
          </a:p>
          <a:p>
            <a:pPr lvl="1">
              <a:buAutoNum type="arabicPeriod"/>
            </a:pPr>
            <a:r>
              <a:rPr lang="en-US" dirty="0"/>
              <a:t>Easier to integrate into production pipelines that already use Python</a:t>
            </a:r>
          </a:p>
          <a:p>
            <a:pPr lvl="2"/>
            <a:r>
              <a:rPr lang="en-US" dirty="0"/>
              <a:t>Web frameworks (Django, Flask, …)</a:t>
            </a:r>
          </a:p>
          <a:p>
            <a:pPr lvl="2"/>
            <a:r>
              <a:rPr lang="en-US" dirty="0"/>
              <a:t>Workflow managers (Luigi, …)</a:t>
            </a:r>
          </a:p>
          <a:p>
            <a:pPr lvl="1">
              <a:buAutoNum type="arabicPeriod"/>
            </a:pPr>
            <a:r>
              <a:rPr lang="en-US" dirty="0"/>
              <a:t>Increasingly strong Data Science Stack </a:t>
            </a:r>
          </a:p>
          <a:p>
            <a:endParaRPr lang="en-US" dirty="0"/>
          </a:p>
        </p:txBody>
      </p:sp>
    </p:spTree>
    <p:extLst>
      <p:ext uri="{BB962C8B-B14F-4D97-AF65-F5344CB8AC3E}">
        <p14:creationId xmlns:p14="http://schemas.microsoft.com/office/powerpoint/2010/main" val="307413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7EE0-DF58-8B42-8C78-5DCA2E000540}"/>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C12681C5-3FF2-A143-8A75-3567C54C5912}"/>
              </a:ext>
            </a:extLst>
          </p:cNvPr>
          <p:cNvSpPr>
            <a:spLocks noGrp="1"/>
          </p:cNvSpPr>
          <p:nvPr>
            <p:ph idx="1"/>
          </p:nvPr>
        </p:nvSpPr>
        <p:spPr/>
        <p:txBody>
          <a:bodyPr anchor="t" anchorCtr="0"/>
          <a:lstStyle/>
          <a:p>
            <a:pPr lvl="1">
              <a:buAutoNum type="arabicPeriod"/>
            </a:pPr>
            <a:r>
              <a:rPr lang="en-US" dirty="0"/>
              <a:t>Not a rich-enough ecosystem for some purposes</a:t>
            </a:r>
          </a:p>
          <a:p>
            <a:pPr lvl="1">
              <a:buAutoNum type="arabicPeriod"/>
            </a:pPr>
            <a:r>
              <a:rPr lang="en-US" dirty="0"/>
              <a:t>More computer science-y, less statistical</a:t>
            </a:r>
          </a:p>
          <a:p>
            <a:pPr lvl="1">
              <a:buAutoNum type="arabicPeriod"/>
            </a:pPr>
            <a:r>
              <a:rPr lang="en-US" dirty="0"/>
              <a:t>Poorer frameworks for display and dissemination of information</a:t>
            </a:r>
          </a:p>
          <a:p>
            <a:pPr marL="0" lvl="0" indent="0">
              <a:buNone/>
            </a:pPr>
            <a:endParaRPr lang="en-US" dirty="0"/>
          </a:p>
          <a:p>
            <a:pPr marL="0" lvl="0" indent="0">
              <a:buNone/>
            </a:pPr>
            <a:endParaRPr lang="en-US" dirty="0"/>
          </a:p>
          <a:p>
            <a:pPr marL="0" lvl="0" indent="0" algn="ctr">
              <a:buNone/>
            </a:pPr>
            <a:r>
              <a:rPr lang="en-US" dirty="0"/>
              <a:t>These are areas where R tends to shine. </a:t>
            </a:r>
          </a:p>
          <a:p>
            <a:endParaRPr lang="en-US" dirty="0"/>
          </a:p>
        </p:txBody>
      </p:sp>
    </p:spTree>
    <p:extLst>
      <p:ext uri="{BB962C8B-B14F-4D97-AF65-F5344CB8AC3E}">
        <p14:creationId xmlns:p14="http://schemas.microsoft.com/office/powerpoint/2010/main" val="3423185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10E8-9ECB-2C41-B236-C3D5291A5368}"/>
              </a:ext>
            </a:extLst>
          </p:cNvPr>
          <p:cNvSpPr>
            <a:spLocks noGrp="1"/>
          </p:cNvSpPr>
          <p:nvPr>
            <p:ph type="title"/>
          </p:nvPr>
        </p:nvSpPr>
        <p:spPr/>
        <p:txBody>
          <a:bodyPr/>
          <a:lstStyle/>
          <a:p>
            <a:r>
              <a:rPr lang="en-US" dirty="0"/>
              <a:t>Python data science stack</a:t>
            </a:r>
          </a:p>
        </p:txBody>
      </p:sp>
    </p:spTree>
    <p:extLst>
      <p:ext uri="{BB962C8B-B14F-4D97-AF65-F5344CB8AC3E}">
        <p14:creationId xmlns:p14="http://schemas.microsoft.com/office/powerpoint/2010/main" val="253800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8C328-EDCA-1548-A3BC-6C9D33B77101}"/>
              </a:ext>
            </a:extLst>
          </p:cNvPr>
          <p:cNvSpPr>
            <a:spLocks noGrp="1"/>
          </p:cNvSpPr>
          <p:nvPr>
            <p:ph idx="1"/>
          </p:nvPr>
        </p:nvSpPr>
        <p:spPr>
          <a:xfrm>
            <a:off x="816264" y="860748"/>
            <a:ext cx="7511472" cy="5528622"/>
          </a:xfrm>
        </p:spPr>
        <p:txBody>
          <a:bodyPr>
            <a:normAutofit/>
          </a:bodyPr>
          <a:lstStyle/>
          <a:p>
            <a:pPr marL="0" lvl="0" indent="0">
              <a:buNone/>
            </a:pPr>
            <a:r>
              <a:rPr lang="en-US" sz="2000" dirty="0"/>
              <a:t>Contributed packages over past 30 years</a:t>
            </a:r>
          </a:p>
          <a:p>
            <a:pPr marL="0" lvl="0" indent="0">
              <a:buNone/>
            </a:pPr>
            <a:endParaRPr lang="en-US" sz="2000" dirty="0"/>
          </a:p>
          <a:p>
            <a:r>
              <a:rPr lang="en-US" dirty="0"/>
              <a:t>To emulate </a:t>
            </a:r>
            <a:r>
              <a:rPr lang="en-US" dirty="0" err="1"/>
              <a:t>Matlab</a:t>
            </a:r>
            <a:endParaRPr lang="en-US" dirty="0"/>
          </a:p>
          <a:p>
            <a:pPr lvl="1"/>
            <a:r>
              <a:rPr lang="en-US" dirty="0" err="1"/>
              <a:t>Numpy</a:t>
            </a:r>
            <a:endParaRPr lang="en-US" dirty="0"/>
          </a:p>
          <a:p>
            <a:pPr lvl="1"/>
            <a:r>
              <a:rPr lang="en-US" dirty="0" err="1"/>
              <a:t>Scipy</a:t>
            </a:r>
            <a:endParaRPr lang="en-US" dirty="0"/>
          </a:p>
          <a:p>
            <a:pPr lvl="1"/>
            <a:r>
              <a:rPr lang="en-US" dirty="0"/>
              <a:t>Matplotlib</a:t>
            </a:r>
          </a:p>
          <a:p>
            <a:r>
              <a:rPr lang="en-US" dirty="0"/>
              <a:t>To emulate Maple</a:t>
            </a:r>
          </a:p>
          <a:p>
            <a:pPr lvl="1"/>
            <a:r>
              <a:rPr lang="en-US" dirty="0" err="1"/>
              <a:t>Sympy</a:t>
            </a:r>
            <a:endParaRPr lang="en-US" dirty="0"/>
          </a:p>
          <a:p>
            <a:r>
              <a:rPr lang="en-US" dirty="0"/>
              <a:t>To add statistics/data science</a:t>
            </a:r>
          </a:p>
          <a:p>
            <a:pPr lvl="1"/>
            <a:r>
              <a:rPr lang="en-US" dirty="0"/>
              <a:t>Pandas</a:t>
            </a:r>
          </a:p>
          <a:p>
            <a:pPr lvl="1"/>
            <a:r>
              <a:rPr lang="en-US" dirty="0"/>
              <a:t>Various data visualization packages</a:t>
            </a:r>
          </a:p>
          <a:p>
            <a:pPr lvl="2"/>
            <a:r>
              <a:rPr lang="en-US" dirty="0"/>
              <a:t>seaborn</a:t>
            </a:r>
          </a:p>
          <a:p>
            <a:pPr lvl="2"/>
            <a:r>
              <a:rPr lang="en-US" dirty="0" err="1"/>
              <a:t>plotly</a:t>
            </a:r>
            <a:r>
              <a:rPr lang="en-US" dirty="0"/>
              <a:t> </a:t>
            </a:r>
          </a:p>
          <a:p>
            <a:r>
              <a:rPr lang="en-US" dirty="0"/>
              <a:t>Many more user-contributed packages</a:t>
            </a:r>
          </a:p>
          <a:p>
            <a:endParaRPr lang="en-US" dirty="0"/>
          </a:p>
        </p:txBody>
      </p:sp>
    </p:spTree>
    <p:extLst>
      <p:ext uri="{BB962C8B-B14F-4D97-AF65-F5344CB8AC3E}">
        <p14:creationId xmlns:p14="http://schemas.microsoft.com/office/powerpoint/2010/main" val="4230586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0AF4C-A1BF-4445-8A8B-2EA52FD9E6BB}"/>
              </a:ext>
            </a:extLst>
          </p:cNvPr>
          <p:cNvSpPr>
            <a:spLocks noGrp="1"/>
          </p:cNvSpPr>
          <p:nvPr>
            <p:ph idx="1"/>
          </p:nvPr>
        </p:nvSpPr>
        <p:spPr>
          <a:xfrm>
            <a:off x="816264" y="929328"/>
            <a:ext cx="7511472" cy="5311452"/>
          </a:xfrm>
        </p:spPr>
        <p:txBody>
          <a:bodyPr anchor="t" anchorCtr="0"/>
          <a:lstStyle/>
          <a:p>
            <a:pPr marL="457200" lvl="1" indent="0">
              <a:buNone/>
            </a:pPr>
            <a:r>
              <a:rPr lang="en-US" sz="2000" dirty="0"/>
              <a:t>The basic philosophy has been to concentrate on a few monolithic comprehensive packages</a:t>
            </a:r>
          </a:p>
          <a:p>
            <a:pPr marL="457200" lvl="1" indent="0">
              <a:buNone/>
            </a:pPr>
            <a:endParaRPr lang="en-US" dirty="0"/>
          </a:p>
          <a:p>
            <a:pPr lvl="1"/>
            <a:r>
              <a:rPr lang="en-US" dirty="0" err="1"/>
              <a:t>statsmodels</a:t>
            </a:r>
            <a:r>
              <a:rPr lang="en-US" dirty="0"/>
              <a:t> (Statistics)</a:t>
            </a:r>
          </a:p>
          <a:p>
            <a:pPr lvl="1"/>
            <a:r>
              <a:rPr lang="en-US" dirty="0"/>
              <a:t>scikit-learn (Machine Learning)</a:t>
            </a:r>
          </a:p>
          <a:p>
            <a:pPr lvl="1"/>
            <a:r>
              <a:rPr lang="en-US" dirty="0"/>
              <a:t>pillow (Image analysis)</a:t>
            </a:r>
          </a:p>
          <a:p>
            <a:pPr lvl="1"/>
            <a:r>
              <a:rPr lang="en-US" dirty="0" err="1"/>
              <a:t>nltk</a:t>
            </a:r>
            <a:r>
              <a:rPr lang="en-US" dirty="0"/>
              <a:t> (Natural Language Processing)</a:t>
            </a:r>
          </a:p>
          <a:p>
            <a:pPr lvl="1"/>
            <a:r>
              <a:rPr lang="en-US" dirty="0" err="1"/>
              <a:t>tensorflow</a:t>
            </a:r>
            <a:r>
              <a:rPr lang="en-US" dirty="0"/>
              <a:t> &amp; </a:t>
            </a:r>
            <a:r>
              <a:rPr lang="en-US" dirty="0" err="1"/>
              <a:t>PyTorch</a:t>
            </a:r>
            <a:r>
              <a:rPr lang="en-US" dirty="0"/>
              <a:t> (Deep learning)</a:t>
            </a:r>
          </a:p>
          <a:p>
            <a:pPr lvl="1"/>
            <a:r>
              <a:rPr lang="en-US" dirty="0"/>
              <a:t>PyMC3 (Bayesian learning)</a:t>
            </a:r>
          </a:p>
          <a:p>
            <a:endParaRPr lang="en-US" dirty="0"/>
          </a:p>
        </p:txBody>
      </p:sp>
    </p:spTree>
    <p:extLst>
      <p:ext uri="{BB962C8B-B14F-4D97-AF65-F5344CB8AC3E}">
        <p14:creationId xmlns:p14="http://schemas.microsoft.com/office/powerpoint/2010/main" val="384869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54C72-E216-9F4F-BFB6-8C4824B18EBC}"/>
              </a:ext>
            </a:extLst>
          </p:cNvPr>
          <p:cNvSpPr>
            <a:spLocks noGrp="1"/>
          </p:cNvSpPr>
          <p:nvPr>
            <p:ph idx="1"/>
          </p:nvPr>
        </p:nvSpPr>
        <p:spPr>
          <a:xfrm>
            <a:off x="816264" y="792168"/>
            <a:ext cx="7511472" cy="4041162"/>
          </a:xfrm>
        </p:spPr>
        <p:txBody>
          <a:bodyPr/>
          <a:lstStyle/>
          <a:p>
            <a:r>
              <a:rPr lang="en-US" dirty="0"/>
              <a:t>Many more user-contributed packages</a:t>
            </a:r>
          </a:p>
          <a:p>
            <a:r>
              <a:rPr lang="en-US" dirty="0"/>
              <a:t>The basic philosophy has been to concentrate on a few monolithic comprehensive packages</a:t>
            </a:r>
          </a:p>
          <a:p>
            <a:pPr lvl="1"/>
            <a:r>
              <a:rPr lang="en-US" dirty="0" err="1"/>
              <a:t>statsmodels</a:t>
            </a:r>
            <a:r>
              <a:rPr lang="en-US" dirty="0"/>
              <a:t> (Statistics)</a:t>
            </a:r>
          </a:p>
          <a:p>
            <a:pPr lvl="1"/>
            <a:r>
              <a:rPr lang="en-US" dirty="0"/>
              <a:t>scikit-learn (Machine Learning)</a:t>
            </a:r>
          </a:p>
          <a:p>
            <a:pPr lvl="1"/>
            <a:r>
              <a:rPr lang="en-US" dirty="0"/>
              <a:t>pillow (Image analysis)</a:t>
            </a:r>
          </a:p>
          <a:p>
            <a:pPr lvl="1"/>
            <a:r>
              <a:rPr lang="en-US" dirty="0" err="1"/>
              <a:t>nltk</a:t>
            </a:r>
            <a:r>
              <a:rPr lang="en-US" dirty="0"/>
              <a:t> (Natural Language Processing)</a:t>
            </a:r>
          </a:p>
          <a:p>
            <a:pPr lvl="1"/>
            <a:r>
              <a:rPr lang="en-US" dirty="0" err="1"/>
              <a:t>tensorflow</a:t>
            </a:r>
            <a:r>
              <a:rPr lang="en-US" dirty="0"/>
              <a:t> &amp; </a:t>
            </a:r>
            <a:r>
              <a:rPr lang="en-US" dirty="0" err="1"/>
              <a:t>PyTorch</a:t>
            </a:r>
            <a:r>
              <a:rPr lang="en-US" dirty="0"/>
              <a:t> (Deep learning)</a:t>
            </a:r>
          </a:p>
          <a:p>
            <a:pPr lvl="1"/>
            <a:r>
              <a:rPr lang="en-US" dirty="0"/>
              <a:t>PyMC3 (Bayesian learning)</a:t>
            </a:r>
          </a:p>
          <a:p>
            <a:pPr marL="0" indent="0">
              <a:buNone/>
            </a:pPr>
            <a:endParaRPr lang="en-US" dirty="0"/>
          </a:p>
        </p:txBody>
      </p:sp>
    </p:spTree>
    <p:extLst>
      <p:ext uri="{BB962C8B-B14F-4D97-AF65-F5344CB8AC3E}">
        <p14:creationId xmlns:p14="http://schemas.microsoft.com/office/powerpoint/2010/main" val="311668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E4097D-159A-594A-B808-221E80971426}"/>
              </a:ext>
            </a:extLst>
          </p:cNvPr>
          <p:cNvSpPr>
            <a:spLocks noGrp="1"/>
          </p:cNvSpPr>
          <p:nvPr>
            <p:ph type="title"/>
          </p:nvPr>
        </p:nvSpPr>
        <p:spPr/>
        <p:txBody>
          <a:bodyPr/>
          <a:lstStyle/>
          <a:p>
            <a:r>
              <a:rPr lang="en-US" dirty="0"/>
              <a:t>Python as glue</a:t>
            </a:r>
          </a:p>
        </p:txBody>
      </p:sp>
    </p:spTree>
    <p:extLst>
      <p:ext uri="{BB962C8B-B14F-4D97-AF65-F5344CB8AC3E}">
        <p14:creationId xmlns:p14="http://schemas.microsoft.com/office/powerpoint/2010/main" val="83628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s/r_py_glue.png"/>
          <p:cNvPicPr>
            <a:picLocks noGrp="1" noChangeAspect="1"/>
          </p:cNvPicPr>
          <p:nvPr/>
        </p:nvPicPr>
        <p:blipFill>
          <a:blip r:embed="rId2"/>
          <a:stretch>
            <a:fillRect/>
          </a:stretch>
        </p:blipFill>
        <p:spPr bwMode="auto">
          <a:xfrm>
            <a:off x="1211580" y="1908498"/>
            <a:ext cx="6720840" cy="2509943"/>
          </a:xfrm>
          <a:prstGeom prst="rect">
            <a:avLst/>
          </a:prstGeom>
          <a:noFill/>
          <a:ln w="9525">
            <a:noFill/>
            <a:headEnd/>
            <a:tailEnd/>
          </a:ln>
        </p:spPr>
      </p:pic>
      <p:sp>
        <p:nvSpPr>
          <p:cNvPr id="4" name="Content Placeholder 3">
            <a:extLst>
              <a:ext uri="{FF2B5EF4-FFF2-40B4-BE49-F238E27FC236}">
                <a16:creationId xmlns:a16="http://schemas.microsoft.com/office/drawing/2014/main" id="{FF6EE4D1-4516-FF4C-B4D7-0EF5C3B8C72B}"/>
              </a:ext>
            </a:extLst>
          </p:cNvPr>
          <p:cNvSpPr>
            <a:spLocks noGrp="1"/>
          </p:cNvSpPr>
          <p:nvPr>
            <p:ph idx="1"/>
          </p:nvPr>
        </p:nvSpPr>
        <p:spPr/>
        <p:txBody>
          <a:bodyPr anchor="b" anchorCtr="0"/>
          <a:lstStyle/>
          <a:p>
            <a:pPr lvl="1"/>
            <a:r>
              <a:rPr lang="en-US" dirty="0"/>
              <a:t>The </a:t>
            </a:r>
            <a:r>
              <a:rPr lang="en-US" dirty="0">
                <a:latin typeface="Courier"/>
              </a:rPr>
              <a:t>rpy2</a:t>
            </a:r>
            <a:r>
              <a:rPr lang="en-US" dirty="0"/>
              <a:t> Python package is not developed on Windows</a:t>
            </a:r>
          </a:p>
          <a:p>
            <a:pPr lvl="1"/>
            <a:r>
              <a:rPr lang="en-US" dirty="0"/>
              <a:t>The </a:t>
            </a:r>
            <a:r>
              <a:rPr lang="en-US" dirty="0">
                <a:latin typeface="Courier"/>
              </a:rPr>
              <a:t>reticulate</a:t>
            </a:r>
            <a:r>
              <a:rPr lang="en-US" dirty="0"/>
              <a:t> R package actually works quite well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ADFD-4F45-384B-BA39-5DB88F71C9FA}"/>
              </a:ext>
            </a:extLst>
          </p:cNvPr>
          <p:cNvSpPr>
            <a:spLocks noGrp="1"/>
          </p:cNvSpPr>
          <p:nvPr>
            <p:ph type="title"/>
          </p:nvPr>
        </p:nvSpPr>
        <p:spPr/>
        <p:txBody>
          <a:bodyPr/>
          <a:lstStyle/>
          <a:p>
            <a:r>
              <a:rPr lang="en-US" dirty="0"/>
              <a:t>Plans for this workshop</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04562416"/>
              </p:ext>
            </p:extLst>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0">
                <a:tc>
                  <a:txBody>
                    <a:bodyPr/>
                    <a:lstStyle/>
                    <a:p>
                      <a:pPr marL="0" lvl="0" indent="0">
                        <a:buNone/>
                      </a:pPr>
                      <a:r>
                        <a:t>Day 1</a:t>
                      </a:r>
                    </a:p>
                  </a:txBody>
                  <a:tcPr marL="87630" marR="87630"/>
                </a:tc>
                <a:tc>
                  <a:txBody>
                    <a:bodyPr/>
                    <a:lstStyle/>
                    <a:p>
                      <a:pPr marL="0" lvl="0" indent="0">
                        <a:buNone/>
                      </a:pPr>
                      <a:r>
                        <a:t>Day 2</a:t>
                      </a:r>
                    </a:p>
                  </a:txBody>
                  <a:tcPr marL="87630" marR="87630"/>
                </a:tc>
                <a:extLst>
                  <a:ext uri="{0D108BD9-81ED-4DB2-BD59-A6C34878D82A}">
                    <a16:rowId xmlns:a16="http://schemas.microsoft.com/office/drawing/2014/main" val="10000"/>
                  </a:ext>
                </a:extLst>
              </a:tr>
              <a:tr h="0">
                <a:tc>
                  <a:txBody>
                    <a:bodyPr/>
                    <a:lstStyle/>
                    <a:p>
                      <a:pPr marL="0" lvl="0" indent="0">
                        <a:buNone/>
                      </a:pPr>
                      <a:r>
                        <a:t>Why Python for Data Science?</a:t>
                      </a:r>
                    </a:p>
                  </a:txBody>
                  <a:tcPr marL="87630" marR="87630"/>
                </a:tc>
                <a:tc>
                  <a:txBody>
                    <a:bodyPr/>
                    <a:lstStyle/>
                    <a:p>
                      <a:pPr marL="0" lvl="0" indent="0">
                        <a:buNone/>
                      </a:pPr>
                      <a:r>
                        <a:t>Data visualization</a:t>
                      </a:r>
                    </a:p>
                  </a:txBody>
                  <a:tcPr marL="87630" marR="87630"/>
                </a:tc>
                <a:extLst>
                  <a:ext uri="{0D108BD9-81ED-4DB2-BD59-A6C34878D82A}">
                    <a16:rowId xmlns:a16="http://schemas.microsoft.com/office/drawing/2014/main" val="10001"/>
                  </a:ext>
                </a:extLst>
              </a:tr>
              <a:tr h="0">
                <a:tc>
                  <a:txBody>
                    <a:bodyPr/>
                    <a:lstStyle/>
                    <a:p>
                      <a:pPr marL="0" lvl="0" indent="0">
                        <a:buNone/>
                      </a:pPr>
                      <a:r>
                        <a:t>A Python Primer</a:t>
                      </a:r>
                    </a:p>
                  </a:txBody>
                  <a:tcPr marL="87630" marR="87630"/>
                </a:tc>
                <a:tc>
                  <a:txBody>
                    <a:bodyPr/>
                    <a:lstStyle/>
                    <a:p>
                      <a:pPr marL="0" lvl="0" indent="0">
                        <a:buNone/>
                      </a:pPr>
                      <a:r>
                        <a:t>Statistical modeling</a:t>
                      </a:r>
                    </a:p>
                  </a:txBody>
                  <a:tcPr marL="87630" marR="87630"/>
                </a:tc>
                <a:extLst>
                  <a:ext uri="{0D108BD9-81ED-4DB2-BD59-A6C34878D82A}">
                    <a16:rowId xmlns:a16="http://schemas.microsoft.com/office/drawing/2014/main" val="10002"/>
                  </a:ext>
                </a:extLst>
              </a:tr>
              <a:tr h="0">
                <a:tc>
                  <a:txBody>
                    <a:bodyPr/>
                    <a:lstStyle/>
                    <a:p>
                      <a:pPr marL="0" lvl="0" indent="0">
                        <a:buNone/>
                      </a:pPr>
                      <a:r>
                        <a:t>Pandas for data munging</a:t>
                      </a:r>
                    </a:p>
                  </a:txBody>
                  <a:tcPr marL="87630" marR="87630"/>
                </a:tc>
                <a:tc>
                  <a:txBody>
                    <a:bodyPr/>
                    <a:lstStyle/>
                    <a:p>
                      <a:pPr marL="0" lvl="0" indent="0">
                        <a:buNone/>
                      </a:pPr>
                      <a:r>
                        <a:t>Machine learning</a:t>
                      </a:r>
                    </a:p>
                  </a:txBody>
                  <a:tcPr marL="87630" marR="87630"/>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264" y="1786578"/>
            <a:ext cx="7511472" cy="4041162"/>
          </a:xfrm>
        </p:spPr>
        <p:txBody>
          <a:bodyPr anchor="t" anchorCtr="0">
            <a:normAutofit/>
          </a:bodyPr>
          <a:lstStyle/>
          <a:p>
            <a:pPr lvl="1">
              <a:buAutoNum type="arabicPeriod"/>
            </a:pPr>
            <a:r>
              <a:rPr dirty="0"/>
              <a:t>Data I/O</a:t>
            </a:r>
          </a:p>
          <a:p>
            <a:pPr lvl="2"/>
            <a:r>
              <a:rPr dirty="0"/>
              <a:t>We can read data from a variety of formats into Python</a:t>
            </a:r>
          </a:p>
          <a:p>
            <a:pPr lvl="3"/>
            <a:r>
              <a:rPr dirty="0"/>
              <a:t>Some proprietary</a:t>
            </a:r>
          </a:p>
          <a:p>
            <a:pPr lvl="3"/>
            <a:r>
              <a:rPr dirty="0"/>
              <a:t>R, SAS, Stata, SQL, Parquet, JSON</a:t>
            </a:r>
          </a:p>
          <a:p>
            <a:pPr lvl="1">
              <a:buAutoNum type="arabicPeriod"/>
            </a:pPr>
            <a:r>
              <a:rPr dirty="0"/>
              <a:t>There are ways of running R, SAS, others from within Python</a:t>
            </a:r>
          </a:p>
          <a:p>
            <a:pPr lvl="1">
              <a:buAutoNum type="arabicPeriod"/>
            </a:pPr>
            <a:r>
              <a:rPr dirty="0"/>
              <a:t>The </a:t>
            </a:r>
            <a:r>
              <a:rPr dirty="0" err="1"/>
              <a:t>Jupyter</a:t>
            </a:r>
            <a:r>
              <a:rPr dirty="0"/>
              <a:t> sub-ecosystem allows the same interface for </a:t>
            </a:r>
            <a:r>
              <a:rPr dirty="0">
                <a:hlinkClick r:id="rId2"/>
              </a:rPr>
              <a:t>many languages</a:t>
            </a:r>
          </a:p>
          <a:p>
            <a:pPr lvl="2"/>
            <a:r>
              <a:rPr dirty="0"/>
              <a:t>R, SAS, Julia, Haskell, </a:t>
            </a:r>
            <a:r>
              <a:rPr dirty="0" err="1"/>
              <a:t>Javascript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A08E-EE04-6445-B2D7-F3F81E7D73AF}"/>
              </a:ext>
            </a:extLst>
          </p:cNvPr>
          <p:cNvSpPr>
            <a:spLocks noGrp="1"/>
          </p:cNvSpPr>
          <p:nvPr>
            <p:ph type="title"/>
          </p:nvPr>
        </p:nvSpPr>
        <p:spPr/>
        <p:txBody>
          <a:bodyPr/>
          <a:lstStyle/>
          <a:p>
            <a:r>
              <a:rPr lang="en-US" dirty="0"/>
              <a:t>A Python Primer</a:t>
            </a:r>
          </a:p>
        </p:txBody>
      </p:sp>
    </p:spTree>
    <p:extLst>
      <p:ext uri="{BB962C8B-B14F-4D97-AF65-F5344CB8AC3E}">
        <p14:creationId xmlns:p14="http://schemas.microsoft.com/office/powerpoint/2010/main" val="1510524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D7A33-EF36-9348-8AD8-5AF169463D77}"/>
              </a:ext>
            </a:extLst>
          </p:cNvPr>
          <p:cNvSpPr>
            <a:spLocks noGrp="1"/>
          </p:cNvSpPr>
          <p:nvPr>
            <p:ph idx="4294967295"/>
          </p:nvPr>
        </p:nvSpPr>
        <p:spPr>
          <a:xfrm>
            <a:off x="0" y="746125"/>
            <a:ext cx="7512050" cy="2682875"/>
          </a:xfrm>
        </p:spPr>
        <p:txBody>
          <a:bodyPr/>
          <a:lstStyle/>
          <a:p>
            <a:pPr marL="0" indent="0">
              <a:buNone/>
            </a:pPr>
            <a:r>
              <a:rPr lang="en-US" dirty="0"/>
              <a:t>Python is a popular, general purpose scripting language. The </a:t>
            </a:r>
            <a:r>
              <a:rPr lang="en-US" dirty="0">
                <a:hlinkClick r:id="rId2"/>
              </a:rPr>
              <a:t>TIOBE index</a:t>
            </a:r>
            <a:r>
              <a:rPr lang="en-US" dirty="0"/>
              <a:t> ranks Python as the third most popular programming language after C and Java, while this recent article in IEEE Computer Society says </a:t>
            </a:r>
          </a:p>
          <a:p>
            <a:endParaRPr lang="en-US" dirty="0"/>
          </a:p>
        </p:txBody>
      </p:sp>
      <p:sp>
        <p:nvSpPr>
          <p:cNvPr id="4" name="TextBox 3">
            <a:extLst>
              <a:ext uri="{FF2B5EF4-FFF2-40B4-BE49-F238E27FC236}">
                <a16:creationId xmlns:a16="http://schemas.microsoft.com/office/drawing/2014/main" id="{13FDF26B-466C-8B4E-A0A0-EA96462D95A1}"/>
              </a:ext>
            </a:extLst>
          </p:cNvPr>
          <p:cNvSpPr txBox="1"/>
          <p:nvPr/>
        </p:nvSpPr>
        <p:spPr>
          <a:xfrm>
            <a:off x="626110" y="3017520"/>
            <a:ext cx="8262198" cy="2031325"/>
          </a:xfrm>
          <a:prstGeom prst="rect">
            <a:avLst/>
          </a:prstGeom>
          <a:noFill/>
        </p:spPr>
        <p:txBody>
          <a:bodyPr wrap="none" rtlCol="0">
            <a:spAutoFit/>
          </a:bodyPr>
          <a:lstStyle/>
          <a:p>
            <a:r>
              <a:rPr lang="en-US" i="1" dirty="0"/>
              <a:t>“Python can be used for web and desktop applications, </a:t>
            </a:r>
            <a:br>
              <a:rPr lang="en-US" i="1" dirty="0"/>
            </a:br>
            <a:r>
              <a:rPr lang="en-US" i="1" dirty="0"/>
              <a:t>GUI-based desktop applications, machine learning, </a:t>
            </a:r>
            <a:br>
              <a:rPr lang="en-US" i="1" dirty="0"/>
            </a:br>
            <a:r>
              <a:rPr lang="en-US" i="1" dirty="0"/>
              <a:t>data science, and network servers. The programming language </a:t>
            </a:r>
            <a:br>
              <a:rPr lang="en-US" i="1" dirty="0"/>
            </a:br>
            <a:r>
              <a:rPr lang="en-US" i="1" dirty="0"/>
              <a:t>enjoys immense community support and offers several open-source </a:t>
            </a:r>
            <a:br>
              <a:rPr lang="en-US" i="1" dirty="0"/>
            </a:br>
            <a:r>
              <a:rPr lang="en-US" i="1" dirty="0"/>
              <a:t>libraries, frameworks, and modules that make application development </a:t>
            </a:r>
            <a:br>
              <a:rPr lang="en-US" i="1" dirty="0"/>
            </a:br>
            <a:r>
              <a:rPr lang="en-US" i="1" dirty="0"/>
              <a:t>a cakewalk.” (</a:t>
            </a:r>
            <a:r>
              <a:rPr lang="en-US" i="1" dirty="0">
                <a:hlinkClick r:id="rId3"/>
              </a:rPr>
              <a:t>Belani, 2020</a:t>
            </a:r>
            <a:r>
              <a:rPr lang="en-US" i="1" dirty="0"/>
              <a:t>) </a:t>
            </a:r>
          </a:p>
          <a:p>
            <a:endParaRPr lang="en-US" i="1" dirty="0"/>
          </a:p>
        </p:txBody>
      </p:sp>
    </p:spTree>
    <p:extLst>
      <p:ext uri="{BB962C8B-B14F-4D97-AF65-F5344CB8AC3E}">
        <p14:creationId xmlns:p14="http://schemas.microsoft.com/office/powerpoint/2010/main" val="83981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7ED592-EE1F-EE48-B242-855E1EDE7FB8}"/>
              </a:ext>
            </a:extLst>
          </p:cNvPr>
          <p:cNvSpPr txBox="1"/>
          <p:nvPr/>
        </p:nvSpPr>
        <p:spPr>
          <a:xfrm>
            <a:off x="388620" y="1280160"/>
            <a:ext cx="7978140" cy="2723823"/>
          </a:xfrm>
          <a:prstGeom prst="rect">
            <a:avLst/>
          </a:prstGeom>
          <a:noFill/>
        </p:spPr>
        <p:txBody>
          <a:bodyPr wrap="square" rtlCol="0">
            <a:spAutoFit/>
          </a:bodyPr>
          <a:lstStyle/>
          <a:p>
            <a:pPr lvl="0">
              <a:spcBef>
                <a:spcPts val="3000"/>
              </a:spcBef>
            </a:pPr>
            <a:r>
              <a:rPr lang="en-US" sz="2000" b="1" dirty="0"/>
              <a:t>Python is a modular language</a:t>
            </a:r>
          </a:p>
          <a:p>
            <a:pPr lvl="0">
              <a:spcBef>
                <a:spcPts val="3000"/>
              </a:spcBef>
            </a:pPr>
            <a:endParaRPr lang="en-US" b="1" dirty="0"/>
          </a:p>
          <a:p>
            <a:pPr lvl="0"/>
            <a:r>
              <a:rPr lang="en-US" dirty="0"/>
              <a:t>Python is not a monolithic language but is comprised of</a:t>
            </a:r>
          </a:p>
          <a:p>
            <a:pPr lvl="0"/>
            <a:endParaRPr lang="en-US" dirty="0"/>
          </a:p>
          <a:p>
            <a:pPr marL="800100" lvl="1" indent="-342900">
              <a:buFont typeface="+mj-lt"/>
              <a:buAutoNum type="arabicPeriod"/>
            </a:pPr>
            <a:r>
              <a:rPr lang="en-US" dirty="0"/>
              <a:t>a base programming language</a:t>
            </a:r>
          </a:p>
          <a:p>
            <a:pPr marL="800100" lvl="1" indent="-342900">
              <a:buFont typeface="+mj-lt"/>
              <a:buAutoNum type="arabicPeriod"/>
            </a:pPr>
            <a:r>
              <a:rPr lang="en-US" dirty="0"/>
              <a:t>numerous modules or libraries that add functionality to the language.</a:t>
            </a:r>
          </a:p>
          <a:p>
            <a:endParaRPr lang="en-US" dirty="0"/>
          </a:p>
        </p:txBody>
      </p:sp>
    </p:spTree>
    <p:extLst>
      <p:ext uri="{BB962C8B-B14F-4D97-AF65-F5344CB8AC3E}">
        <p14:creationId xmlns:p14="http://schemas.microsoft.com/office/powerpoint/2010/main" val="1999557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5EC566-98A1-014F-8096-A2D49A98E6DB}"/>
              </a:ext>
            </a:extLst>
          </p:cNvPr>
          <p:cNvSpPr txBox="1"/>
          <p:nvPr/>
        </p:nvSpPr>
        <p:spPr>
          <a:xfrm>
            <a:off x="845820" y="1543050"/>
            <a:ext cx="6702476" cy="1754326"/>
          </a:xfrm>
          <a:prstGeom prst="rect">
            <a:avLst/>
          </a:prstGeom>
          <a:noFill/>
        </p:spPr>
        <p:txBody>
          <a:bodyPr wrap="none" rtlCol="0">
            <a:spAutoFit/>
          </a:bodyPr>
          <a:lstStyle/>
          <a:p>
            <a:pPr lvl="0">
              <a:spcBef>
                <a:spcPts val="3000"/>
              </a:spcBef>
            </a:pPr>
            <a:endParaRPr lang="en-US" b="1" dirty="0"/>
          </a:p>
          <a:p>
            <a:pPr lvl="0"/>
            <a:r>
              <a:rPr lang="en-US" dirty="0"/>
              <a:t>Using Python requires typing!!</a:t>
            </a:r>
          </a:p>
          <a:p>
            <a:pPr lvl="0"/>
            <a:endParaRPr lang="en-US" dirty="0"/>
          </a:p>
          <a:p>
            <a:pPr marL="800100" lvl="1" indent="-342900">
              <a:buFont typeface="+mj-lt"/>
              <a:buAutoNum type="arabicPeriod"/>
            </a:pPr>
            <a:r>
              <a:rPr lang="en-US" dirty="0"/>
              <a:t>You write </a:t>
            </a:r>
            <a:r>
              <a:rPr lang="en-US" i="1" dirty="0"/>
              <a:t>code</a:t>
            </a:r>
            <a:r>
              <a:rPr lang="en-US" dirty="0"/>
              <a:t> in Python</a:t>
            </a:r>
          </a:p>
          <a:p>
            <a:pPr marL="800100" lvl="1" indent="-342900">
              <a:buFont typeface="+mj-lt"/>
              <a:buAutoNum type="arabicPeriod"/>
            </a:pPr>
            <a:r>
              <a:rPr lang="en-US" dirty="0"/>
              <a:t>that is then interpreted by the Python interpreter</a:t>
            </a:r>
          </a:p>
          <a:p>
            <a:pPr marL="800100" lvl="1" indent="-342900">
              <a:buFont typeface="+mj-lt"/>
              <a:buAutoNum type="arabicPeriod"/>
            </a:pPr>
            <a:r>
              <a:rPr lang="en-US" dirty="0"/>
              <a:t>to make the computer implement your instructions.</a:t>
            </a:r>
          </a:p>
        </p:txBody>
      </p:sp>
      <p:sp>
        <p:nvSpPr>
          <p:cNvPr id="3" name="Title 2">
            <a:extLst>
              <a:ext uri="{FF2B5EF4-FFF2-40B4-BE49-F238E27FC236}">
                <a16:creationId xmlns:a16="http://schemas.microsoft.com/office/drawing/2014/main" id="{C47D8BB7-D651-1045-AA2D-67B4AB394A51}"/>
              </a:ext>
            </a:extLst>
          </p:cNvPr>
          <p:cNvSpPr>
            <a:spLocks noGrp="1"/>
          </p:cNvSpPr>
          <p:nvPr>
            <p:ph type="title"/>
          </p:nvPr>
        </p:nvSpPr>
        <p:spPr/>
        <p:txBody>
          <a:bodyPr/>
          <a:lstStyle/>
          <a:p>
            <a:r>
              <a:rPr lang="en-US" b="1" dirty="0"/>
              <a:t>Python is a scripting language</a:t>
            </a:r>
            <a:endParaRPr lang="en-US" dirty="0"/>
          </a:p>
        </p:txBody>
      </p:sp>
    </p:spTree>
    <p:extLst>
      <p:ext uri="{BB962C8B-B14F-4D97-AF65-F5344CB8AC3E}">
        <p14:creationId xmlns:p14="http://schemas.microsoft.com/office/powerpoint/2010/main" val="1360671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7DD0-8996-7C43-9078-C1A9BD9033BF}"/>
              </a:ext>
            </a:extLst>
          </p:cNvPr>
          <p:cNvSpPr>
            <a:spLocks noGrp="1"/>
          </p:cNvSpPr>
          <p:nvPr>
            <p:ph type="title"/>
          </p:nvPr>
        </p:nvSpPr>
        <p:spPr/>
        <p:txBody>
          <a:bodyPr>
            <a:normAutofit fontScale="90000"/>
          </a:bodyPr>
          <a:lstStyle/>
          <a:p>
            <a:r>
              <a:rPr lang="en-US" b="1" dirty="0"/>
              <a:t>Your code is like a recipe that you write for the computer</a:t>
            </a:r>
            <a:r>
              <a:rPr lang="en-US" dirty="0"/>
              <a:t>.</a:t>
            </a:r>
            <a:br>
              <a:rPr lang="en-US" dirty="0"/>
            </a:br>
            <a:endParaRPr lang="en-US" dirty="0"/>
          </a:p>
        </p:txBody>
      </p:sp>
      <p:sp>
        <p:nvSpPr>
          <p:cNvPr id="3" name="Content Placeholder 2">
            <a:extLst>
              <a:ext uri="{FF2B5EF4-FFF2-40B4-BE49-F238E27FC236}">
                <a16:creationId xmlns:a16="http://schemas.microsoft.com/office/drawing/2014/main" id="{335C2661-12E6-FC4C-B86B-2788AC427AE2}"/>
              </a:ext>
            </a:extLst>
          </p:cNvPr>
          <p:cNvSpPr>
            <a:spLocks noGrp="1"/>
          </p:cNvSpPr>
          <p:nvPr>
            <p:ph idx="1"/>
          </p:nvPr>
        </p:nvSpPr>
        <p:spPr/>
        <p:txBody>
          <a:bodyPr/>
          <a:lstStyle/>
          <a:p>
            <a:pPr marL="0" lvl="0" indent="0">
              <a:buNone/>
            </a:pPr>
            <a:r>
              <a:rPr lang="en-US" dirty="0"/>
              <a:t>Python is a </a:t>
            </a:r>
            <a:r>
              <a:rPr lang="en-US" i="1" dirty="0"/>
              <a:t>high-level language</a:t>
            </a:r>
            <a:r>
              <a:rPr lang="en-US" dirty="0"/>
              <a:t> in that the code is English-like and human-readable and understandable, which reduces the time needed for a person to create the recipe.</a:t>
            </a:r>
          </a:p>
          <a:p>
            <a:pPr marL="0" lvl="0" indent="0">
              <a:buNone/>
            </a:pPr>
            <a:endParaRPr lang="en-US" dirty="0"/>
          </a:p>
          <a:p>
            <a:pPr marL="0" lvl="0" indent="0">
              <a:buNone/>
            </a:pPr>
            <a:r>
              <a:rPr lang="en-US" dirty="0"/>
              <a:t>It is a language in that it has nouns (</a:t>
            </a:r>
            <a:r>
              <a:rPr lang="en-US" i="1" dirty="0"/>
              <a:t>variables</a:t>
            </a:r>
            <a:r>
              <a:rPr lang="en-US" dirty="0"/>
              <a:t> or </a:t>
            </a:r>
            <a:r>
              <a:rPr lang="en-US" i="1" dirty="0"/>
              <a:t>objects</a:t>
            </a:r>
            <a:r>
              <a:rPr lang="en-US" dirty="0"/>
              <a:t>), verbs (</a:t>
            </a:r>
            <a:r>
              <a:rPr lang="en-US" i="1" dirty="0"/>
              <a:t>functions</a:t>
            </a:r>
            <a:r>
              <a:rPr lang="en-US" dirty="0"/>
              <a:t>) and a structure or grammar that allows the programmer to write recipes for different functionalities. </a:t>
            </a:r>
          </a:p>
          <a:p>
            <a:pPr marL="0" lvl="0" indent="0">
              <a:buNone/>
            </a:pPr>
            <a:endParaRPr lang="en-US" dirty="0"/>
          </a:p>
          <a:p>
            <a:endParaRPr lang="en-US" dirty="0"/>
          </a:p>
        </p:txBody>
      </p:sp>
    </p:spTree>
    <p:extLst>
      <p:ext uri="{BB962C8B-B14F-4D97-AF65-F5344CB8AC3E}">
        <p14:creationId xmlns:p14="http://schemas.microsoft.com/office/powerpoint/2010/main" val="2387590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668B8-0BB8-9642-A462-8C3CBF576A7D}"/>
              </a:ext>
            </a:extLst>
          </p:cNvPr>
          <p:cNvSpPr txBox="1"/>
          <p:nvPr/>
        </p:nvSpPr>
        <p:spPr>
          <a:xfrm>
            <a:off x="422910" y="982980"/>
            <a:ext cx="8218170" cy="6186309"/>
          </a:xfrm>
          <a:prstGeom prst="rect">
            <a:avLst/>
          </a:prstGeom>
          <a:noFill/>
        </p:spPr>
        <p:txBody>
          <a:bodyPr wrap="square" rtlCol="0">
            <a:spAutoFit/>
          </a:bodyPr>
          <a:lstStyle/>
          <a:p>
            <a:r>
              <a:rPr lang="en-US" dirty="0"/>
              <a:t>Scripting can be frustrating in the beginning. You will find that the code you wrote doesn’t work “for some reason”, though it looks like you wrote it fine. The first things I look for, in order, are </a:t>
            </a:r>
          </a:p>
          <a:p>
            <a:endParaRPr lang="en-US" dirty="0"/>
          </a:p>
          <a:p>
            <a:pPr lvl="0"/>
            <a:r>
              <a:rPr lang="en-US" dirty="0"/>
              <a:t>One thing that is important to note in Python: </a:t>
            </a:r>
            <a:r>
              <a:rPr lang="en-US" b="1" dirty="0"/>
              <a:t>case is important!</a:t>
            </a:r>
            <a:r>
              <a:rPr lang="en-US" dirty="0"/>
              <a:t>. If we have two objects named </a:t>
            </a:r>
            <a:r>
              <a:rPr lang="en-US" dirty="0">
                <a:latin typeface="Courier"/>
              </a:rPr>
              <a:t>data</a:t>
            </a:r>
            <a:r>
              <a:rPr lang="en-US" dirty="0"/>
              <a:t> and </a:t>
            </a:r>
            <a:r>
              <a:rPr lang="en-US" dirty="0">
                <a:latin typeface="Courier"/>
              </a:rPr>
              <a:t>Data</a:t>
            </a:r>
            <a:r>
              <a:rPr lang="en-US" dirty="0"/>
              <a:t>, they will refer to different things. </a:t>
            </a:r>
          </a:p>
          <a:p>
            <a:pPr lvl="0"/>
            <a:endParaRPr lang="en-US" dirty="0"/>
          </a:p>
          <a:p>
            <a:pPr marL="800100" lvl="1" indent="-342900">
              <a:buFont typeface="+mj-lt"/>
              <a:buAutoNum type="arabicPeriod"/>
            </a:pPr>
            <a:r>
              <a:rPr lang="en-US" dirty="0"/>
              <a:t>Did I spell all the variables and functions correctly</a:t>
            </a:r>
          </a:p>
          <a:p>
            <a:pPr marL="800100" lvl="1" indent="-342900">
              <a:buFont typeface="+mj-lt"/>
              <a:buAutoNum type="arabicPeriod"/>
            </a:pPr>
            <a:r>
              <a:rPr lang="en-US" dirty="0"/>
              <a:t>Did I close all the brackets I have opened</a:t>
            </a:r>
          </a:p>
          <a:p>
            <a:pPr marL="800100" lvl="1" indent="-342900">
              <a:buFont typeface="+mj-lt"/>
              <a:buAutoNum type="arabicPeriod"/>
            </a:pPr>
            <a:r>
              <a:rPr lang="en-US" dirty="0"/>
              <a:t>Did I finish all the quotes I started, and paired single- and double-quotes</a:t>
            </a:r>
          </a:p>
          <a:p>
            <a:pPr marL="800100" lvl="1" indent="-342900">
              <a:buFont typeface="+mj-lt"/>
              <a:buAutoNum type="arabicPeriod"/>
            </a:pPr>
            <a:r>
              <a:rPr lang="en-US" dirty="0"/>
              <a:t>Did I already import the right module for the function I’m trying to use.</a:t>
            </a:r>
          </a:p>
          <a:p>
            <a:pPr marL="800100" lvl="1" indent="-342900">
              <a:buFont typeface="+mj-lt"/>
              <a:buAutoNum type="arabicPeriod"/>
            </a:pPr>
            <a:r>
              <a:rPr lang="en-US" dirty="0"/>
              <a:t>Do I have the right indentations in my code. </a:t>
            </a:r>
          </a:p>
          <a:p>
            <a:pPr lvl="0"/>
            <a:endParaRPr lang="en-US" dirty="0"/>
          </a:p>
          <a:p>
            <a:pPr lvl="0"/>
            <a:r>
              <a:rPr lang="en-US" dirty="0"/>
              <a:t>These may not make sense right now, but as we go into Python, I hope you will remember these to help debug your code.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39324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944641-DE9B-954B-A8A4-9120951667AF}"/>
              </a:ext>
            </a:extLst>
          </p:cNvPr>
          <p:cNvSpPr/>
          <p:nvPr/>
        </p:nvSpPr>
        <p:spPr>
          <a:xfrm>
            <a:off x="814180" y="1600200"/>
            <a:ext cx="7255400" cy="507326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A6CFF5-D97E-694A-9E72-1262242A120E}"/>
              </a:ext>
            </a:extLst>
          </p:cNvPr>
          <p:cNvSpPr txBox="1"/>
          <p:nvPr/>
        </p:nvSpPr>
        <p:spPr>
          <a:xfrm>
            <a:off x="814180" y="1041151"/>
            <a:ext cx="8126730" cy="5909310"/>
          </a:xfrm>
          <a:prstGeom prst="rect">
            <a:avLst/>
          </a:prstGeom>
          <a:noFill/>
        </p:spPr>
        <p:txBody>
          <a:bodyPr wrap="square" rtlCol="0">
            <a:spAutoFit/>
          </a:bodyPr>
          <a:lstStyle/>
          <a:p>
            <a:pPr lvl="0"/>
            <a:r>
              <a:rPr lang="en-US" dirty="0"/>
              <a:t>Let’s consider the following piece of Python code: </a:t>
            </a:r>
          </a:p>
          <a:p>
            <a:pPr lvl="0"/>
            <a:endParaRPr lang="en-US" dirty="0"/>
          </a:p>
          <a:p>
            <a:pPr lvl="0" indent="0">
              <a:buNone/>
            </a:pPr>
            <a:r>
              <a:rPr lang="en-US" i="1" dirty="0">
                <a:solidFill>
                  <a:srgbClr val="60A0B0"/>
                </a:solidFill>
                <a:latin typeface="Courier"/>
              </a:rPr>
              <a:t># set a splitting point</a:t>
            </a:r>
            <a:br>
              <a:rPr lang="en-US" dirty="0"/>
            </a:br>
            <a:r>
              <a:rPr lang="en-US" dirty="0" err="1">
                <a:latin typeface="Courier"/>
              </a:rPr>
              <a:t>split_point</a:t>
            </a:r>
            <a:r>
              <a:rPr lang="en-US" dirty="0">
                <a:latin typeface="Courier"/>
              </a:rPr>
              <a:t> </a:t>
            </a:r>
            <a:r>
              <a:rPr lang="en-US" dirty="0">
                <a:solidFill>
                  <a:srgbClr val="666666"/>
                </a:solidFill>
                <a:latin typeface="Courier"/>
              </a:rPr>
              <a:t>=</a:t>
            </a:r>
            <a:r>
              <a:rPr lang="en-US" dirty="0">
                <a:latin typeface="Courier"/>
              </a:rPr>
              <a:t> </a:t>
            </a:r>
            <a:r>
              <a:rPr lang="en-US" dirty="0">
                <a:solidFill>
                  <a:srgbClr val="40A070"/>
                </a:solidFill>
                <a:latin typeface="Courier"/>
              </a:rPr>
              <a:t>3</a:t>
            </a:r>
            <a:br>
              <a:rPr lang="en-US" dirty="0"/>
            </a:br>
            <a:br>
              <a:rPr lang="en-US" dirty="0"/>
            </a:br>
            <a:r>
              <a:rPr lang="en-US" i="1" dirty="0">
                <a:solidFill>
                  <a:srgbClr val="60A0B0"/>
                </a:solidFill>
                <a:latin typeface="Courier"/>
              </a:rPr>
              <a:t># make two empty lists</a:t>
            </a:r>
            <a:br>
              <a:rPr lang="en-US" dirty="0"/>
            </a:br>
            <a:r>
              <a:rPr lang="en-US" dirty="0">
                <a:latin typeface="Courier"/>
              </a:rPr>
              <a:t>lower </a:t>
            </a:r>
            <a:r>
              <a:rPr lang="en-US" dirty="0">
                <a:solidFill>
                  <a:srgbClr val="666666"/>
                </a:solidFill>
                <a:latin typeface="Courier"/>
              </a:rPr>
              <a:t>=</a:t>
            </a:r>
            <a:r>
              <a:rPr lang="en-US" dirty="0">
                <a:latin typeface="Courier"/>
              </a:rPr>
              <a:t> []</a:t>
            </a:r>
            <a:r>
              <a:rPr lang="en-US" dirty="0">
                <a:solidFill>
                  <a:srgbClr val="666666"/>
                </a:solidFill>
                <a:latin typeface="Courier"/>
              </a:rPr>
              <a:t>;</a:t>
            </a:r>
            <a:r>
              <a:rPr lang="en-US" dirty="0">
                <a:latin typeface="Courier"/>
              </a:rPr>
              <a:t> upper </a:t>
            </a:r>
            <a:r>
              <a:rPr lang="en-US" dirty="0">
                <a:solidFill>
                  <a:srgbClr val="666666"/>
                </a:solidFill>
                <a:latin typeface="Courier"/>
              </a:rPr>
              <a:t>=</a:t>
            </a:r>
            <a:r>
              <a:rPr lang="en-US" dirty="0">
                <a:latin typeface="Courier"/>
              </a:rPr>
              <a:t> []</a:t>
            </a:r>
            <a:br>
              <a:rPr lang="en-US" dirty="0"/>
            </a:br>
            <a:br>
              <a:rPr lang="en-US" dirty="0"/>
            </a:br>
            <a:r>
              <a:rPr lang="en-US" i="1" dirty="0">
                <a:solidFill>
                  <a:srgbClr val="60A0B0"/>
                </a:solidFill>
                <a:latin typeface="Courier"/>
              </a:rPr>
              <a:t># Split numbers from 0 to 9 into two groups, </a:t>
            </a:r>
            <a:br>
              <a:rPr lang="en-US" dirty="0"/>
            </a:br>
            <a:r>
              <a:rPr lang="en-US" i="1" dirty="0">
                <a:solidFill>
                  <a:srgbClr val="60A0B0"/>
                </a:solidFill>
                <a:latin typeface="Courier"/>
              </a:rPr>
              <a:t># one lower or equal to the split point and </a:t>
            </a:r>
            <a:br>
              <a:rPr lang="en-US" dirty="0"/>
            </a:br>
            <a:r>
              <a:rPr lang="en-US" i="1" dirty="0">
                <a:solidFill>
                  <a:srgbClr val="60A0B0"/>
                </a:solidFill>
                <a:latin typeface="Courier"/>
              </a:rPr>
              <a:t># one higher than the split point</a:t>
            </a:r>
            <a:br>
              <a:rPr lang="en-US" dirty="0"/>
            </a:br>
            <a:br>
              <a:rPr lang="en-US" dirty="0"/>
            </a:br>
            <a:r>
              <a:rPr lang="en-US" b="1" dirty="0">
                <a:solidFill>
                  <a:srgbClr val="007020"/>
                </a:solidFill>
                <a:latin typeface="Courier"/>
              </a:rPr>
              <a:t>for</a:t>
            </a:r>
            <a:r>
              <a:rPr lang="en-US" dirty="0">
                <a:latin typeface="Courier"/>
              </a:rPr>
              <a:t> </a:t>
            </a:r>
            <a:r>
              <a:rPr lang="en-US" dirty="0" err="1">
                <a:latin typeface="Courier"/>
              </a:rPr>
              <a:t>i</a:t>
            </a:r>
            <a:r>
              <a:rPr lang="en-US" dirty="0">
                <a:latin typeface="Courier"/>
              </a:rPr>
              <a:t> </a:t>
            </a:r>
            <a:r>
              <a:rPr lang="en-US" b="1" dirty="0">
                <a:solidFill>
                  <a:srgbClr val="007020"/>
                </a:solidFill>
                <a:latin typeface="Courier"/>
              </a:rPr>
              <a:t>in</a:t>
            </a:r>
            <a:r>
              <a:rPr lang="en-US" dirty="0">
                <a:latin typeface="Courier"/>
              </a:rPr>
              <a:t> range(</a:t>
            </a:r>
            <a:r>
              <a:rPr lang="en-US" dirty="0">
                <a:solidFill>
                  <a:srgbClr val="40A070"/>
                </a:solidFill>
                <a:latin typeface="Courier"/>
              </a:rPr>
              <a:t>10</a:t>
            </a:r>
            <a:r>
              <a:rPr lang="en-US" dirty="0">
                <a:latin typeface="Courier"/>
              </a:rPr>
              <a:t>):  </a:t>
            </a:r>
            <a:r>
              <a:rPr lang="en-US" i="1" dirty="0">
                <a:solidFill>
                  <a:srgbClr val="60A0B0"/>
                </a:solidFill>
                <a:latin typeface="Courier"/>
              </a:rPr>
              <a:t># count from 0 to 9</a:t>
            </a:r>
            <a:br>
              <a:rPr lang="en-US" dirty="0"/>
            </a:br>
            <a:r>
              <a:rPr lang="en-US" dirty="0">
                <a:latin typeface="Courier"/>
              </a:rPr>
              <a:t>    </a:t>
            </a:r>
            <a:r>
              <a:rPr lang="en-US" b="1" dirty="0">
                <a:solidFill>
                  <a:srgbClr val="007020"/>
                </a:solidFill>
                <a:latin typeface="Courier"/>
              </a:rPr>
              <a:t>if</a:t>
            </a:r>
            <a:r>
              <a:rPr lang="en-US" dirty="0">
                <a:latin typeface="Courier"/>
              </a:rPr>
              <a:t> </a:t>
            </a:r>
            <a:r>
              <a:rPr lang="en-US" dirty="0" err="1">
                <a:latin typeface="Courier"/>
              </a:rPr>
              <a:t>i</a:t>
            </a:r>
            <a:r>
              <a:rPr lang="en-US" dirty="0">
                <a:latin typeface="Courier"/>
              </a:rPr>
              <a:t> </a:t>
            </a:r>
            <a:r>
              <a:rPr lang="en-US" dirty="0">
                <a:solidFill>
                  <a:srgbClr val="666666"/>
                </a:solidFill>
                <a:latin typeface="Courier"/>
              </a:rPr>
              <a:t>&lt;=</a:t>
            </a:r>
            <a:r>
              <a:rPr lang="en-US" dirty="0">
                <a:latin typeface="Courier"/>
              </a:rPr>
              <a:t> </a:t>
            </a:r>
            <a:r>
              <a:rPr lang="en-US" dirty="0" err="1">
                <a:latin typeface="Courier"/>
              </a:rPr>
              <a:t>split_point</a:t>
            </a:r>
            <a:r>
              <a:rPr lang="en-US" dirty="0">
                <a:latin typeface="Courier"/>
              </a:rPr>
              <a:t>:</a:t>
            </a:r>
            <a:br>
              <a:rPr lang="en-US" dirty="0"/>
            </a:br>
            <a:r>
              <a:rPr lang="en-US" dirty="0">
                <a:latin typeface="Courier"/>
              </a:rPr>
              <a:t>        </a:t>
            </a:r>
            <a:r>
              <a:rPr lang="en-US" dirty="0" err="1">
                <a:latin typeface="Courier"/>
              </a:rPr>
              <a:t>lower.append</a:t>
            </a:r>
            <a:r>
              <a:rPr lang="en-US" dirty="0">
                <a:latin typeface="Courier"/>
              </a:rPr>
              <a:t>(</a:t>
            </a:r>
            <a:r>
              <a:rPr lang="en-US" dirty="0" err="1">
                <a:latin typeface="Courier"/>
              </a:rPr>
              <a:t>i</a:t>
            </a:r>
            <a:r>
              <a:rPr lang="en-US" dirty="0">
                <a:latin typeface="Courier"/>
              </a:rPr>
              <a:t>)</a:t>
            </a:r>
            <a:br>
              <a:rPr lang="en-US" dirty="0"/>
            </a:br>
            <a:r>
              <a:rPr lang="en-US" dirty="0">
                <a:latin typeface="Courier"/>
              </a:rPr>
              <a:t>    </a:t>
            </a:r>
            <a:r>
              <a:rPr lang="en-US" b="1" dirty="0">
                <a:solidFill>
                  <a:srgbClr val="007020"/>
                </a:solidFill>
                <a:latin typeface="Courier"/>
              </a:rPr>
              <a:t>else</a:t>
            </a:r>
            <a:r>
              <a:rPr lang="en-US" dirty="0">
                <a:latin typeface="Courier"/>
              </a:rPr>
              <a:t>:</a:t>
            </a:r>
            <a:br>
              <a:rPr lang="en-US" dirty="0"/>
            </a:br>
            <a:r>
              <a:rPr lang="en-US" dirty="0">
                <a:latin typeface="Courier"/>
              </a:rPr>
              <a:t>        </a:t>
            </a:r>
            <a:r>
              <a:rPr lang="en-US" dirty="0" err="1">
                <a:latin typeface="Courier"/>
              </a:rPr>
              <a:t>upper.append</a:t>
            </a:r>
            <a:r>
              <a:rPr lang="en-US" dirty="0">
                <a:latin typeface="Courier"/>
              </a:rPr>
              <a:t>(</a:t>
            </a:r>
            <a:r>
              <a:rPr lang="en-US" dirty="0" err="1">
                <a:latin typeface="Courier"/>
              </a:rPr>
              <a:t>i</a:t>
            </a:r>
            <a:r>
              <a:rPr lang="en-US" dirty="0">
                <a:latin typeface="Courier"/>
              </a:rPr>
              <a:t>)</a:t>
            </a:r>
            <a:br>
              <a:rPr lang="en-US" dirty="0"/>
            </a:br>
            <a:br>
              <a:rPr lang="en-US" dirty="0"/>
            </a:br>
            <a:r>
              <a:rPr lang="en-US" dirty="0">
                <a:latin typeface="Courier"/>
              </a:rPr>
              <a:t>print(</a:t>
            </a:r>
            <a:r>
              <a:rPr lang="en-US" dirty="0">
                <a:solidFill>
                  <a:srgbClr val="4070A0"/>
                </a:solidFill>
                <a:latin typeface="Courier"/>
              </a:rPr>
              <a:t>"lower:"</a:t>
            </a:r>
            <a:r>
              <a:rPr lang="en-US" dirty="0">
                <a:latin typeface="Courier"/>
              </a:rPr>
              <a:t>, lower)</a:t>
            </a:r>
          </a:p>
          <a:p>
            <a:pPr lvl="0" indent="0">
              <a:buNone/>
            </a:pPr>
            <a:r>
              <a:rPr lang="en-US" dirty="0">
                <a:latin typeface="Courier"/>
              </a:rPr>
              <a:t>print(</a:t>
            </a:r>
            <a:r>
              <a:rPr lang="en-US" dirty="0">
                <a:solidFill>
                  <a:srgbClr val="4070A0"/>
                </a:solidFill>
                <a:latin typeface="Courier"/>
              </a:rPr>
              <a:t>"upper:"</a:t>
            </a:r>
            <a:r>
              <a:rPr lang="en-US" dirty="0">
                <a:latin typeface="Courier"/>
              </a:rPr>
              <a:t>, upper)</a:t>
            </a:r>
          </a:p>
          <a:p>
            <a:endParaRPr lang="en-US" dirty="0"/>
          </a:p>
        </p:txBody>
      </p:sp>
      <p:sp>
        <p:nvSpPr>
          <p:cNvPr id="3" name="Title 2">
            <a:extLst>
              <a:ext uri="{FF2B5EF4-FFF2-40B4-BE49-F238E27FC236}">
                <a16:creationId xmlns:a16="http://schemas.microsoft.com/office/drawing/2014/main" id="{AF1D1B01-58D0-734F-BC30-1F751EF55725}"/>
              </a:ext>
            </a:extLst>
          </p:cNvPr>
          <p:cNvSpPr>
            <a:spLocks noGrp="1"/>
          </p:cNvSpPr>
          <p:nvPr>
            <p:ph type="title"/>
          </p:nvPr>
        </p:nvSpPr>
        <p:spPr>
          <a:xfrm>
            <a:off x="818347" y="184538"/>
            <a:ext cx="7511473" cy="1312480"/>
          </a:xfrm>
        </p:spPr>
        <p:txBody>
          <a:bodyPr/>
          <a:lstStyle/>
          <a:p>
            <a:r>
              <a:rPr lang="en-US" b="1" dirty="0"/>
              <a:t>An example</a:t>
            </a:r>
            <a:br>
              <a:rPr lang="en-US" b="1" dirty="0"/>
            </a:br>
            <a:endParaRPr lang="en-US" dirty="0"/>
          </a:p>
        </p:txBody>
      </p:sp>
    </p:spTree>
    <p:extLst>
      <p:ext uri="{BB962C8B-B14F-4D97-AF65-F5344CB8AC3E}">
        <p14:creationId xmlns:p14="http://schemas.microsoft.com/office/powerpoint/2010/main" val="902539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FBB820-ECC4-F84C-8D06-5A42A7EAC31C}"/>
              </a:ext>
            </a:extLst>
          </p:cNvPr>
          <p:cNvSpPr/>
          <p:nvPr/>
        </p:nvSpPr>
        <p:spPr>
          <a:xfrm>
            <a:off x="445770" y="1268730"/>
            <a:ext cx="7943850" cy="40005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0AD9FB8-A5AC-F84D-BC21-63378F265B49}"/>
              </a:ext>
            </a:extLst>
          </p:cNvPr>
          <p:cNvSpPr txBox="1"/>
          <p:nvPr/>
        </p:nvSpPr>
        <p:spPr>
          <a:xfrm>
            <a:off x="445770" y="1268730"/>
            <a:ext cx="8126730" cy="5078313"/>
          </a:xfrm>
          <a:prstGeom prst="rect">
            <a:avLst/>
          </a:prstGeom>
          <a:noFill/>
        </p:spPr>
        <p:txBody>
          <a:bodyPr wrap="square" rtlCol="0">
            <a:spAutoFit/>
          </a:bodyPr>
          <a:lstStyle/>
          <a:p>
            <a:pPr lvl="0" indent="0">
              <a:buNone/>
            </a:pPr>
            <a:r>
              <a:rPr lang="en-US" dirty="0" err="1">
                <a:latin typeface="Courier"/>
              </a:rPr>
              <a:t>split_point</a:t>
            </a:r>
            <a:r>
              <a:rPr lang="en-US" dirty="0">
                <a:latin typeface="Courier"/>
              </a:rPr>
              <a:t> </a:t>
            </a:r>
            <a:r>
              <a:rPr lang="en-US" dirty="0">
                <a:solidFill>
                  <a:srgbClr val="666666"/>
                </a:solidFill>
                <a:latin typeface="Courier"/>
              </a:rPr>
              <a:t>=</a:t>
            </a:r>
            <a:r>
              <a:rPr lang="en-US" dirty="0">
                <a:latin typeface="Courier"/>
              </a:rPr>
              <a:t> </a:t>
            </a:r>
            <a:r>
              <a:rPr lang="en-US" dirty="0">
                <a:solidFill>
                  <a:srgbClr val="40A070"/>
                </a:solidFill>
                <a:latin typeface="Courier"/>
              </a:rPr>
              <a:t>3</a:t>
            </a:r>
          </a:p>
          <a:p>
            <a:pPr lvl="0"/>
            <a:endParaRPr lang="en-US" dirty="0"/>
          </a:p>
          <a:p>
            <a:pPr lvl="0"/>
            <a:endParaRPr lang="en-US" dirty="0"/>
          </a:p>
          <a:p>
            <a:pPr lvl="0"/>
            <a:r>
              <a:rPr lang="en-US" dirty="0"/>
              <a:t>This takes the number 3 and stores it in the </a:t>
            </a:r>
            <a:r>
              <a:rPr lang="en-US" b="1" dirty="0"/>
              <a:t>variable</a:t>
            </a:r>
            <a:r>
              <a:rPr lang="en-US" dirty="0"/>
              <a:t> </a:t>
            </a:r>
            <a:r>
              <a:rPr lang="en-US" dirty="0" err="1">
                <a:latin typeface="Courier"/>
              </a:rPr>
              <a:t>split_point</a:t>
            </a:r>
            <a:r>
              <a:rPr lang="en-US" dirty="0"/>
              <a:t>.</a:t>
            </a:r>
          </a:p>
          <a:p>
            <a:pPr lvl="0"/>
            <a:endParaRPr lang="en-US" dirty="0"/>
          </a:p>
          <a:p>
            <a:pPr lvl="0"/>
            <a:r>
              <a:rPr lang="en-US" dirty="0"/>
              <a:t>Variables are just names where some Python object is stored. It really works as an address to some particular part of your computer’s memory, telling the Python interpreter to look for the value stored at that particular part of memory. Variable names allow your code to be human-readable since it allows you to write expressive names to remind yourself what you are storing. </a:t>
            </a:r>
          </a:p>
          <a:p>
            <a:pPr lvl="0"/>
            <a:endParaRPr lang="en-US" dirty="0"/>
          </a:p>
          <a:p>
            <a:pPr lvl="0"/>
            <a:r>
              <a:rPr lang="en-US" dirty="0"/>
              <a:t>The rules of variable names are:</a:t>
            </a:r>
          </a:p>
          <a:p>
            <a:pPr lvl="0"/>
            <a:endParaRPr lang="en-US" dirty="0"/>
          </a:p>
          <a:p>
            <a:pPr marL="800100" lvl="1" indent="-342900">
              <a:buFont typeface="+mj-lt"/>
              <a:buAutoNum type="arabicPeriod"/>
            </a:pPr>
            <a:r>
              <a:rPr lang="en-US" dirty="0"/>
              <a:t>Variable names must start with a letter or underscore</a:t>
            </a:r>
          </a:p>
          <a:p>
            <a:pPr marL="800100" lvl="1" indent="-342900">
              <a:buFont typeface="+mj-lt"/>
              <a:buAutoNum type="arabicPeriod"/>
            </a:pPr>
            <a:r>
              <a:rPr lang="en-US" dirty="0"/>
              <a:t>The rest of the name can have letters, numbers or underscores</a:t>
            </a:r>
          </a:p>
          <a:p>
            <a:pPr marL="800100" lvl="1" indent="-342900">
              <a:buFont typeface="+mj-lt"/>
              <a:buAutoNum type="arabicPeriod"/>
            </a:pPr>
            <a:r>
              <a:rPr lang="en-US" dirty="0"/>
              <a:t>Names are case-sensitive</a:t>
            </a:r>
          </a:p>
          <a:p>
            <a:endParaRPr lang="en-US" dirty="0"/>
          </a:p>
        </p:txBody>
      </p:sp>
    </p:spTree>
    <p:extLst>
      <p:ext uri="{BB962C8B-B14F-4D97-AF65-F5344CB8AC3E}">
        <p14:creationId xmlns:p14="http://schemas.microsoft.com/office/powerpoint/2010/main" val="1696401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B1CD51-B0ED-2643-85AC-CA5AA75581EE}"/>
              </a:ext>
            </a:extLst>
          </p:cNvPr>
          <p:cNvSpPr/>
          <p:nvPr/>
        </p:nvSpPr>
        <p:spPr>
          <a:xfrm>
            <a:off x="571500" y="1428750"/>
            <a:ext cx="7646670" cy="4343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659603-EC2D-1B4A-B3DD-AFC568AFD3FD}"/>
              </a:ext>
            </a:extLst>
          </p:cNvPr>
          <p:cNvSpPr txBox="1"/>
          <p:nvPr/>
        </p:nvSpPr>
        <p:spPr>
          <a:xfrm>
            <a:off x="560070" y="891540"/>
            <a:ext cx="8001000" cy="2862322"/>
          </a:xfrm>
          <a:prstGeom prst="rect">
            <a:avLst/>
          </a:prstGeom>
          <a:noFill/>
        </p:spPr>
        <p:txBody>
          <a:bodyPr wrap="square" rtlCol="0">
            <a:spAutoFit/>
          </a:bodyPr>
          <a:lstStyle/>
          <a:p>
            <a:pPr lvl="0"/>
            <a:r>
              <a:rPr lang="en-US" dirty="0"/>
              <a:t>The next piece of code initializes two </a:t>
            </a:r>
            <a:r>
              <a:rPr lang="en-US" b="1" dirty="0"/>
              <a:t>lists</a:t>
            </a:r>
            <a:r>
              <a:rPr lang="en-US" dirty="0"/>
              <a:t>, named </a:t>
            </a:r>
            <a:r>
              <a:rPr lang="en-US" dirty="0">
                <a:latin typeface="Courier"/>
              </a:rPr>
              <a:t>lower</a:t>
            </a:r>
            <a:r>
              <a:rPr lang="en-US" dirty="0"/>
              <a:t> and </a:t>
            </a:r>
            <a:r>
              <a:rPr lang="en-US" dirty="0">
                <a:latin typeface="Courier"/>
              </a:rPr>
              <a:t>upper</a:t>
            </a:r>
            <a:r>
              <a:rPr lang="en-US" dirty="0"/>
              <a:t>. </a:t>
            </a:r>
          </a:p>
          <a:p>
            <a:pPr lvl="0"/>
            <a:endParaRPr lang="en-US" dirty="0"/>
          </a:p>
          <a:p>
            <a:pPr lvl="0" indent="0">
              <a:buNone/>
            </a:pPr>
            <a:r>
              <a:rPr lang="en-US" dirty="0">
                <a:latin typeface="Courier"/>
              </a:rPr>
              <a:t>lower </a:t>
            </a:r>
            <a:r>
              <a:rPr lang="en-US" dirty="0">
                <a:solidFill>
                  <a:srgbClr val="666666"/>
                </a:solidFill>
                <a:latin typeface="Courier"/>
              </a:rPr>
              <a:t>=</a:t>
            </a:r>
            <a:r>
              <a:rPr lang="en-US" dirty="0">
                <a:latin typeface="Courier"/>
              </a:rPr>
              <a:t> []</a:t>
            </a:r>
            <a:r>
              <a:rPr lang="en-US" dirty="0">
                <a:solidFill>
                  <a:srgbClr val="666666"/>
                </a:solidFill>
                <a:latin typeface="Courier"/>
              </a:rPr>
              <a:t>;</a:t>
            </a:r>
            <a:r>
              <a:rPr lang="en-US" dirty="0">
                <a:latin typeface="Courier"/>
              </a:rPr>
              <a:t> upper </a:t>
            </a:r>
            <a:r>
              <a:rPr lang="en-US" dirty="0">
                <a:solidFill>
                  <a:srgbClr val="666666"/>
                </a:solidFill>
                <a:latin typeface="Courier"/>
              </a:rPr>
              <a:t>=</a:t>
            </a:r>
            <a:r>
              <a:rPr lang="en-US" dirty="0">
                <a:latin typeface="Courier"/>
              </a:rPr>
              <a:t> []</a:t>
            </a:r>
          </a:p>
          <a:p>
            <a:pPr lvl="0"/>
            <a:endParaRPr lang="en-US" dirty="0"/>
          </a:p>
          <a:p>
            <a:pPr lvl="0"/>
            <a:r>
              <a:rPr lang="en-US" dirty="0"/>
              <a:t>The semi-colon tells Python that, even though written on the same line, a particular instruction ends at the semi-colon, then another piece of instruction is written.</a:t>
            </a:r>
          </a:p>
          <a:p>
            <a:pPr marL="400050" lvl="0" indent="-400050">
              <a:buFont typeface="+mj-lt"/>
              <a:buAutoNum type="romanUcPeriod"/>
            </a:pPr>
            <a:endParaRPr lang="en-US" dirty="0"/>
          </a:p>
          <a:p>
            <a:pPr lvl="0"/>
            <a:endParaRPr lang="en-US" dirty="0"/>
          </a:p>
          <a:p>
            <a:pPr lvl="0"/>
            <a:r>
              <a:rPr lang="en-US" dirty="0"/>
              <a:t>Lists are a catch-all data structure that can store different kinds of things, In this case we’ll use them to store numbers.</a:t>
            </a:r>
          </a:p>
        </p:txBody>
      </p:sp>
    </p:spTree>
    <p:extLst>
      <p:ext uri="{BB962C8B-B14F-4D97-AF65-F5344CB8AC3E}">
        <p14:creationId xmlns:p14="http://schemas.microsoft.com/office/powerpoint/2010/main" val="88736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50AC-5EF2-794B-BFE5-B3120A7173C0}"/>
              </a:ext>
            </a:extLst>
          </p:cNvPr>
          <p:cNvSpPr>
            <a:spLocks noGrp="1"/>
          </p:cNvSpPr>
          <p:nvPr>
            <p:ph type="title"/>
          </p:nvPr>
        </p:nvSpPr>
        <p:spPr/>
        <p:txBody>
          <a:bodyPr/>
          <a:lstStyle/>
          <a:p>
            <a:r>
              <a:rPr lang="en-US" b="1" dirty="0"/>
              <a:t>Scope</a:t>
            </a:r>
            <a:endParaRPr lang="en-US" dirty="0"/>
          </a:p>
        </p:txBody>
      </p:sp>
      <p:sp>
        <p:nvSpPr>
          <p:cNvPr id="3" name="Content Placeholder 2"/>
          <p:cNvSpPr>
            <a:spLocks noGrp="1"/>
          </p:cNvSpPr>
          <p:nvPr>
            <p:ph idx="1"/>
          </p:nvPr>
        </p:nvSpPr>
        <p:spPr>
          <a:xfrm>
            <a:off x="814180" y="1731634"/>
            <a:ext cx="7511472" cy="4041162"/>
          </a:xfrm>
        </p:spPr>
        <p:txBody>
          <a:bodyPr anchor="t" anchorCtr="0"/>
          <a:lstStyle/>
          <a:p>
            <a:pPr marL="0" lvl="0" indent="0">
              <a:buNone/>
            </a:pPr>
            <a:r>
              <a:rPr dirty="0"/>
              <a:t>Obviously we are going to cover each topic at a high level, given time constraints. I intend to give you a taste for what is possible </a:t>
            </a:r>
          </a:p>
          <a:p>
            <a:pPr marL="0" lvl="0" indent="0">
              <a:buNone/>
            </a:pPr>
            <a:r>
              <a:rPr dirty="0"/>
              <a:t>There are much more detailed resources available as </a:t>
            </a:r>
            <a:r>
              <a:rPr dirty="0" err="1"/>
              <a:t>Jupyter</a:t>
            </a:r>
            <a:r>
              <a:rPr dirty="0"/>
              <a:t> notebooks.</a:t>
            </a:r>
          </a:p>
          <a:p>
            <a:pPr marL="0" lvl="0" indent="0">
              <a:buNone/>
            </a:pPr>
            <a:r>
              <a:rPr dirty="0">
                <a:hlinkClick r:id="rId2"/>
              </a:rPr>
              <a:t>https://github.com/districtdatalabs/Brookings_Python_DS</a:t>
            </a:r>
          </a:p>
        </p:txBody>
      </p:sp>
      <p:graphicFrame>
        <p:nvGraphicFramePr>
          <p:cNvPr id="5" name="Content Placeholder 5">
            <a:extLst>
              <a:ext uri="{FF2B5EF4-FFF2-40B4-BE49-F238E27FC236}">
                <a16:creationId xmlns:a16="http://schemas.microsoft.com/office/drawing/2014/main" id="{DEDE2E5B-2405-A446-8198-6F7D22262270}"/>
              </a:ext>
            </a:extLst>
          </p:cNvPr>
          <p:cNvGraphicFramePr>
            <a:graphicFrameLocks/>
          </p:cNvGraphicFramePr>
          <p:nvPr>
            <p:extLst>
              <p:ext uri="{D42A27DB-BD31-4B8C-83A1-F6EECF244321}">
                <p14:modId xmlns:p14="http://schemas.microsoft.com/office/powerpoint/2010/main" val="520619187"/>
              </p:ext>
            </p:extLst>
          </p:nvPr>
        </p:nvGraphicFramePr>
        <p:xfrm>
          <a:off x="813602" y="3752215"/>
          <a:ext cx="7512050" cy="2834640"/>
        </p:xfrm>
        <a:graphic>
          <a:graphicData uri="http://schemas.openxmlformats.org/drawingml/2006/table">
            <a:tbl>
              <a:tblPr firstRow="1" bandRow="1">
                <a:tableStyleId>{5C22544A-7EE6-4342-B048-85BDC9FD1C3A}</a:tableStyleId>
              </a:tblPr>
              <a:tblGrid>
                <a:gridCol w="3756025">
                  <a:extLst>
                    <a:ext uri="{9D8B030D-6E8A-4147-A177-3AD203B41FA5}">
                      <a16:colId xmlns:a16="http://schemas.microsoft.com/office/drawing/2014/main" val="20000"/>
                    </a:ext>
                  </a:extLst>
                </a:gridCol>
                <a:gridCol w="3756025">
                  <a:extLst>
                    <a:ext uri="{9D8B030D-6E8A-4147-A177-3AD203B41FA5}">
                      <a16:colId xmlns:a16="http://schemas.microsoft.com/office/drawing/2014/main" val="20001"/>
                    </a:ext>
                  </a:extLst>
                </a:gridCol>
              </a:tblGrid>
              <a:tr h="0">
                <a:tc>
                  <a:txBody>
                    <a:bodyPr/>
                    <a:lstStyle/>
                    <a:p>
                      <a:pPr marL="0" lvl="0" indent="0">
                        <a:buNone/>
                      </a:pPr>
                      <a:r>
                        <a:t>Topic</a:t>
                      </a:r>
                    </a:p>
                  </a:txBody>
                  <a:tcPr marL="83467" marR="83467"/>
                </a:tc>
                <a:tc>
                  <a:txBody>
                    <a:bodyPr/>
                    <a:lstStyle/>
                    <a:p>
                      <a:pPr marL="0" lvl="0" indent="0">
                        <a:buNone/>
                      </a:pPr>
                      <a:r>
                        <a:t>Notebook</a:t>
                      </a:r>
                    </a:p>
                  </a:txBody>
                  <a:tcPr marL="83467" marR="83467"/>
                </a:tc>
                <a:extLst>
                  <a:ext uri="{0D108BD9-81ED-4DB2-BD59-A6C34878D82A}">
                    <a16:rowId xmlns:a16="http://schemas.microsoft.com/office/drawing/2014/main" val="10000"/>
                  </a:ext>
                </a:extLst>
              </a:tr>
              <a:tr h="0">
                <a:tc>
                  <a:txBody>
                    <a:bodyPr/>
                    <a:lstStyle/>
                    <a:p>
                      <a:pPr marL="0" lvl="0" indent="0">
                        <a:buNone/>
                      </a:pPr>
                      <a:r>
                        <a:t>Python primer</a:t>
                      </a:r>
                    </a:p>
                  </a:txBody>
                  <a:tcPr marL="83467" marR="83467"/>
                </a:tc>
                <a:tc>
                  <a:txBody>
                    <a:bodyPr/>
                    <a:lstStyle/>
                    <a:p>
                      <a:pPr marL="0" lvl="0" indent="0">
                        <a:buNone/>
                      </a:pPr>
                      <a:r>
                        <a:t>00_python_primer</a:t>
                      </a:r>
                    </a:p>
                  </a:txBody>
                  <a:tcPr marL="83467" marR="83467"/>
                </a:tc>
                <a:extLst>
                  <a:ext uri="{0D108BD9-81ED-4DB2-BD59-A6C34878D82A}">
                    <a16:rowId xmlns:a16="http://schemas.microsoft.com/office/drawing/2014/main" val="10001"/>
                  </a:ext>
                </a:extLst>
              </a:tr>
              <a:tr h="0">
                <a:tc>
                  <a:txBody>
                    <a:bodyPr/>
                    <a:lstStyle/>
                    <a:p>
                      <a:pPr marL="0" lvl="0" indent="0">
                        <a:buNone/>
                      </a:pPr>
                      <a:r>
                        <a:t>Numpy and the data science stack (not covered)</a:t>
                      </a:r>
                    </a:p>
                  </a:txBody>
                  <a:tcPr marL="83467" marR="83467"/>
                </a:tc>
                <a:tc>
                  <a:txBody>
                    <a:bodyPr/>
                    <a:lstStyle/>
                    <a:p>
                      <a:pPr marL="0" lvl="0" indent="0">
                        <a:buNone/>
                      </a:pPr>
                      <a:r>
                        <a:rPr dirty="0"/>
                        <a:t>01_python_tools_ds</a:t>
                      </a:r>
                    </a:p>
                  </a:txBody>
                  <a:tcPr marL="83467" marR="83467"/>
                </a:tc>
                <a:extLst>
                  <a:ext uri="{0D108BD9-81ED-4DB2-BD59-A6C34878D82A}">
                    <a16:rowId xmlns:a16="http://schemas.microsoft.com/office/drawing/2014/main" val="10002"/>
                  </a:ext>
                </a:extLst>
              </a:tr>
              <a:tr h="0">
                <a:tc>
                  <a:txBody>
                    <a:bodyPr/>
                    <a:lstStyle/>
                    <a:p>
                      <a:pPr marL="0" lvl="0" indent="0">
                        <a:buNone/>
                      </a:pPr>
                      <a:r>
                        <a:rPr dirty="0"/>
                        <a:t>Pandas for data munging</a:t>
                      </a:r>
                    </a:p>
                  </a:txBody>
                  <a:tcPr marL="83467" marR="83467"/>
                </a:tc>
                <a:tc>
                  <a:txBody>
                    <a:bodyPr/>
                    <a:lstStyle/>
                    <a:p>
                      <a:pPr marL="0" lvl="0" indent="0">
                        <a:buNone/>
                      </a:pPr>
                      <a:r>
                        <a:t>02_python_pandas</a:t>
                      </a:r>
                    </a:p>
                  </a:txBody>
                  <a:tcPr marL="83467" marR="83467"/>
                </a:tc>
                <a:extLst>
                  <a:ext uri="{0D108BD9-81ED-4DB2-BD59-A6C34878D82A}">
                    <a16:rowId xmlns:a16="http://schemas.microsoft.com/office/drawing/2014/main" val="10003"/>
                  </a:ext>
                </a:extLst>
              </a:tr>
              <a:tr h="0">
                <a:tc>
                  <a:txBody>
                    <a:bodyPr/>
                    <a:lstStyle/>
                    <a:p>
                      <a:pPr marL="0" lvl="0" indent="0">
                        <a:buNone/>
                      </a:pPr>
                      <a:r>
                        <a:t>Data visualization</a:t>
                      </a:r>
                    </a:p>
                  </a:txBody>
                  <a:tcPr marL="83467" marR="83467"/>
                </a:tc>
                <a:tc>
                  <a:txBody>
                    <a:bodyPr/>
                    <a:lstStyle/>
                    <a:p>
                      <a:pPr marL="0" lvl="0" indent="0">
                        <a:buNone/>
                      </a:pPr>
                      <a:r>
                        <a:t>03_python_vis</a:t>
                      </a:r>
                    </a:p>
                  </a:txBody>
                  <a:tcPr marL="83467" marR="83467"/>
                </a:tc>
                <a:extLst>
                  <a:ext uri="{0D108BD9-81ED-4DB2-BD59-A6C34878D82A}">
                    <a16:rowId xmlns:a16="http://schemas.microsoft.com/office/drawing/2014/main" val="10004"/>
                  </a:ext>
                </a:extLst>
              </a:tr>
              <a:tr h="0">
                <a:tc>
                  <a:txBody>
                    <a:bodyPr/>
                    <a:lstStyle/>
                    <a:p>
                      <a:pPr marL="0" lvl="0" indent="0">
                        <a:buNone/>
                      </a:pPr>
                      <a:r>
                        <a:t>Statistical modeling</a:t>
                      </a:r>
                    </a:p>
                  </a:txBody>
                  <a:tcPr marL="83467" marR="83467"/>
                </a:tc>
                <a:tc>
                  <a:txBody>
                    <a:bodyPr/>
                    <a:lstStyle/>
                    <a:p>
                      <a:pPr marL="0" lvl="0" indent="0">
                        <a:buNone/>
                      </a:pPr>
                      <a:r>
                        <a:t>04_python_stat</a:t>
                      </a:r>
                    </a:p>
                  </a:txBody>
                  <a:tcPr marL="83467" marR="83467"/>
                </a:tc>
                <a:extLst>
                  <a:ext uri="{0D108BD9-81ED-4DB2-BD59-A6C34878D82A}">
                    <a16:rowId xmlns:a16="http://schemas.microsoft.com/office/drawing/2014/main" val="10005"/>
                  </a:ext>
                </a:extLst>
              </a:tr>
              <a:tr h="0">
                <a:tc>
                  <a:txBody>
                    <a:bodyPr/>
                    <a:lstStyle/>
                    <a:p>
                      <a:pPr marL="0" lvl="0" indent="0">
                        <a:buNone/>
                      </a:pPr>
                      <a:r>
                        <a:t>Machine learning</a:t>
                      </a:r>
                    </a:p>
                  </a:txBody>
                  <a:tcPr marL="83467" marR="83467"/>
                </a:tc>
                <a:tc>
                  <a:txBody>
                    <a:bodyPr/>
                    <a:lstStyle/>
                    <a:p>
                      <a:pPr marL="0" lvl="0" indent="0">
                        <a:buNone/>
                      </a:pPr>
                      <a:r>
                        <a:rPr dirty="0"/>
                        <a:t>05_python_learning</a:t>
                      </a:r>
                    </a:p>
                  </a:txBody>
                  <a:tcPr marL="83467" marR="83467"/>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5F6814-5DCF-0845-AEED-13770AC0E0C5}"/>
              </a:ext>
            </a:extLst>
          </p:cNvPr>
          <p:cNvSpPr/>
          <p:nvPr/>
        </p:nvSpPr>
        <p:spPr>
          <a:xfrm>
            <a:off x="434340" y="685800"/>
            <a:ext cx="8103870" cy="15887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52C317E-1AF2-C14C-ADFD-C32D634109C2}"/>
              </a:ext>
            </a:extLst>
          </p:cNvPr>
          <p:cNvSpPr txBox="1"/>
          <p:nvPr/>
        </p:nvSpPr>
        <p:spPr>
          <a:xfrm>
            <a:off x="422910" y="685800"/>
            <a:ext cx="8012430" cy="4524315"/>
          </a:xfrm>
          <a:prstGeom prst="rect">
            <a:avLst/>
          </a:prstGeom>
          <a:noFill/>
        </p:spPr>
        <p:txBody>
          <a:bodyPr wrap="square" rtlCol="0">
            <a:spAutoFit/>
          </a:bodyPr>
          <a:lstStyle/>
          <a:p>
            <a:pPr lvl="0" indent="0">
              <a:buNone/>
            </a:pPr>
            <a:r>
              <a:rPr lang="en-US" b="1" dirty="0">
                <a:solidFill>
                  <a:srgbClr val="007020"/>
                </a:solidFill>
                <a:latin typeface="Courier"/>
              </a:rPr>
              <a:t>for</a:t>
            </a:r>
            <a:r>
              <a:rPr lang="en-US" dirty="0">
                <a:latin typeface="Courier"/>
              </a:rPr>
              <a:t> </a:t>
            </a:r>
            <a:r>
              <a:rPr lang="en-US" dirty="0" err="1">
                <a:latin typeface="Courier"/>
              </a:rPr>
              <a:t>i</a:t>
            </a:r>
            <a:r>
              <a:rPr lang="en-US" dirty="0">
                <a:latin typeface="Courier"/>
              </a:rPr>
              <a:t> </a:t>
            </a:r>
            <a:r>
              <a:rPr lang="en-US" b="1" dirty="0">
                <a:solidFill>
                  <a:srgbClr val="007020"/>
                </a:solidFill>
                <a:latin typeface="Courier"/>
              </a:rPr>
              <a:t>in</a:t>
            </a:r>
            <a:r>
              <a:rPr lang="en-US" dirty="0">
                <a:latin typeface="Courier"/>
              </a:rPr>
              <a:t> range(</a:t>
            </a:r>
            <a:r>
              <a:rPr lang="en-US" dirty="0">
                <a:solidFill>
                  <a:srgbClr val="40A070"/>
                </a:solidFill>
                <a:latin typeface="Courier"/>
              </a:rPr>
              <a:t>10</a:t>
            </a:r>
            <a:r>
              <a:rPr lang="en-US" dirty="0">
                <a:latin typeface="Courier"/>
              </a:rPr>
              <a:t>):  </a:t>
            </a:r>
            <a:r>
              <a:rPr lang="en-US" i="1" dirty="0">
                <a:solidFill>
                  <a:srgbClr val="60A0B0"/>
                </a:solidFill>
                <a:latin typeface="Courier"/>
              </a:rPr>
              <a:t># count from 0 to 9</a:t>
            </a:r>
            <a:br>
              <a:rPr lang="en-US" dirty="0"/>
            </a:br>
            <a:r>
              <a:rPr lang="en-US" dirty="0">
                <a:latin typeface="Courier"/>
              </a:rPr>
              <a:t>    </a:t>
            </a:r>
            <a:r>
              <a:rPr lang="en-US" b="1" dirty="0">
                <a:solidFill>
                  <a:srgbClr val="007020"/>
                </a:solidFill>
                <a:latin typeface="Courier"/>
              </a:rPr>
              <a:t>if</a:t>
            </a:r>
            <a:r>
              <a:rPr lang="en-US" dirty="0">
                <a:latin typeface="Courier"/>
              </a:rPr>
              <a:t> </a:t>
            </a:r>
            <a:r>
              <a:rPr lang="en-US" dirty="0" err="1">
                <a:latin typeface="Courier"/>
              </a:rPr>
              <a:t>i</a:t>
            </a:r>
            <a:r>
              <a:rPr lang="en-US" dirty="0">
                <a:latin typeface="Courier"/>
              </a:rPr>
              <a:t> </a:t>
            </a:r>
            <a:r>
              <a:rPr lang="en-US" dirty="0">
                <a:solidFill>
                  <a:srgbClr val="666666"/>
                </a:solidFill>
                <a:latin typeface="Courier"/>
              </a:rPr>
              <a:t>&lt;=</a:t>
            </a:r>
            <a:r>
              <a:rPr lang="en-US" dirty="0">
                <a:latin typeface="Courier"/>
              </a:rPr>
              <a:t> </a:t>
            </a:r>
            <a:r>
              <a:rPr lang="en-US" dirty="0" err="1">
                <a:latin typeface="Courier"/>
              </a:rPr>
              <a:t>split_point</a:t>
            </a:r>
            <a:r>
              <a:rPr lang="en-US" dirty="0">
                <a:latin typeface="Courier"/>
              </a:rPr>
              <a:t>: </a:t>
            </a:r>
            <a:br>
              <a:rPr lang="en-US" dirty="0"/>
            </a:br>
            <a:r>
              <a:rPr lang="en-US" dirty="0">
                <a:latin typeface="Courier"/>
              </a:rPr>
              <a:t>        </a:t>
            </a:r>
            <a:r>
              <a:rPr lang="en-US" dirty="0" err="1">
                <a:latin typeface="Courier"/>
              </a:rPr>
              <a:t>lower.append</a:t>
            </a:r>
            <a:r>
              <a:rPr lang="en-US" dirty="0">
                <a:latin typeface="Courier"/>
              </a:rPr>
              <a:t>(</a:t>
            </a:r>
            <a:r>
              <a:rPr lang="en-US" dirty="0" err="1">
                <a:latin typeface="Courier"/>
              </a:rPr>
              <a:t>i</a:t>
            </a:r>
            <a:r>
              <a:rPr lang="en-US" dirty="0">
                <a:latin typeface="Courier"/>
              </a:rPr>
              <a:t>)</a:t>
            </a:r>
            <a:br>
              <a:rPr lang="en-US" dirty="0"/>
            </a:br>
            <a:r>
              <a:rPr lang="en-US" dirty="0">
                <a:latin typeface="Courier"/>
              </a:rPr>
              <a:t>    </a:t>
            </a:r>
            <a:r>
              <a:rPr lang="en-US" b="1" dirty="0">
                <a:solidFill>
                  <a:srgbClr val="007020"/>
                </a:solidFill>
                <a:latin typeface="Courier"/>
              </a:rPr>
              <a:t>else</a:t>
            </a:r>
            <a:r>
              <a:rPr lang="en-US" dirty="0">
                <a:latin typeface="Courier"/>
              </a:rPr>
              <a:t>:</a:t>
            </a:r>
            <a:br>
              <a:rPr lang="en-US" dirty="0"/>
            </a:br>
            <a:r>
              <a:rPr lang="en-US" dirty="0">
                <a:latin typeface="Courier"/>
              </a:rPr>
              <a:t>        </a:t>
            </a:r>
            <a:r>
              <a:rPr lang="en-US" dirty="0" err="1">
                <a:latin typeface="Courier"/>
              </a:rPr>
              <a:t>upper.append</a:t>
            </a:r>
            <a:r>
              <a:rPr lang="en-US" dirty="0">
                <a:latin typeface="Courier"/>
              </a:rPr>
              <a:t>(</a:t>
            </a:r>
            <a:r>
              <a:rPr lang="en-US" dirty="0" err="1">
                <a:latin typeface="Courier"/>
              </a:rPr>
              <a:t>i</a:t>
            </a:r>
            <a:r>
              <a:rPr lang="en-US" dirty="0">
                <a:latin typeface="Courier"/>
              </a:rPr>
              <a:t>)</a:t>
            </a:r>
          </a:p>
          <a:p>
            <a:pPr lvl="0"/>
            <a:endParaRPr lang="en-US" dirty="0"/>
          </a:p>
          <a:p>
            <a:pPr lvl="0"/>
            <a:r>
              <a:rPr lang="en-US" dirty="0"/>
              <a:t>This is a </a:t>
            </a:r>
            <a:r>
              <a:rPr lang="en-US" i="1" dirty="0"/>
              <a:t>for-loop</a:t>
            </a:r>
            <a:r>
              <a:rPr lang="en-US" dirty="0"/>
              <a:t>.</a:t>
            </a:r>
          </a:p>
          <a:p>
            <a:pPr lvl="0"/>
            <a:endParaRPr lang="en-US" dirty="0"/>
          </a:p>
          <a:p>
            <a:pPr marL="800100" lvl="1" indent="-342900">
              <a:buFont typeface="+mj-lt"/>
              <a:buAutoNum type="arabicPeriod"/>
            </a:pPr>
            <a:r>
              <a:rPr lang="en-US" dirty="0"/>
              <a:t>State with the numbers 0-9 (this is achieved in </a:t>
            </a:r>
            <a:r>
              <a:rPr lang="en-US" dirty="0">
                <a:latin typeface="Courier"/>
              </a:rPr>
              <a:t>range(10)</a:t>
            </a:r>
            <a:r>
              <a:rPr lang="en-US" dirty="0"/>
              <a:t>)</a:t>
            </a:r>
          </a:p>
          <a:p>
            <a:pPr marL="800100" lvl="1" indent="-342900">
              <a:buFont typeface="+mj-lt"/>
              <a:buAutoNum type="arabicPeriod"/>
            </a:pPr>
            <a:r>
              <a:rPr lang="en-US" dirty="0"/>
              <a:t>Loop through each number, naming it </a:t>
            </a:r>
            <a:r>
              <a:rPr lang="en-US" dirty="0" err="1">
                <a:latin typeface="Courier"/>
              </a:rPr>
              <a:t>i</a:t>
            </a:r>
            <a:r>
              <a:rPr lang="en-US" dirty="0"/>
              <a:t> each time</a:t>
            </a:r>
          </a:p>
          <a:p>
            <a:pPr marL="1257300" lvl="2" indent="-342900">
              <a:buFont typeface="+mj-lt"/>
              <a:buAutoNum type="alphaUcPeriod"/>
            </a:pPr>
            <a:r>
              <a:rPr lang="en-US" dirty="0"/>
              <a:t>Computer programs allow you to over-write a variable with a new value</a:t>
            </a:r>
          </a:p>
          <a:p>
            <a:pPr marL="800100" lvl="1" indent="-342900">
              <a:buFont typeface="+mj-lt"/>
              <a:buAutoNum type="arabicPeriod"/>
            </a:pPr>
            <a:r>
              <a:rPr lang="en-US" dirty="0"/>
              <a:t>If the number currently stored in </a:t>
            </a:r>
            <a:r>
              <a:rPr lang="en-US" dirty="0" err="1">
                <a:latin typeface="Courier"/>
              </a:rPr>
              <a:t>i</a:t>
            </a:r>
            <a:r>
              <a:rPr lang="en-US" dirty="0"/>
              <a:t> is less than or equal to the value of </a:t>
            </a:r>
            <a:r>
              <a:rPr lang="en-US" dirty="0" err="1">
                <a:latin typeface="Courier"/>
              </a:rPr>
              <a:t>split_point</a:t>
            </a:r>
            <a:r>
              <a:rPr lang="en-US" dirty="0"/>
              <a:t>, i.e., 3 then add it to the list </a:t>
            </a:r>
            <a:r>
              <a:rPr lang="en-US" dirty="0">
                <a:latin typeface="Courier"/>
              </a:rPr>
              <a:t>lower</a:t>
            </a:r>
            <a:r>
              <a:rPr lang="en-US" dirty="0"/>
              <a:t>. Otherwise add it to the list </a:t>
            </a:r>
            <a:r>
              <a:rPr lang="en-US" dirty="0">
                <a:latin typeface="Courier"/>
              </a:rPr>
              <a:t>upper</a:t>
            </a:r>
            <a:r>
              <a:rPr lang="en-US" dirty="0"/>
              <a:t> </a:t>
            </a:r>
          </a:p>
          <a:p>
            <a:endParaRPr lang="en-US" dirty="0"/>
          </a:p>
        </p:txBody>
      </p:sp>
    </p:spTree>
    <p:extLst>
      <p:ext uri="{BB962C8B-B14F-4D97-AF65-F5344CB8AC3E}">
        <p14:creationId xmlns:p14="http://schemas.microsoft.com/office/powerpoint/2010/main" val="399996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A4E8FC-6C26-3144-970F-E81523E3BAE1}"/>
              </a:ext>
            </a:extLst>
          </p:cNvPr>
          <p:cNvSpPr/>
          <p:nvPr/>
        </p:nvSpPr>
        <p:spPr>
          <a:xfrm>
            <a:off x="605790" y="605790"/>
            <a:ext cx="7829550" cy="145161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E43B6E-4AEE-034C-8E58-888F8F0E9B38}"/>
              </a:ext>
            </a:extLst>
          </p:cNvPr>
          <p:cNvSpPr txBox="1"/>
          <p:nvPr/>
        </p:nvSpPr>
        <p:spPr>
          <a:xfrm>
            <a:off x="537211" y="605790"/>
            <a:ext cx="7680959" cy="5078313"/>
          </a:xfrm>
          <a:prstGeom prst="rect">
            <a:avLst/>
          </a:prstGeom>
          <a:noFill/>
        </p:spPr>
        <p:txBody>
          <a:bodyPr wrap="square" rtlCol="0">
            <a:spAutoFit/>
          </a:bodyPr>
          <a:lstStyle/>
          <a:p>
            <a:pPr lvl="0" indent="0">
              <a:buNone/>
            </a:pPr>
            <a:r>
              <a:rPr lang="en-US" b="1" dirty="0">
                <a:solidFill>
                  <a:srgbClr val="007020"/>
                </a:solidFill>
                <a:latin typeface="Courier"/>
              </a:rPr>
              <a:t>for</a:t>
            </a:r>
            <a:r>
              <a:rPr lang="en-US" dirty="0">
                <a:latin typeface="Courier"/>
              </a:rPr>
              <a:t> </a:t>
            </a:r>
            <a:r>
              <a:rPr lang="en-US" dirty="0" err="1">
                <a:latin typeface="Courier"/>
              </a:rPr>
              <a:t>i</a:t>
            </a:r>
            <a:r>
              <a:rPr lang="en-US" dirty="0">
                <a:latin typeface="Courier"/>
              </a:rPr>
              <a:t> </a:t>
            </a:r>
            <a:r>
              <a:rPr lang="en-US" b="1" dirty="0">
                <a:solidFill>
                  <a:srgbClr val="007020"/>
                </a:solidFill>
                <a:latin typeface="Courier"/>
              </a:rPr>
              <a:t>in</a:t>
            </a:r>
            <a:r>
              <a:rPr lang="en-US" dirty="0">
                <a:latin typeface="Courier"/>
              </a:rPr>
              <a:t> range(</a:t>
            </a:r>
            <a:r>
              <a:rPr lang="en-US" dirty="0">
                <a:solidFill>
                  <a:srgbClr val="40A070"/>
                </a:solidFill>
                <a:latin typeface="Courier"/>
              </a:rPr>
              <a:t>10</a:t>
            </a:r>
            <a:r>
              <a:rPr lang="en-US" dirty="0">
                <a:latin typeface="Courier"/>
              </a:rPr>
              <a:t>):  </a:t>
            </a:r>
            <a:r>
              <a:rPr lang="en-US" i="1" dirty="0">
                <a:solidFill>
                  <a:srgbClr val="60A0B0"/>
                </a:solidFill>
                <a:latin typeface="Courier"/>
              </a:rPr>
              <a:t># count from 0 to 9</a:t>
            </a:r>
            <a:br>
              <a:rPr lang="en-US" dirty="0"/>
            </a:br>
            <a:r>
              <a:rPr lang="en-US" dirty="0">
                <a:latin typeface="Courier"/>
              </a:rPr>
              <a:t>    </a:t>
            </a:r>
            <a:r>
              <a:rPr lang="en-US" b="1" dirty="0">
                <a:solidFill>
                  <a:srgbClr val="007020"/>
                </a:solidFill>
                <a:latin typeface="Courier"/>
              </a:rPr>
              <a:t>if</a:t>
            </a:r>
            <a:r>
              <a:rPr lang="en-US" dirty="0">
                <a:latin typeface="Courier"/>
              </a:rPr>
              <a:t> </a:t>
            </a:r>
            <a:r>
              <a:rPr lang="en-US" dirty="0" err="1">
                <a:latin typeface="Courier"/>
              </a:rPr>
              <a:t>i</a:t>
            </a:r>
            <a:r>
              <a:rPr lang="en-US" dirty="0">
                <a:latin typeface="Courier"/>
              </a:rPr>
              <a:t> </a:t>
            </a:r>
            <a:r>
              <a:rPr lang="en-US" dirty="0">
                <a:solidFill>
                  <a:srgbClr val="666666"/>
                </a:solidFill>
                <a:latin typeface="Courier"/>
              </a:rPr>
              <a:t>&lt;=</a:t>
            </a:r>
            <a:r>
              <a:rPr lang="en-US" dirty="0">
                <a:latin typeface="Courier"/>
              </a:rPr>
              <a:t> </a:t>
            </a:r>
            <a:r>
              <a:rPr lang="en-US" dirty="0" err="1">
                <a:latin typeface="Courier"/>
              </a:rPr>
              <a:t>split_point</a:t>
            </a:r>
            <a:r>
              <a:rPr lang="en-US" dirty="0">
                <a:latin typeface="Courier"/>
              </a:rPr>
              <a:t>:</a:t>
            </a:r>
            <a:br>
              <a:rPr lang="en-US" dirty="0"/>
            </a:br>
            <a:r>
              <a:rPr lang="en-US" dirty="0">
                <a:latin typeface="Courier"/>
              </a:rPr>
              <a:t>        </a:t>
            </a:r>
            <a:r>
              <a:rPr lang="en-US" dirty="0" err="1">
                <a:latin typeface="Courier"/>
              </a:rPr>
              <a:t>lower.append</a:t>
            </a:r>
            <a:r>
              <a:rPr lang="en-US" dirty="0">
                <a:latin typeface="Courier"/>
              </a:rPr>
              <a:t>(</a:t>
            </a:r>
            <a:r>
              <a:rPr lang="en-US" dirty="0" err="1">
                <a:latin typeface="Courier"/>
              </a:rPr>
              <a:t>i</a:t>
            </a:r>
            <a:r>
              <a:rPr lang="en-US" dirty="0">
                <a:latin typeface="Courier"/>
              </a:rPr>
              <a:t>)</a:t>
            </a:r>
            <a:br>
              <a:rPr lang="en-US" dirty="0"/>
            </a:br>
            <a:r>
              <a:rPr lang="en-US" dirty="0">
                <a:latin typeface="Courier"/>
              </a:rPr>
              <a:t>    </a:t>
            </a:r>
            <a:r>
              <a:rPr lang="en-US" b="1" dirty="0">
                <a:solidFill>
                  <a:srgbClr val="007020"/>
                </a:solidFill>
                <a:latin typeface="Courier"/>
              </a:rPr>
              <a:t>else</a:t>
            </a:r>
            <a:r>
              <a:rPr lang="en-US" dirty="0">
                <a:latin typeface="Courier"/>
              </a:rPr>
              <a:t>:</a:t>
            </a:r>
            <a:br>
              <a:rPr lang="en-US" dirty="0"/>
            </a:br>
            <a:r>
              <a:rPr lang="en-US" dirty="0">
                <a:latin typeface="Courier"/>
              </a:rPr>
              <a:t>        </a:t>
            </a:r>
            <a:r>
              <a:rPr lang="en-US" dirty="0" err="1">
                <a:latin typeface="Courier"/>
              </a:rPr>
              <a:t>upper.append</a:t>
            </a:r>
            <a:r>
              <a:rPr lang="en-US" dirty="0">
                <a:latin typeface="Courier"/>
              </a:rPr>
              <a:t>(</a:t>
            </a:r>
            <a:r>
              <a:rPr lang="en-US" dirty="0" err="1">
                <a:latin typeface="Courier"/>
              </a:rPr>
              <a:t>i</a:t>
            </a:r>
            <a:r>
              <a:rPr lang="en-US" dirty="0">
                <a:latin typeface="Courier"/>
              </a:rPr>
              <a:t>)</a:t>
            </a:r>
          </a:p>
          <a:p>
            <a:pPr lvl="0"/>
            <a:endParaRPr lang="en-US" dirty="0"/>
          </a:p>
          <a:p>
            <a:pPr lvl="0"/>
            <a:r>
              <a:rPr lang="en-US" dirty="0"/>
              <a:t>Note the indentation in the code. </a:t>
            </a:r>
            <a:r>
              <a:rPr lang="en-US" b="1" dirty="0"/>
              <a:t>This is not by accident</a:t>
            </a:r>
            <a:r>
              <a:rPr lang="en-US" dirty="0"/>
              <a:t>. Python understands the extent of a particular block of code within a for-loop (or within a </a:t>
            </a:r>
            <a:r>
              <a:rPr lang="en-US" dirty="0">
                <a:latin typeface="Courier"/>
              </a:rPr>
              <a:t>if</a:t>
            </a:r>
            <a:r>
              <a:rPr lang="en-US" dirty="0"/>
              <a:t> statement) using the indentations.</a:t>
            </a:r>
          </a:p>
          <a:p>
            <a:pPr lvl="0"/>
            <a:endParaRPr lang="en-US" dirty="0"/>
          </a:p>
          <a:p>
            <a:pPr lvl="0"/>
            <a:r>
              <a:rPr lang="en-US" dirty="0"/>
              <a:t>In this segment there are 3 code blocks:</a:t>
            </a:r>
            <a:br>
              <a:rPr lang="en-US" dirty="0"/>
            </a:br>
            <a:endParaRPr lang="en-US" dirty="0"/>
          </a:p>
          <a:p>
            <a:pPr marL="800100" lvl="1" indent="-342900">
              <a:buFont typeface="+mj-lt"/>
              <a:buAutoNum type="arabicPeriod"/>
            </a:pPr>
            <a:r>
              <a:rPr lang="en-US" dirty="0"/>
              <a:t>The for-loop as a whole (1st indentation)</a:t>
            </a:r>
          </a:p>
          <a:p>
            <a:pPr marL="800100" lvl="1" indent="-342900">
              <a:buFont typeface="+mj-lt"/>
              <a:buAutoNum type="arabicPeriod"/>
            </a:pPr>
            <a:r>
              <a:rPr lang="en-US" dirty="0"/>
              <a:t>The </a:t>
            </a:r>
            <a:r>
              <a:rPr lang="en-US" dirty="0">
                <a:latin typeface="Courier"/>
              </a:rPr>
              <a:t>if</a:t>
            </a:r>
            <a:r>
              <a:rPr lang="en-US" dirty="0"/>
              <a:t> statement testing if the number is less than or equal to the split point, telling Python what to do if the test is true</a:t>
            </a:r>
          </a:p>
          <a:p>
            <a:pPr marL="800100" lvl="1" indent="-342900">
              <a:buFont typeface="+mj-lt"/>
              <a:buAutoNum type="arabicPeriod"/>
            </a:pPr>
            <a:r>
              <a:rPr lang="en-US" dirty="0"/>
              <a:t>The </a:t>
            </a:r>
            <a:r>
              <a:rPr lang="en-US" dirty="0">
                <a:latin typeface="Courier"/>
              </a:rPr>
              <a:t>else</a:t>
            </a:r>
            <a:r>
              <a:rPr lang="en-US" dirty="0"/>
              <a:t> statement stating what to do if the test in the </a:t>
            </a:r>
            <a:r>
              <a:rPr lang="en-US" dirty="0">
                <a:latin typeface="Courier"/>
              </a:rPr>
              <a:t>if</a:t>
            </a:r>
            <a:r>
              <a:rPr lang="en-US" dirty="0"/>
              <a:t> statement is false</a:t>
            </a:r>
          </a:p>
          <a:p>
            <a:endParaRPr lang="en-US" dirty="0"/>
          </a:p>
        </p:txBody>
      </p:sp>
    </p:spTree>
    <p:extLst>
      <p:ext uri="{BB962C8B-B14F-4D97-AF65-F5344CB8AC3E}">
        <p14:creationId xmlns:p14="http://schemas.microsoft.com/office/powerpoint/2010/main" val="3015200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DA3C01-8A01-4B41-8C5B-3828EDC3C609}"/>
              </a:ext>
            </a:extLst>
          </p:cNvPr>
          <p:cNvSpPr txBox="1"/>
          <p:nvPr/>
        </p:nvSpPr>
        <p:spPr>
          <a:xfrm>
            <a:off x="525780" y="1028700"/>
            <a:ext cx="7943850" cy="754380"/>
          </a:xfrm>
          <a:prstGeom prst="rect">
            <a:avLst/>
          </a:prstGeom>
          <a:solidFill>
            <a:schemeClr val="bg1">
              <a:lumMod val="85000"/>
              <a:lumOff val="15000"/>
            </a:schemeClr>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69467F4F-3188-2147-A610-1DD5B7E319BC}"/>
              </a:ext>
            </a:extLst>
          </p:cNvPr>
          <p:cNvSpPr txBox="1"/>
          <p:nvPr/>
        </p:nvSpPr>
        <p:spPr>
          <a:xfrm>
            <a:off x="525780" y="514350"/>
            <a:ext cx="8241030" cy="4247317"/>
          </a:xfrm>
          <a:prstGeom prst="rect">
            <a:avLst/>
          </a:prstGeom>
          <a:noFill/>
        </p:spPr>
        <p:txBody>
          <a:bodyPr wrap="square" rtlCol="0">
            <a:spAutoFit/>
          </a:bodyPr>
          <a:lstStyle/>
          <a:p>
            <a:pPr lvl="0"/>
            <a:r>
              <a:rPr lang="en-US" dirty="0"/>
              <a:t>The last bit of code prints out the results </a:t>
            </a:r>
          </a:p>
          <a:p>
            <a:pPr lvl="0"/>
            <a:endParaRPr lang="en-US" dirty="0"/>
          </a:p>
          <a:p>
            <a:pPr lvl="0" indent="0">
              <a:buNone/>
            </a:pPr>
            <a:r>
              <a:rPr lang="en-US" dirty="0">
                <a:latin typeface="Courier"/>
              </a:rPr>
              <a:t>print(</a:t>
            </a:r>
            <a:r>
              <a:rPr lang="en-US" dirty="0">
                <a:solidFill>
                  <a:srgbClr val="4070A0"/>
                </a:solidFill>
                <a:latin typeface="Courier"/>
              </a:rPr>
              <a:t>"lower:"</a:t>
            </a:r>
            <a:r>
              <a:rPr lang="en-US" dirty="0">
                <a:latin typeface="Courier"/>
              </a:rPr>
              <a:t>, lower)</a:t>
            </a:r>
          </a:p>
          <a:p>
            <a:pPr lvl="0" indent="0">
              <a:buNone/>
            </a:pPr>
            <a:r>
              <a:rPr lang="en-US" dirty="0">
                <a:latin typeface="Courier"/>
              </a:rPr>
              <a:t>print(</a:t>
            </a:r>
            <a:r>
              <a:rPr lang="en-US" dirty="0">
                <a:solidFill>
                  <a:srgbClr val="4070A0"/>
                </a:solidFill>
                <a:latin typeface="Courier"/>
              </a:rPr>
              <a:t>"upper:"</a:t>
            </a:r>
            <a:r>
              <a:rPr lang="en-US" dirty="0">
                <a:latin typeface="Courier"/>
              </a:rPr>
              <a:t>, upper)</a:t>
            </a:r>
          </a:p>
          <a:p>
            <a:pPr lvl="0"/>
            <a:endParaRPr lang="en-US" dirty="0"/>
          </a:p>
          <a:p>
            <a:pPr lvl="0"/>
            <a:endParaRPr lang="en-US" dirty="0"/>
          </a:p>
          <a:p>
            <a:pPr lvl="0"/>
            <a:r>
              <a:rPr lang="en-US" dirty="0"/>
              <a:t>The </a:t>
            </a:r>
            <a:r>
              <a:rPr lang="en-US" dirty="0">
                <a:latin typeface="Courier"/>
              </a:rPr>
              <a:t>print</a:t>
            </a:r>
            <a:r>
              <a:rPr lang="en-US" dirty="0"/>
              <a:t> statement adds some text, and then prints out a representation of the object stored in the variable being printed. In this example, this is a list, and is printed as</a:t>
            </a:r>
          </a:p>
          <a:p>
            <a:pPr lvl="0" indent="0">
              <a:buNone/>
            </a:pPr>
            <a:endParaRPr lang="en-US" dirty="0">
              <a:latin typeface="Courier"/>
            </a:endParaRPr>
          </a:p>
          <a:p>
            <a:pPr lvl="0" indent="0">
              <a:buNone/>
            </a:pPr>
            <a:r>
              <a:rPr lang="en-US" dirty="0">
                <a:latin typeface="Courier"/>
              </a:rPr>
              <a:t>lower: [0, 1, 2, 3]
upper: [4, 5, 6, 7, 8, 9]</a:t>
            </a:r>
          </a:p>
          <a:p>
            <a:pPr lvl="0"/>
            <a:endParaRPr lang="en-US" dirty="0"/>
          </a:p>
          <a:p>
            <a:pPr lvl="0"/>
            <a:r>
              <a:rPr lang="en-US" dirty="0"/>
              <a:t>We will expand on these concepts in the next few sections. </a:t>
            </a:r>
          </a:p>
          <a:p>
            <a:endParaRPr lang="en-US" dirty="0"/>
          </a:p>
        </p:txBody>
      </p:sp>
    </p:spTree>
    <p:extLst>
      <p:ext uri="{BB962C8B-B14F-4D97-AF65-F5344CB8AC3E}">
        <p14:creationId xmlns:p14="http://schemas.microsoft.com/office/powerpoint/2010/main" val="3801911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D0C5-3D58-5F46-9AA6-985E3A570D37}"/>
              </a:ext>
            </a:extLst>
          </p:cNvPr>
          <p:cNvSpPr>
            <a:spLocks noGrp="1"/>
          </p:cNvSpPr>
          <p:nvPr>
            <p:ph type="title"/>
          </p:nvPr>
        </p:nvSpPr>
        <p:spPr/>
        <p:txBody>
          <a:bodyPr/>
          <a:lstStyle/>
          <a:p>
            <a:r>
              <a:rPr lang="en-US" b="1" dirty="0"/>
              <a:t>Some general rules on Python syntax</a:t>
            </a:r>
            <a:endParaRPr lang="en-US" dirty="0"/>
          </a:p>
        </p:txBody>
      </p:sp>
      <p:sp>
        <p:nvSpPr>
          <p:cNvPr id="3" name="Content Placeholder 2">
            <a:extLst>
              <a:ext uri="{FF2B5EF4-FFF2-40B4-BE49-F238E27FC236}">
                <a16:creationId xmlns:a16="http://schemas.microsoft.com/office/drawing/2014/main" id="{F1F41640-2136-3D43-BB53-6F7EF8F7453D}"/>
              </a:ext>
            </a:extLst>
          </p:cNvPr>
          <p:cNvSpPr>
            <a:spLocks noGrp="1"/>
          </p:cNvSpPr>
          <p:nvPr>
            <p:ph idx="1"/>
          </p:nvPr>
        </p:nvSpPr>
        <p:spPr/>
        <p:txBody>
          <a:bodyPr>
            <a:normAutofit/>
          </a:bodyPr>
          <a:lstStyle/>
          <a:p>
            <a:pPr lvl="1">
              <a:buAutoNum type="arabicPeriod"/>
            </a:pPr>
            <a:r>
              <a:rPr lang="en-US" sz="2000" dirty="0"/>
              <a:t>Comments are marked by </a:t>
            </a:r>
            <a:r>
              <a:rPr lang="en-US" sz="2000" dirty="0">
                <a:latin typeface="Courier"/>
              </a:rPr>
              <a:t>#</a:t>
            </a:r>
          </a:p>
          <a:p>
            <a:pPr lvl="1">
              <a:buAutoNum type="arabicPeriod"/>
            </a:pPr>
            <a:r>
              <a:rPr lang="en-US" sz="2000" dirty="0"/>
              <a:t>A statement is terminated by the end of a line, or by a </a:t>
            </a:r>
            <a:r>
              <a:rPr lang="en-US" sz="2000" dirty="0">
                <a:latin typeface="Courier"/>
              </a:rPr>
              <a:t>;</a:t>
            </a:r>
            <a:r>
              <a:rPr lang="en-US" sz="2000" dirty="0"/>
              <a:t>.</a:t>
            </a:r>
          </a:p>
          <a:p>
            <a:pPr lvl="1">
              <a:buAutoNum type="arabicPeriod"/>
            </a:pPr>
            <a:r>
              <a:rPr lang="en-US" sz="2000" dirty="0"/>
              <a:t>Indentation specifies blocks of code within particular structures. Whitespace at the beginning of lines matters. Typically you want to have 2 or 4 spaces to specify indentation, not a tab ( character. This can be set up in your IDE.</a:t>
            </a:r>
          </a:p>
          <a:p>
            <a:pPr lvl="1">
              <a:buAutoNum type="arabicPeriod"/>
            </a:pPr>
            <a:r>
              <a:rPr lang="en-US" sz="2000" dirty="0"/>
              <a:t>Whitespace within lines does not matter, so you can use spaces liberally to make your code more readable</a:t>
            </a:r>
          </a:p>
          <a:p>
            <a:pPr lvl="1">
              <a:buAutoNum type="arabicPeriod"/>
            </a:pPr>
            <a:r>
              <a:rPr lang="en-US" sz="2000" dirty="0"/>
              <a:t>Parentheses (</a:t>
            </a:r>
            <a:r>
              <a:rPr lang="en-US" sz="2000" dirty="0">
                <a:latin typeface="Courier"/>
              </a:rPr>
              <a:t>()</a:t>
            </a:r>
            <a:r>
              <a:rPr lang="en-US" sz="2000" dirty="0"/>
              <a:t>) are for grouping pieces of code or for calling functions. </a:t>
            </a:r>
          </a:p>
          <a:p>
            <a:endParaRPr lang="en-US" sz="2000" dirty="0"/>
          </a:p>
        </p:txBody>
      </p:sp>
    </p:spTree>
    <p:extLst>
      <p:ext uri="{BB962C8B-B14F-4D97-AF65-F5344CB8AC3E}">
        <p14:creationId xmlns:p14="http://schemas.microsoft.com/office/powerpoint/2010/main" val="330529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types</a:t>
            </a:r>
          </a:p>
        </p:txBody>
      </p:sp>
      <p:sp>
        <p:nvSpPr>
          <p:cNvPr id="3" name="Content Placeholder 2"/>
          <p:cNvSpPr>
            <a:spLocks noGrp="1"/>
          </p:cNvSpPr>
          <p:nvPr>
            <p:ph idx="1"/>
          </p:nvPr>
        </p:nvSpPr>
        <p:spPr>
          <a:xfrm>
            <a:off x="814180" y="1535118"/>
            <a:ext cx="7511472" cy="4041162"/>
          </a:xfrm>
        </p:spPr>
        <p:txBody>
          <a:bodyPr anchor="t" anchorCtr="0"/>
          <a:lstStyle/>
          <a:p>
            <a:pPr marL="0" lvl="0" indent="0">
              <a:spcBef>
                <a:spcPts val="3000"/>
              </a:spcBef>
              <a:buNone/>
            </a:pPr>
            <a:r>
              <a:rPr b="1" dirty="0"/>
              <a:t>Numbers</a:t>
            </a:r>
          </a:p>
          <a:p>
            <a:pPr lvl="1">
              <a:buAutoNum type="arabicPeriod"/>
            </a:pPr>
            <a:r>
              <a:rPr dirty="0"/>
              <a:t>Floats (decimal numbers) : </a:t>
            </a:r>
            <a:r>
              <a:rPr dirty="0">
                <a:latin typeface="Courier"/>
              </a:rPr>
              <a:t>float</a:t>
            </a:r>
          </a:p>
          <a:p>
            <a:pPr lvl="1">
              <a:buAutoNum type="arabicPeriod"/>
            </a:pPr>
            <a:r>
              <a:rPr dirty="0"/>
              <a:t>Integers : </a:t>
            </a:r>
            <a:r>
              <a:rPr dirty="0">
                <a:latin typeface="Courier"/>
              </a:rPr>
              <a:t>int</a:t>
            </a:r>
            <a:r>
              <a:rPr dirty="0"/>
              <a:t> </a:t>
            </a:r>
          </a:p>
        </p:txBody>
      </p:sp>
      <p:graphicFrame>
        <p:nvGraphicFramePr>
          <p:cNvPr id="4" name="Content Placeholder 5">
            <a:extLst>
              <a:ext uri="{FF2B5EF4-FFF2-40B4-BE49-F238E27FC236}">
                <a16:creationId xmlns:a16="http://schemas.microsoft.com/office/drawing/2014/main" id="{8B56ED6D-9E44-0848-AC52-18A04A82683E}"/>
              </a:ext>
            </a:extLst>
          </p:cNvPr>
          <p:cNvGraphicFramePr>
            <a:graphicFrameLocks/>
          </p:cNvGraphicFramePr>
          <p:nvPr>
            <p:extLst>
              <p:ext uri="{D42A27DB-BD31-4B8C-83A1-F6EECF244321}">
                <p14:modId xmlns:p14="http://schemas.microsoft.com/office/powerpoint/2010/main" val="544012543"/>
              </p:ext>
            </p:extLst>
          </p:nvPr>
        </p:nvGraphicFramePr>
        <p:xfrm>
          <a:off x="813602" y="2712085"/>
          <a:ext cx="7512050" cy="3931920"/>
        </p:xfrm>
        <a:graphic>
          <a:graphicData uri="http://schemas.openxmlformats.org/drawingml/2006/table">
            <a:tbl>
              <a:tblPr firstRow="1" bandRow="1">
                <a:tableStyleId>{5C22544A-7EE6-4342-B048-85BDC9FD1C3A}</a:tableStyleId>
              </a:tblPr>
              <a:tblGrid>
                <a:gridCol w="3756025">
                  <a:extLst>
                    <a:ext uri="{9D8B030D-6E8A-4147-A177-3AD203B41FA5}">
                      <a16:colId xmlns:a16="http://schemas.microsoft.com/office/drawing/2014/main" val="20000"/>
                    </a:ext>
                  </a:extLst>
                </a:gridCol>
                <a:gridCol w="3756025">
                  <a:extLst>
                    <a:ext uri="{9D8B030D-6E8A-4147-A177-3AD203B41FA5}">
                      <a16:colId xmlns:a16="http://schemas.microsoft.com/office/drawing/2014/main" val="20001"/>
                    </a:ext>
                  </a:extLst>
                </a:gridCol>
              </a:tblGrid>
              <a:tr h="0">
                <a:tc>
                  <a:txBody>
                    <a:bodyPr/>
                    <a:lstStyle/>
                    <a:p>
                      <a:pPr marL="0" lvl="0" indent="0">
                        <a:buNone/>
                      </a:pPr>
                      <a:r>
                        <a:t>Operation</a:t>
                      </a:r>
                    </a:p>
                  </a:txBody>
                  <a:tcPr marL="83467" marR="83467"/>
                </a:tc>
                <a:tc>
                  <a:txBody>
                    <a:bodyPr/>
                    <a:lstStyle/>
                    <a:p>
                      <a:pPr marL="0" lvl="0" indent="0">
                        <a:buNone/>
                      </a:pPr>
                      <a:r>
                        <a:t>Result</a:t>
                      </a:r>
                    </a:p>
                  </a:txBody>
                  <a:tcPr marL="83467" marR="83467"/>
                </a:tc>
                <a:extLst>
                  <a:ext uri="{0D108BD9-81ED-4DB2-BD59-A6C34878D82A}">
                    <a16:rowId xmlns:a16="http://schemas.microsoft.com/office/drawing/2014/main" val="10000"/>
                  </a:ext>
                </a:extLst>
              </a:tr>
              <a:tr h="0">
                <a:tc>
                  <a:txBody>
                    <a:bodyPr/>
                    <a:lstStyle/>
                    <a:p>
                      <a:pPr marL="0" lvl="0" indent="0">
                        <a:buNone/>
                      </a:pPr>
                      <a:r>
                        <a:t>x + y</a:t>
                      </a:r>
                    </a:p>
                  </a:txBody>
                  <a:tcPr marL="83467" marR="83467"/>
                </a:tc>
                <a:tc>
                  <a:txBody>
                    <a:bodyPr/>
                    <a:lstStyle/>
                    <a:p>
                      <a:pPr marL="0" lvl="0" indent="0">
                        <a:buNone/>
                      </a:pPr>
                      <a:r>
                        <a:t>The sum of x and y</a:t>
                      </a:r>
                    </a:p>
                  </a:txBody>
                  <a:tcPr marL="83467" marR="83467"/>
                </a:tc>
                <a:extLst>
                  <a:ext uri="{0D108BD9-81ED-4DB2-BD59-A6C34878D82A}">
                    <a16:rowId xmlns:a16="http://schemas.microsoft.com/office/drawing/2014/main" val="10001"/>
                  </a:ext>
                </a:extLst>
              </a:tr>
              <a:tr h="0">
                <a:tc>
                  <a:txBody>
                    <a:bodyPr/>
                    <a:lstStyle/>
                    <a:p>
                      <a:pPr marL="0" lvl="0" indent="0">
                        <a:buNone/>
                      </a:pPr>
                      <a:r>
                        <a:t>x - y</a:t>
                      </a:r>
                    </a:p>
                  </a:txBody>
                  <a:tcPr marL="83467" marR="83467"/>
                </a:tc>
                <a:tc>
                  <a:txBody>
                    <a:bodyPr/>
                    <a:lstStyle/>
                    <a:p>
                      <a:pPr marL="0" lvl="0" indent="0">
                        <a:buNone/>
                      </a:pPr>
                      <a:r>
                        <a:rPr dirty="0"/>
                        <a:t>The difference of x and y</a:t>
                      </a:r>
                    </a:p>
                  </a:txBody>
                  <a:tcPr marL="83467" marR="83467"/>
                </a:tc>
                <a:extLst>
                  <a:ext uri="{0D108BD9-81ED-4DB2-BD59-A6C34878D82A}">
                    <a16:rowId xmlns:a16="http://schemas.microsoft.com/office/drawing/2014/main" val="10002"/>
                  </a:ext>
                </a:extLst>
              </a:tr>
              <a:tr h="0">
                <a:tc>
                  <a:txBody>
                    <a:bodyPr/>
                    <a:lstStyle/>
                    <a:p>
                      <a:pPr marL="0" lvl="0" indent="0">
                        <a:buNone/>
                      </a:pPr>
                      <a:r>
                        <a:t>x * y</a:t>
                      </a:r>
                    </a:p>
                  </a:txBody>
                  <a:tcPr marL="83467" marR="83467"/>
                </a:tc>
                <a:tc>
                  <a:txBody>
                    <a:bodyPr/>
                    <a:lstStyle/>
                    <a:p>
                      <a:pPr marL="0" lvl="0" indent="0">
                        <a:buNone/>
                      </a:pPr>
                      <a:r>
                        <a:t>The product of x and y</a:t>
                      </a:r>
                    </a:p>
                  </a:txBody>
                  <a:tcPr marL="83467" marR="83467"/>
                </a:tc>
                <a:extLst>
                  <a:ext uri="{0D108BD9-81ED-4DB2-BD59-A6C34878D82A}">
                    <a16:rowId xmlns:a16="http://schemas.microsoft.com/office/drawing/2014/main" val="10003"/>
                  </a:ext>
                </a:extLst>
              </a:tr>
              <a:tr h="0">
                <a:tc>
                  <a:txBody>
                    <a:bodyPr/>
                    <a:lstStyle/>
                    <a:p>
                      <a:pPr marL="0" lvl="0" indent="0">
                        <a:buNone/>
                      </a:pPr>
                      <a:r>
                        <a:t>x / y</a:t>
                      </a:r>
                    </a:p>
                  </a:txBody>
                  <a:tcPr marL="83467" marR="83467"/>
                </a:tc>
                <a:tc>
                  <a:txBody>
                    <a:bodyPr/>
                    <a:lstStyle/>
                    <a:p>
                      <a:pPr marL="0" lvl="0" indent="0">
                        <a:buNone/>
                      </a:pPr>
                      <a:r>
                        <a:t>The quotient of x and y</a:t>
                      </a:r>
                    </a:p>
                  </a:txBody>
                  <a:tcPr marL="83467" marR="83467"/>
                </a:tc>
                <a:extLst>
                  <a:ext uri="{0D108BD9-81ED-4DB2-BD59-A6C34878D82A}">
                    <a16:rowId xmlns:a16="http://schemas.microsoft.com/office/drawing/2014/main" val="10004"/>
                  </a:ext>
                </a:extLst>
              </a:tr>
              <a:tr h="0">
                <a:tc>
                  <a:txBody>
                    <a:bodyPr/>
                    <a:lstStyle/>
                    <a:p>
                      <a:pPr marL="0" lvl="0" indent="0">
                        <a:buNone/>
                      </a:pPr>
                      <a:r>
                        <a:t>- x</a:t>
                      </a:r>
                    </a:p>
                  </a:txBody>
                  <a:tcPr marL="83467" marR="83467"/>
                </a:tc>
                <a:tc>
                  <a:txBody>
                    <a:bodyPr/>
                    <a:lstStyle/>
                    <a:p>
                      <a:pPr marL="0" lvl="0" indent="0">
                        <a:buNone/>
                      </a:pPr>
                      <a:r>
                        <a:t>The negative of x</a:t>
                      </a:r>
                    </a:p>
                  </a:txBody>
                  <a:tcPr marL="83467" marR="83467"/>
                </a:tc>
                <a:extLst>
                  <a:ext uri="{0D108BD9-81ED-4DB2-BD59-A6C34878D82A}">
                    <a16:rowId xmlns:a16="http://schemas.microsoft.com/office/drawing/2014/main" val="10005"/>
                  </a:ext>
                </a:extLst>
              </a:tr>
              <a:tr h="0">
                <a:tc>
                  <a:txBody>
                    <a:bodyPr/>
                    <a:lstStyle/>
                    <a:p>
                      <a:pPr marL="0" lvl="0" indent="0">
                        <a:buNone/>
                      </a:pPr>
                      <a:r>
                        <a:t>abs(x)</a:t>
                      </a:r>
                    </a:p>
                  </a:txBody>
                  <a:tcPr marL="83467" marR="83467"/>
                </a:tc>
                <a:tc>
                  <a:txBody>
                    <a:bodyPr/>
                    <a:lstStyle/>
                    <a:p>
                      <a:pPr marL="0" lvl="0" indent="0">
                        <a:buNone/>
                      </a:pPr>
                      <a:r>
                        <a:t>The absolute value of x</a:t>
                      </a:r>
                    </a:p>
                  </a:txBody>
                  <a:tcPr marL="83467" marR="83467"/>
                </a:tc>
                <a:extLst>
                  <a:ext uri="{0D108BD9-81ED-4DB2-BD59-A6C34878D82A}">
                    <a16:rowId xmlns:a16="http://schemas.microsoft.com/office/drawing/2014/main" val="10006"/>
                  </a:ext>
                </a:extLst>
              </a:tr>
              <a:tr h="0">
                <a:tc>
                  <a:txBody>
                    <a:bodyPr/>
                    <a:lstStyle/>
                    <a:p>
                      <a:pPr marL="0" lvl="0" indent="0">
                        <a:buNone/>
                      </a:pPr>
                      <a:r>
                        <a:t>x ** y</a:t>
                      </a:r>
                    </a:p>
                  </a:txBody>
                  <a:tcPr marL="83467" marR="83467"/>
                </a:tc>
                <a:tc>
                  <a:txBody>
                    <a:bodyPr/>
                    <a:lstStyle/>
                    <a:p>
                      <a:pPr marL="0" lvl="0" indent="0">
                        <a:buNone/>
                      </a:pPr>
                      <a:r>
                        <a:t>x raised to the power y</a:t>
                      </a:r>
                    </a:p>
                  </a:txBody>
                  <a:tcPr marL="83467" marR="83467"/>
                </a:tc>
                <a:extLst>
                  <a:ext uri="{0D108BD9-81ED-4DB2-BD59-A6C34878D82A}">
                    <a16:rowId xmlns:a16="http://schemas.microsoft.com/office/drawing/2014/main" val="10007"/>
                  </a:ext>
                </a:extLst>
              </a:tr>
              <a:tr h="0">
                <a:tc>
                  <a:txBody>
                    <a:bodyPr/>
                    <a:lstStyle/>
                    <a:p>
                      <a:pPr marL="0" lvl="0" indent="0">
                        <a:buNone/>
                      </a:pPr>
                      <a:r>
                        <a:t>int(x)</a:t>
                      </a:r>
                    </a:p>
                  </a:txBody>
                  <a:tcPr marL="83467" marR="83467"/>
                </a:tc>
                <a:tc>
                  <a:txBody>
                    <a:bodyPr/>
                    <a:lstStyle/>
                    <a:p>
                      <a:pPr marL="0" lvl="0" indent="0">
                        <a:buNone/>
                      </a:pPr>
                      <a:r>
                        <a:t>Convert a number to integer</a:t>
                      </a:r>
                    </a:p>
                  </a:txBody>
                  <a:tcPr marL="83467" marR="83467"/>
                </a:tc>
                <a:extLst>
                  <a:ext uri="{0D108BD9-81ED-4DB2-BD59-A6C34878D82A}">
                    <a16:rowId xmlns:a16="http://schemas.microsoft.com/office/drawing/2014/main" val="10008"/>
                  </a:ext>
                </a:extLst>
              </a:tr>
              <a:tr h="0">
                <a:tc>
                  <a:txBody>
                    <a:bodyPr/>
                    <a:lstStyle/>
                    <a:p>
                      <a:pPr marL="0" lvl="0" indent="0">
                        <a:buNone/>
                      </a:pPr>
                      <a:r>
                        <a:t>float(x)</a:t>
                      </a:r>
                    </a:p>
                  </a:txBody>
                  <a:tcPr marL="83467" marR="83467"/>
                </a:tc>
                <a:tc>
                  <a:txBody>
                    <a:bodyPr/>
                    <a:lstStyle/>
                    <a:p>
                      <a:pPr marL="0" lvl="0" indent="0">
                        <a:buNone/>
                      </a:pPr>
                      <a:r>
                        <a:rPr dirty="0"/>
                        <a:t>Convert a number to floating point</a:t>
                      </a:r>
                    </a:p>
                  </a:txBody>
                  <a:tcPr marL="83467" marR="83467"/>
                </a:tc>
                <a:extLst>
                  <a:ext uri="{0D108BD9-81ED-4DB2-BD59-A6C34878D82A}">
                    <a16:rowId xmlns:a16="http://schemas.microsoft.com/office/drawing/2014/main" val="10009"/>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41B28D-2156-1046-8E45-83994C6C16F2}"/>
              </a:ext>
            </a:extLst>
          </p:cNvPr>
          <p:cNvSpPr/>
          <p:nvPr/>
        </p:nvSpPr>
        <p:spPr>
          <a:xfrm>
            <a:off x="2308860" y="2868930"/>
            <a:ext cx="2983230" cy="9601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5813673-C383-DB4D-9EBE-57D0EC600072}"/>
              </a:ext>
            </a:extLst>
          </p:cNvPr>
          <p:cNvSpPr/>
          <p:nvPr/>
        </p:nvSpPr>
        <p:spPr>
          <a:xfrm>
            <a:off x="2286000" y="2828836"/>
            <a:ext cx="4572000" cy="1477328"/>
          </a:xfrm>
          <a:prstGeom prst="rect">
            <a:avLst/>
          </a:prstGeom>
        </p:spPr>
        <p:txBody>
          <a:bodyPr>
            <a:spAutoFit/>
          </a:bodyPr>
          <a:lstStyle/>
          <a:p>
            <a:pPr lvl="0" indent="0">
              <a:buNone/>
            </a:pPr>
            <a:r>
              <a:rPr lang="en-US" dirty="0">
                <a:latin typeface="Courier"/>
              </a:rPr>
              <a:t>x </a:t>
            </a:r>
            <a:r>
              <a:rPr lang="en-US" dirty="0">
                <a:solidFill>
                  <a:srgbClr val="666666"/>
                </a:solidFill>
                <a:latin typeface="Courier"/>
              </a:rPr>
              <a:t>=</a:t>
            </a:r>
            <a:r>
              <a:rPr lang="en-US" dirty="0">
                <a:latin typeface="Courier"/>
              </a:rPr>
              <a:t> </a:t>
            </a:r>
            <a:r>
              <a:rPr lang="en-US" dirty="0">
                <a:solidFill>
                  <a:srgbClr val="40A070"/>
                </a:solidFill>
                <a:latin typeface="Courier"/>
              </a:rPr>
              <a:t>3</a:t>
            </a:r>
            <a:r>
              <a:rPr lang="en-US" dirty="0">
                <a:solidFill>
                  <a:srgbClr val="666666"/>
                </a:solidFill>
                <a:latin typeface="Courier"/>
              </a:rPr>
              <a:t>;</a:t>
            </a:r>
            <a:r>
              <a:rPr lang="en-US" dirty="0">
                <a:latin typeface="Courier"/>
              </a:rPr>
              <a:t> y </a:t>
            </a:r>
            <a:r>
              <a:rPr lang="en-US" dirty="0">
                <a:solidFill>
                  <a:srgbClr val="666666"/>
                </a:solidFill>
                <a:latin typeface="Courier"/>
              </a:rPr>
              <a:t>=</a:t>
            </a:r>
            <a:r>
              <a:rPr lang="en-US" dirty="0">
                <a:latin typeface="Courier"/>
              </a:rPr>
              <a:t> </a:t>
            </a:r>
            <a:r>
              <a:rPr lang="en-US" dirty="0">
                <a:solidFill>
                  <a:srgbClr val="40A070"/>
                </a:solidFill>
                <a:latin typeface="Courier"/>
              </a:rPr>
              <a:t>5</a:t>
            </a:r>
            <a:br>
              <a:rPr lang="en-US" dirty="0"/>
            </a:br>
            <a:br>
              <a:rPr lang="en-US" dirty="0"/>
            </a:br>
            <a:r>
              <a:rPr lang="en-US" dirty="0">
                <a:latin typeface="Courier"/>
              </a:rPr>
              <a:t>(</a:t>
            </a:r>
            <a:r>
              <a:rPr lang="en-US" dirty="0">
                <a:solidFill>
                  <a:srgbClr val="40A070"/>
                </a:solidFill>
                <a:latin typeface="Courier"/>
              </a:rPr>
              <a:t>2</a:t>
            </a:r>
            <a:r>
              <a:rPr lang="en-US" dirty="0">
                <a:solidFill>
                  <a:srgbClr val="666666"/>
                </a:solidFill>
                <a:latin typeface="Courier"/>
              </a:rPr>
              <a:t>*</a:t>
            </a:r>
            <a:r>
              <a:rPr lang="en-US" dirty="0">
                <a:latin typeface="Courier"/>
              </a:rPr>
              <a:t>x) </a:t>
            </a:r>
            <a:r>
              <a:rPr lang="en-US" dirty="0">
                <a:solidFill>
                  <a:srgbClr val="666666"/>
                </a:solidFill>
                <a:latin typeface="Courier"/>
              </a:rPr>
              <a:t>-</a:t>
            </a:r>
            <a:r>
              <a:rPr lang="en-US" dirty="0">
                <a:latin typeface="Courier"/>
              </a:rPr>
              <a:t>  (</a:t>
            </a:r>
            <a:r>
              <a:rPr lang="en-US" dirty="0">
                <a:solidFill>
                  <a:srgbClr val="40A070"/>
                </a:solidFill>
                <a:latin typeface="Courier"/>
              </a:rPr>
              <a:t>5</a:t>
            </a:r>
            <a:r>
              <a:rPr lang="en-US" dirty="0">
                <a:latin typeface="Courier"/>
              </a:rPr>
              <a:t> </a:t>
            </a:r>
            <a:r>
              <a:rPr lang="en-US" dirty="0">
                <a:solidFill>
                  <a:srgbClr val="666666"/>
                </a:solidFill>
                <a:latin typeface="Courier"/>
              </a:rPr>
              <a:t>*</a:t>
            </a:r>
            <a:r>
              <a:rPr lang="en-US" dirty="0">
                <a:latin typeface="Courier"/>
              </a:rPr>
              <a:t> y</a:t>
            </a:r>
            <a:r>
              <a:rPr lang="en-US" dirty="0">
                <a:solidFill>
                  <a:srgbClr val="666666"/>
                </a:solidFill>
                <a:latin typeface="Courier"/>
              </a:rPr>
              <a:t>**</a:t>
            </a:r>
            <a:r>
              <a:rPr lang="en-US" dirty="0">
                <a:solidFill>
                  <a:srgbClr val="40A070"/>
                </a:solidFill>
                <a:latin typeface="Courier"/>
              </a:rPr>
              <a:t>2</a:t>
            </a:r>
            <a:r>
              <a:rPr lang="en-US" dirty="0">
                <a:latin typeface="Courier"/>
              </a:rPr>
              <a:t>) </a:t>
            </a:r>
          </a:p>
          <a:p>
            <a:pPr lvl="0" indent="0">
              <a:buNone/>
            </a:pPr>
            <a:endParaRPr lang="en-US" dirty="0">
              <a:latin typeface="Courier"/>
            </a:endParaRPr>
          </a:p>
          <a:p>
            <a:pPr lvl="0" indent="0">
              <a:buNone/>
            </a:pPr>
            <a:r>
              <a:rPr lang="en-US" dirty="0">
                <a:latin typeface="Courier"/>
              </a:rPr>
              <a:t>-119</a:t>
            </a:r>
          </a:p>
        </p:txBody>
      </p:sp>
    </p:spTree>
    <p:extLst>
      <p:ext uri="{BB962C8B-B14F-4D97-AF65-F5344CB8AC3E}">
        <p14:creationId xmlns:p14="http://schemas.microsoft.com/office/powerpoint/2010/main" val="3127647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A353E8D-255E-6540-B721-CBDB54E7CE8A}"/>
              </a:ext>
            </a:extLst>
          </p:cNvPr>
          <p:cNvSpPr/>
          <p:nvPr/>
        </p:nvSpPr>
        <p:spPr>
          <a:xfrm>
            <a:off x="1805940" y="1908498"/>
            <a:ext cx="4446270" cy="128047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13324-356D-274D-958A-09F16DF5FFF5}"/>
              </a:ext>
            </a:extLst>
          </p:cNvPr>
          <p:cNvSpPr>
            <a:spLocks noGrp="1"/>
          </p:cNvSpPr>
          <p:nvPr>
            <p:ph type="title"/>
          </p:nvPr>
        </p:nvSpPr>
        <p:spPr/>
        <p:txBody>
          <a:bodyPr/>
          <a:lstStyle/>
          <a:p>
            <a:r>
              <a:rPr lang="en-US" dirty="0"/>
              <a:t>strings</a:t>
            </a:r>
          </a:p>
        </p:txBody>
      </p:sp>
      <p:sp>
        <p:nvSpPr>
          <p:cNvPr id="4" name="Rectangle 3">
            <a:extLst>
              <a:ext uri="{FF2B5EF4-FFF2-40B4-BE49-F238E27FC236}">
                <a16:creationId xmlns:a16="http://schemas.microsoft.com/office/drawing/2014/main" id="{6CFF830C-C21A-1E4B-B68D-717CFBD6FF6C}"/>
              </a:ext>
            </a:extLst>
          </p:cNvPr>
          <p:cNvSpPr/>
          <p:nvPr/>
        </p:nvSpPr>
        <p:spPr>
          <a:xfrm>
            <a:off x="1760220" y="1951672"/>
            <a:ext cx="4572000" cy="1754326"/>
          </a:xfrm>
          <a:prstGeom prst="rect">
            <a:avLst/>
          </a:prstGeom>
        </p:spPr>
        <p:txBody>
          <a:bodyPr>
            <a:spAutoFit/>
          </a:bodyPr>
          <a:lstStyle/>
          <a:p>
            <a:pPr lvl="0" indent="0">
              <a:buNone/>
            </a:pPr>
            <a:r>
              <a:rPr lang="en-US" dirty="0" err="1">
                <a:latin typeface="Courier"/>
              </a:rPr>
              <a:t>first_name</a:t>
            </a:r>
            <a:r>
              <a:rPr lang="en-US" dirty="0">
                <a:latin typeface="Courier"/>
              </a:rPr>
              <a:t> </a:t>
            </a:r>
            <a:r>
              <a:rPr lang="en-US" dirty="0">
                <a:solidFill>
                  <a:srgbClr val="666666"/>
                </a:solidFill>
                <a:latin typeface="Courier"/>
              </a:rPr>
              <a:t>=</a:t>
            </a:r>
            <a:r>
              <a:rPr lang="en-US" dirty="0">
                <a:latin typeface="Courier"/>
              </a:rPr>
              <a:t> </a:t>
            </a:r>
            <a:r>
              <a:rPr lang="en-US" dirty="0">
                <a:solidFill>
                  <a:srgbClr val="4070A0"/>
                </a:solidFill>
                <a:latin typeface="Courier"/>
              </a:rPr>
              <a:t>'Abhijit'</a:t>
            </a:r>
            <a:br>
              <a:rPr lang="en-US" dirty="0"/>
            </a:br>
            <a:r>
              <a:rPr lang="en-US" dirty="0" err="1">
                <a:latin typeface="Courier"/>
              </a:rPr>
              <a:t>last_name</a:t>
            </a:r>
            <a:r>
              <a:rPr lang="en-US" dirty="0">
                <a:latin typeface="Courier"/>
              </a:rPr>
              <a:t> </a:t>
            </a:r>
            <a:r>
              <a:rPr lang="en-US" dirty="0">
                <a:solidFill>
                  <a:srgbClr val="666666"/>
                </a:solidFill>
                <a:latin typeface="Courier"/>
              </a:rPr>
              <a:t>=</a:t>
            </a:r>
            <a:r>
              <a:rPr lang="en-US" dirty="0">
                <a:latin typeface="Courier"/>
              </a:rPr>
              <a:t> </a:t>
            </a:r>
            <a:r>
              <a:rPr lang="en-US" dirty="0">
                <a:solidFill>
                  <a:srgbClr val="4070A0"/>
                </a:solidFill>
                <a:latin typeface="Courier"/>
              </a:rPr>
              <a:t>"Dasgupta"</a:t>
            </a:r>
            <a:br>
              <a:rPr lang="en-US" dirty="0"/>
            </a:br>
            <a:br>
              <a:rPr lang="en-US" dirty="0"/>
            </a:br>
            <a:r>
              <a:rPr lang="en-US" i="1" dirty="0">
                <a:solidFill>
                  <a:srgbClr val="60A0B0"/>
                </a:solidFill>
                <a:latin typeface="Courier"/>
              </a:rPr>
              <a:t>'</a:t>
            </a:r>
            <a:r>
              <a:rPr lang="en-US" i="1" dirty="0" err="1">
                <a:solidFill>
                  <a:srgbClr val="60A0B0"/>
                </a:solidFill>
                <a:latin typeface="Courier"/>
              </a:rPr>
              <a:t>jit</a:t>
            </a:r>
            <a:r>
              <a:rPr lang="en-US" i="1" dirty="0">
                <a:solidFill>
                  <a:srgbClr val="60A0B0"/>
                </a:solidFill>
                <a:latin typeface="Courier"/>
              </a:rPr>
              <a:t>'</a:t>
            </a:r>
            <a:r>
              <a:rPr lang="en-US" dirty="0">
                <a:latin typeface="Courier"/>
              </a:rPr>
              <a:t> </a:t>
            </a:r>
            <a:r>
              <a:rPr lang="en-US" b="1" dirty="0">
                <a:solidFill>
                  <a:srgbClr val="007020"/>
                </a:solidFill>
                <a:latin typeface="Courier"/>
              </a:rPr>
              <a:t>in</a:t>
            </a:r>
            <a:r>
              <a:rPr lang="en-US" dirty="0">
                <a:latin typeface="Courier"/>
              </a:rPr>
              <a:t> </a:t>
            </a:r>
            <a:r>
              <a:rPr lang="en-US" dirty="0" err="1">
                <a:latin typeface="Courier"/>
              </a:rPr>
              <a:t>last_name</a:t>
            </a:r>
            <a:endParaRPr lang="en-US" dirty="0">
              <a:latin typeface="Courier"/>
            </a:endParaRPr>
          </a:p>
          <a:p>
            <a:pPr lvl="0" indent="0">
              <a:buNone/>
            </a:pPr>
            <a:endParaRPr lang="en-US" dirty="0">
              <a:latin typeface="Courier"/>
            </a:endParaRPr>
          </a:p>
          <a:p>
            <a:pPr lvl="0" indent="0">
              <a:buNone/>
            </a:pPr>
            <a:r>
              <a:rPr lang="en-US" dirty="0">
                <a:latin typeface="Courier"/>
              </a:rPr>
              <a:t>False</a:t>
            </a:r>
          </a:p>
        </p:txBody>
      </p:sp>
    </p:spTree>
    <p:extLst>
      <p:ext uri="{BB962C8B-B14F-4D97-AF65-F5344CB8AC3E}">
        <p14:creationId xmlns:p14="http://schemas.microsoft.com/office/powerpoint/2010/main" val="1707996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4866246-F96D-DF47-8623-9986C28286D6}"/>
              </a:ext>
            </a:extLst>
          </p:cNvPr>
          <p:cNvSpPr/>
          <p:nvPr/>
        </p:nvSpPr>
        <p:spPr>
          <a:xfrm>
            <a:off x="1554480" y="4194810"/>
            <a:ext cx="4491990" cy="4572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13197E-B52F-8147-879D-A18E70BC0EF7}"/>
              </a:ext>
            </a:extLst>
          </p:cNvPr>
          <p:cNvSpPr/>
          <p:nvPr/>
        </p:nvSpPr>
        <p:spPr>
          <a:xfrm>
            <a:off x="1554480" y="3074670"/>
            <a:ext cx="4491990" cy="4981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ED618E6-C9C7-B942-BBF9-E4F2102AC9B3}"/>
              </a:ext>
            </a:extLst>
          </p:cNvPr>
          <p:cNvSpPr/>
          <p:nvPr/>
        </p:nvSpPr>
        <p:spPr>
          <a:xfrm>
            <a:off x="1497330" y="2003197"/>
            <a:ext cx="4572000" cy="40853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0CD318-7A16-C64A-87F4-25F4CDD6B14D}"/>
              </a:ext>
            </a:extLst>
          </p:cNvPr>
          <p:cNvSpPr>
            <a:spLocks noGrp="1"/>
          </p:cNvSpPr>
          <p:nvPr>
            <p:ph type="title"/>
          </p:nvPr>
        </p:nvSpPr>
        <p:spPr/>
        <p:txBody>
          <a:bodyPr/>
          <a:lstStyle/>
          <a:p>
            <a:r>
              <a:rPr lang="en-US" dirty="0"/>
              <a:t>String operations</a:t>
            </a:r>
          </a:p>
        </p:txBody>
      </p:sp>
      <p:sp>
        <p:nvSpPr>
          <p:cNvPr id="3" name="Rectangle 2">
            <a:extLst>
              <a:ext uri="{FF2B5EF4-FFF2-40B4-BE49-F238E27FC236}">
                <a16:creationId xmlns:a16="http://schemas.microsoft.com/office/drawing/2014/main" id="{A303D8EF-E292-3A42-B1F4-6959DF4E98F8}"/>
              </a:ext>
            </a:extLst>
          </p:cNvPr>
          <p:cNvSpPr/>
          <p:nvPr/>
        </p:nvSpPr>
        <p:spPr>
          <a:xfrm>
            <a:off x="1497330" y="2003197"/>
            <a:ext cx="4572000" cy="3139321"/>
          </a:xfrm>
          <a:prstGeom prst="rect">
            <a:avLst/>
          </a:prstGeom>
        </p:spPr>
        <p:txBody>
          <a:bodyPr>
            <a:spAutoFit/>
          </a:bodyPr>
          <a:lstStyle/>
          <a:p>
            <a:pPr lvl="0" indent="0">
              <a:buNone/>
            </a:pPr>
            <a:r>
              <a:rPr lang="en-US" dirty="0" err="1">
                <a:latin typeface="Courier"/>
              </a:rPr>
              <a:t>first_name</a:t>
            </a:r>
            <a:r>
              <a:rPr lang="en-US" dirty="0">
                <a:latin typeface="Courier"/>
              </a:rPr>
              <a:t> </a:t>
            </a:r>
            <a:r>
              <a:rPr lang="en-US" dirty="0">
                <a:solidFill>
                  <a:srgbClr val="666666"/>
                </a:solidFill>
                <a:latin typeface="Courier"/>
              </a:rPr>
              <a:t>+</a:t>
            </a:r>
            <a:r>
              <a:rPr lang="en-US" dirty="0">
                <a:latin typeface="Courier"/>
              </a:rPr>
              <a:t> </a:t>
            </a:r>
            <a:r>
              <a:rPr lang="en-US" dirty="0" err="1">
                <a:latin typeface="Courier"/>
              </a:rPr>
              <a:t>last_name</a:t>
            </a:r>
            <a:endParaRPr lang="en-US" dirty="0">
              <a:latin typeface="Courier"/>
            </a:endParaRPr>
          </a:p>
          <a:p>
            <a:pPr lvl="0" indent="0">
              <a:buNone/>
            </a:pPr>
            <a:endParaRPr lang="en-US" dirty="0">
              <a:latin typeface="Courier"/>
            </a:endParaRPr>
          </a:p>
          <a:p>
            <a:pPr lvl="0" indent="0">
              <a:buNone/>
            </a:pPr>
            <a:r>
              <a:rPr lang="en-US" dirty="0">
                <a:latin typeface="Courier"/>
              </a:rPr>
              <a:t>'</a:t>
            </a:r>
            <a:r>
              <a:rPr lang="en-US" dirty="0" err="1">
                <a:latin typeface="Courier"/>
              </a:rPr>
              <a:t>AbhijitDasgupta</a:t>
            </a:r>
            <a:r>
              <a:rPr lang="en-US" dirty="0">
                <a:latin typeface="Courier"/>
              </a:rPr>
              <a:t>’</a:t>
            </a:r>
          </a:p>
          <a:p>
            <a:pPr lvl="0" indent="0">
              <a:buNone/>
            </a:pPr>
            <a:endParaRPr lang="en-US" dirty="0">
              <a:latin typeface="Courier"/>
            </a:endParaRPr>
          </a:p>
          <a:p>
            <a:pPr lvl="0" indent="0">
              <a:buNone/>
            </a:pPr>
            <a:r>
              <a:rPr lang="en-US" dirty="0" err="1">
                <a:latin typeface="Courier"/>
              </a:rPr>
              <a:t>first_name</a:t>
            </a:r>
            <a:r>
              <a:rPr lang="en-US" dirty="0">
                <a:solidFill>
                  <a:srgbClr val="666666"/>
                </a:solidFill>
                <a:latin typeface="Courier"/>
              </a:rPr>
              <a:t>*</a:t>
            </a:r>
            <a:r>
              <a:rPr lang="en-US" dirty="0">
                <a:solidFill>
                  <a:srgbClr val="40A070"/>
                </a:solidFill>
                <a:latin typeface="Courier"/>
              </a:rPr>
              <a:t>3</a:t>
            </a:r>
          </a:p>
          <a:p>
            <a:pPr lvl="0" indent="0">
              <a:buNone/>
            </a:pPr>
            <a:endParaRPr lang="en-US" dirty="0">
              <a:latin typeface="Courier"/>
            </a:endParaRPr>
          </a:p>
          <a:p>
            <a:pPr lvl="0" indent="0">
              <a:buNone/>
            </a:pPr>
            <a:r>
              <a:rPr lang="en-US" dirty="0">
                <a:latin typeface="Courier"/>
              </a:rPr>
              <a:t>'</a:t>
            </a:r>
            <a:r>
              <a:rPr lang="en-US" dirty="0" err="1">
                <a:latin typeface="Courier"/>
              </a:rPr>
              <a:t>AbhijitAbhijitAbhijit</a:t>
            </a:r>
            <a:r>
              <a:rPr lang="en-US" dirty="0">
                <a:latin typeface="Courier"/>
              </a:rPr>
              <a:t>’</a:t>
            </a:r>
          </a:p>
          <a:p>
            <a:pPr lvl="0" indent="0">
              <a:buNone/>
            </a:pPr>
            <a:endParaRPr lang="en-US" i="1" dirty="0">
              <a:solidFill>
                <a:srgbClr val="60A0B0"/>
              </a:solidFill>
              <a:latin typeface="Courier"/>
            </a:endParaRPr>
          </a:p>
          <a:p>
            <a:pPr lvl="0" indent="0">
              <a:buNone/>
            </a:pPr>
            <a:r>
              <a:rPr lang="en-US" i="1" dirty="0">
                <a:solidFill>
                  <a:srgbClr val="60A0B0"/>
                </a:solidFill>
                <a:latin typeface="Courier"/>
              </a:rPr>
              <a:t>"gup"</a:t>
            </a:r>
            <a:r>
              <a:rPr lang="en-US" dirty="0">
                <a:latin typeface="Courier"/>
              </a:rPr>
              <a:t> </a:t>
            </a:r>
            <a:r>
              <a:rPr lang="en-US" b="1" dirty="0">
                <a:solidFill>
                  <a:srgbClr val="007020"/>
                </a:solidFill>
                <a:latin typeface="Courier"/>
              </a:rPr>
              <a:t>in</a:t>
            </a:r>
            <a:r>
              <a:rPr lang="en-US" dirty="0">
                <a:latin typeface="Courier"/>
              </a:rPr>
              <a:t> </a:t>
            </a:r>
            <a:r>
              <a:rPr lang="en-US" dirty="0" err="1">
                <a:latin typeface="Courier"/>
              </a:rPr>
              <a:t>last_name</a:t>
            </a:r>
            <a:endParaRPr lang="en-US" dirty="0">
              <a:latin typeface="Courier"/>
            </a:endParaRPr>
          </a:p>
          <a:p>
            <a:pPr lvl="0" indent="0">
              <a:buNone/>
            </a:pPr>
            <a:endParaRPr lang="en-US" dirty="0">
              <a:latin typeface="Courier"/>
            </a:endParaRPr>
          </a:p>
          <a:p>
            <a:pPr lvl="0" indent="0">
              <a:buNone/>
            </a:pPr>
            <a:r>
              <a:rPr lang="en-US" dirty="0">
                <a:latin typeface="Courier"/>
              </a:rPr>
              <a:t>True</a:t>
            </a:r>
          </a:p>
        </p:txBody>
      </p:sp>
    </p:spTree>
    <p:extLst>
      <p:ext uri="{BB962C8B-B14F-4D97-AF65-F5344CB8AC3E}">
        <p14:creationId xmlns:p14="http://schemas.microsoft.com/office/powerpoint/2010/main" val="3342473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150F0-0C33-6340-A1E1-FBF4311160D5}"/>
              </a:ext>
            </a:extLst>
          </p:cNvPr>
          <p:cNvSpPr>
            <a:spLocks noGrp="1"/>
          </p:cNvSpPr>
          <p:nvPr>
            <p:ph type="title"/>
          </p:nvPr>
        </p:nvSpPr>
        <p:spPr/>
        <p:txBody>
          <a:bodyPr/>
          <a:lstStyle/>
          <a:p>
            <a:r>
              <a:rPr lang="en-US" dirty="0"/>
              <a:t>truthiness</a:t>
            </a:r>
          </a:p>
        </p:txBody>
      </p:sp>
      <p:sp>
        <p:nvSpPr>
          <p:cNvPr id="3" name="Rectangle 2">
            <a:extLst>
              <a:ext uri="{FF2B5EF4-FFF2-40B4-BE49-F238E27FC236}">
                <a16:creationId xmlns:a16="http://schemas.microsoft.com/office/drawing/2014/main" id="{0BE3A778-98D9-3E4D-98ED-5488D4674404}"/>
              </a:ext>
            </a:extLst>
          </p:cNvPr>
          <p:cNvSpPr/>
          <p:nvPr/>
        </p:nvSpPr>
        <p:spPr>
          <a:xfrm>
            <a:off x="814180" y="1645176"/>
            <a:ext cx="7701170" cy="2923877"/>
          </a:xfrm>
          <a:prstGeom prst="rect">
            <a:avLst/>
          </a:prstGeom>
        </p:spPr>
        <p:txBody>
          <a:bodyPr wrap="square">
            <a:spAutoFit/>
          </a:bodyPr>
          <a:lstStyle/>
          <a:p>
            <a:pPr lvl="0"/>
            <a:r>
              <a:rPr lang="en-US" dirty="0"/>
              <a:t>Truthiness means evaluating the truth of a statement. This typically results in a Boolean object, which can take values </a:t>
            </a:r>
            <a:r>
              <a:rPr lang="en-US" dirty="0">
                <a:latin typeface="Courier"/>
              </a:rPr>
              <a:t>True</a:t>
            </a:r>
            <a:r>
              <a:rPr lang="en-US" dirty="0"/>
              <a:t> and </a:t>
            </a:r>
            <a:r>
              <a:rPr lang="en-US" dirty="0">
                <a:latin typeface="Courier"/>
              </a:rPr>
              <a:t>False</a:t>
            </a:r>
            <a:r>
              <a:rPr lang="en-US" dirty="0"/>
              <a:t>, but Python has several equivalent representations. The following values are considered the same as False:</a:t>
            </a:r>
          </a:p>
          <a:p>
            <a:pPr lvl="0"/>
            <a:endParaRPr lang="en-US" dirty="0"/>
          </a:p>
          <a:p>
            <a:pPr marL="1270000" lvl="0" indent="0">
              <a:buNone/>
            </a:pPr>
            <a:r>
              <a:rPr lang="en-US" sz="2000" dirty="0">
                <a:latin typeface="Courier"/>
              </a:rPr>
              <a:t>None</a:t>
            </a:r>
            <a:r>
              <a:rPr lang="en-US" sz="2000" dirty="0"/>
              <a:t>, </a:t>
            </a:r>
            <a:r>
              <a:rPr lang="en-US" sz="2000" dirty="0">
                <a:latin typeface="Courier"/>
              </a:rPr>
              <a:t>False</a:t>
            </a:r>
            <a:r>
              <a:rPr lang="en-US" sz="2000" dirty="0"/>
              <a:t>, zero (</a:t>
            </a:r>
            <a:r>
              <a:rPr lang="en-US" sz="2000" dirty="0">
                <a:latin typeface="Courier"/>
              </a:rPr>
              <a:t>0</a:t>
            </a:r>
            <a:r>
              <a:rPr lang="en-US" sz="2000" dirty="0"/>
              <a:t>, </a:t>
            </a:r>
            <a:r>
              <a:rPr lang="en-US" sz="2000" dirty="0">
                <a:latin typeface="Courier"/>
              </a:rPr>
              <a:t>0L</a:t>
            </a:r>
            <a:r>
              <a:rPr lang="en-US" sz="2000" dirty="0"/>
              <a:t>, </a:t>
            </a:r>
            <a:r>
              <a:rPr lang="en-US" sz="2000" dirty="0">
                <a:latin typeface="Courier"/>
              </a:rPr>
              <a:t>0.0</a:t>
            </a:r>
            <a:r>
              <a:rPr lang="en-US" sz="2000" dirty="0"/>
              <a:t>), any empty sequence (</a:t>
            </a:r>
            <a:r>
              <a:rPr lang="en-US" sz="2000" dirty="0">
                <a:latin typeface="Courier"/>
              </a:rPr>
              <a:t>[]</a:t>
            </a:r>
            <a:r>
              <a:rPr lang="en-US" sz="2000" dirty="0"/>
              <a:t>, </a:t>
            </a:r>
            <a:r>
              <a:rPr lang="en-US" sz="2000" dirty="0">
                <a:latin typeface="Courier"/>
              </a:rPr>
              <a:t>''</a:t>
            </a:r>
            <a:r>
              <a:rPr lang="en-US" sz="2000" dirty="0"/>
              <a:t>, </a:t>
            </a:r>
            <a:r>
              <a:rPr lang="en-US" sz="2000" dirty="0">
                <a:latin typeface="Courier"/>
              </a:rPr>
              <a:t>()</a:t>
            </a:r>
            <a:r>
              <a:rPr lang="en-US" sz="2000" dirty="0"/>
              <a:t>), and a few others</a:t>
            </a:r>
          </a:p>
          <a:p>
            <a:pPr lvl="0"/>
            <a:endParaRPr lang="en-US" dirty="0"/>
          </a:p>
          <a:p>
            <a:pPr lvl="0"/>
            <a:r>
              <a:rPr lang="en-US" dirty="0"/>
              <a:t>All other values are considered True. Usually, we’ll denote truth by </a:t>
            </a:r>
            <a:r>
              <a:rPr lang="en-US" dirty="0">
                <a:latin typeface="Courier"/>
              </a:rPr>
              <a:t>True</a:t>
            </a:r>
            <a:r>
              <a:rPr lang="en-US" dirty="0"/>
              <a:t> and the number </a:t>
            </a:r>
            <a:r>
              <a:rPr lang="en-US" dirty="0">
                <a:latin typeface="Courier"/>
              </a:rPr>
              <a:t>1</a:t>
            </a:r>
            <a:r>
              <a:rPr lang="en-US" dirty="0"/>
              <a:t>. </a:t>
            </a:r>
          </a:p>
        </p:txBody>
      </p:sp>
    </p:spTree>
    <p:extLst>
      <p:ext uri="{BB962C8B-B14F-4D97-AF65-F5344CB8AC3E}">
        <p14:creationId xmlns:p14="http://schemas.microsoft.com/office/powerpoint/2010/main" val="115058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28650" y="1825625"/>
          <a:ext cx="7886700" cy="435133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0">
                <a:tc>
                  <a:txBody>
                    <a:bodyPr/>
                    <a:lstStyle/>
                    <a:p>
                      <a:pPr marL="0" lvl="0" indent="0">
                        <a:buNone/>
                      </a:pPr>
                      <a:r>
                        <a:t>Operation</a:t>
                      </a:r>
                    </a:p>
                  </a:txBody>
                  <a:tcPr marL="87630" marR="87630"/>
                </a:tc>
                <a:tc>
                  <a:txBody>
                    <a:bodyPr/>
                    <a:lstStyle/>
                    <a:p>
                      <a:pPr marL="0" lvl="0" indent="0">
                        <a:buNone/>
                      </a:pPr>
                      <a:r>
                        <a:t>Result</a:t>
                      </a:r>
                    </a:p>
                  </a:txBody>
                  <a:tcPr marL="87630" marR="87630"/>
                </a:tc>
                <a:extLst>
                  <a:ext uri="{0D108BD9-81ED-4DB2-BD59-A6C34878D82A}">
                    <a16:rowId xmlns:a16="http://schemas.microsoft.com/office/drawing/2014/main" val="10000"/>
                  </a:ext>
                </a:extLst>
              </a:tr>
              <a:tr h="0">
                <a:tc>
                  <a:txBody>
                    <a:bodyPr/>
                    <a:lstStyle/>
                    <a:p>
                      <a:pPr marL="0" lvl="0" indent="0">
                        <a:buNone/>
                      </a:pPr>
                      <a:r>
                        <a:t>x &lt; y</a:t>
                      </a:r>
                    </a:p>
                  </a:txBody>
                  <a:tcPr marL="87630" marR="87630"/>
                </a:tc>
                <a:tc>
                  <a:txBody>
                    <a:bodyPr/>
                    <a:lstStyle/>
                    <a:p>
                      <a:pPr marL="0" lvl="0" indent="0">
                        <a:buNone/>
                      </a:pPr>
                      <a:r>
                        <a:t>x is strictly less than y</a:t>
                      </a:r>
                    </a:p>
                  </a:txBody>
                  <a:tcPr marL="87630" marR="87630"/>
                </a:tc>
                <a:extLst>
                  <a:ext uri="{0D108BD9-81ED-4DB2-BD59-A6C34878D82A}">
                    <a16:rowId xmlns:a16="http://schemas.microsoft.com/office/drawing/2014/main" val="10001"/>
                  </a:ext>
                </a:extLst>
              </a:tr>
              <a:tr h="0">
                <a:tc>
                  <a:txBody>
                    <a:bodyPr/>
                    <a:lstStyle/>
                    <a:p>
                      <a:pPr marL="0" lvl="0" indent="0">
                        <a:buNone/>
                      </a:pPr>
                      <a:r>
                        <a:t>x &lt;= y</a:t>
                      </a:r>
                    </a:p>
                  </a:txBody>
                  <a:tcPr marL="87630" marR="87630"/>
                </a:tc>
                <a:tc>
                  <a:txBody>
                    <a:bodyPr/>
                    <a:lstStyle/>
                    <a:p>
                      <a:pPr marL="0" lvl="0" indent="0">
                        <a:buNone/>
                      </a:pPr>
                      <a:r>
                        <a:t>x is less than or equal to y</a:t>
                      </a:r>
                    </a:p>
                  </a:txBody>
                  <a:tcPr marL="87630" marR="87630"/>
                </a:tc>
                <a:extLst>
                  <a:ext uri="{0D108BD9-81ED-4DB2-BD59-A6C34878D82A}">
                    <a16:rowId xmlns:a16="http://schemas.microsoft.com/office/drawing/2014/main" val="10002"/>
                  </a:ext>
                </a:extLst>
              </a:tr>
              <a:tr h="0">
                <a:tc>
                  <a:txBody>
                    <a:bodyPr/>
                    <a:lstStyle/>
                    <a:p>
                      <a:pPr marL="0" lvl="0" indent="0">
                        <a:buNone/>
                      </a:pPr>
                      <a:r>
                        <a:t>x == y</a:t>
                      </a:r>
                    </a:p>
                  </a:txBody>
                  <a:tcPr marL="87630" marR="87630"/>
                </a:tc>
                <a:tc>
                  <a:txBody>
                    <a:bodyPr/>
                    <a:lstStyle/>
                    <a:p>
                      <a:pPr marL="0" lvl="0" indent="0">
                        <a:buNone/>
                      </a:pPr>
                      <a:r>
                        <a:t>x equals y (note, it’s 2 = signs)</a:t>
                      </a:r>
                    </a:p>
                  </a:txBody>
                  <a:tcPr marL="87630" marR="87630"/>
                </a:tc>
                <a:extLst>
                  <a:ext uri="{0D108BD9-81ED-4DB2-BD59-A6C34878D82A}">
                    <a16:rowId xmlns:a16="http://schemas.microsoft.com/office/drawing/2014/main" val="10003"/>
                  </a:ext>
                </a:extLst>
              </a:tr>
              <a:tr h="0">
                <a:tc>
                  <a:txBody>
                    <a:bodyPr/>
                    <a:lstStyle/>
                    <a:p>
                      <a:pPr marL="0" lvl="0" indent="0">
                        <a:buNone/>
                      </a:pPr>
                      <a:r>
                        <a:t>x != y</a:t>
                      </a:r>
                    </a:p>
                  </a:txBody>
                  <a:tcPr marL="87630" marR="87630"/>
                </a:tc>
                <a:tc>
                  <a:txBody>
                    <a:bodyPr/>
                    <a:lstStyle/>
                    <a:p>
                      <a:pPr marL="0" lvl="0" indent="0">
                        <a:buNone/>
                      </a:pPr>
                      <a:r>
                        <a:t>x is not equal to y</a:t>
                      </a:r>
                    </a:p>
                  </a:txBody>
                  <a:tcPr marL="87630" marR="87630"/>
                </a:tc>
                <a:extLst>
                  <a:ext uri="{0D108BD9-81ED-4DB2-BD59-A6C34878D82A}">
                    <a16:rowId xmlns:a16="http://schemas.microsoft.com/office/drawing/2014/main" val="10004"/>
                  </a:ext>
                </a:extLst>
              </a:tr>
              <a:tr h="0">
                <a:tc>
                  <a:txBody>
                    <a:bodyPr/>
                    <a:lstStyle/>
                    <a:p>
                      <a:pPr marL="0" lvl="0" indent="0">
                        <a:buNone/>
                      </a:pPr>
                      <a:r>
                        <a:t>x &gt; y</a:t>
                      </a:r>
                    </a:p>
                  </a:txBody>
                  <a:tcPr marL="87630" marR="87630"/>
                </a:tc>
                <a:tc>
                  <a:txBody>
                    <a:bodyPr/>
                    <a:lstStyle/>
                    <a:p>
                      <a:pPr marL="0" lvl="0" indent="0">
                        <a:buNone/>
                      </a:pPr>
                      <a:r>
                        <a:t>x is strictly greater than y</a:t>
                      </a:r>
                    </a:p>
                  </a:txBody>
                  <a:tcPr marL="87630" marR="87630"/>
                </a:tc>
                <a:extLst>
                  <a:ext uri="{0D108BD9-81ED-4DB2-BD59-A6C34878D82A}">
                    <a16:rowId xmlns:a16="http://schemas.microsoft.com/office/drawing/2014/main" val="10005"/>
                  </a:ext>
                </a:extLst>
              </a:tr>
              <a:tr h="0">
                <a:tc>
                  <a:txBody>
                    <a:bodyPr/>
                    <a:lstStyle/>
                    <a:p>
                      <a:pPr marL="0" lvl="0" indent="0">
                        <a:buNone/>
                      </a:pPr>
                      <a:r>
                        <a:t>x &gt;= y</a:t>
                      </a:r>
                    </a:p>
                  </a:txBody>
                  <a:tcPr marL="87630" marR="87630"/>
                </a:tc>
                <a:tc>
                  <a:txBody>
                    <a:bodyPr/>
                    <a:lstStyle/>
                    <a:p>
                      <a:pPr marL="0" lvl="0" indent="0">
                        <a:buNone/>
                      </a:pPr>
                      <a:r>
                        <a:t>x is greater or equal to y</a:t>
                      </a:r>
                    </a:p>
                  </a:txBody>
                  <a:tcPr marL="87630" marR="87630"/>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chorCtr="0"/>
          <a:lstStyle/>
          <a:p>
            <a:pPr marL="0" lvl="0" indent="0">
              <a:spcBef>
                <a:spcPts val="3000"/>
              </a:spcBef>
              <a:buNone/>
            </a:pPr>
            <a:r>
              <a:rPr b="1" dirty="0"/>
              <a:t>Running notebooks on Binder</a:t>
            </a:r>
          </a:p>
          <a:p>
            <a:pPr marL="0" lvl="0" indent="0">
              <a:buNone/>
            </a:pPr>
            <a:r>
              <a:rPr dirty="0"/>
              <a:t>Binder is a free service that allows Python resources to be run on the web from </a:t>
            </a:r>
            <a:r>
              <a:rPr dirty="0" err="1"/>
              <a:t>Github</a:t>
            </a:r>
            <a:r>
              <a:rPr dirty="0"/>
              <a:t> repositories.</a:t>
            </a:r>
          </a:p>
          <a:p>
            <a:pPr marL="0" lvl="0" indent="0">
              <a:buNone/>
            </a:pPr>
            <a:r>
              <a:rPr dirty="0">
                <a:hlinkClick r:id="rId2"/>
              </a:rPr>
              <a:t>Binder demo</a:t>
            </a:r>
            <a:r>
              <a:rPr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D9943-8008-A245-939E-C4B923010F82}"/>
              </a:ext>
            </a:extLst>
          </p:cNvPr>
          <p:cNvSpPr/>
          <p:nvPr/>
        </p:nvSpPr>
        <p:spPr>
          <a:xfrm>
            <a:off x="814180" y="4901731"/>
            <a:ext cx="7511472" cy="1053299"/>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chor="t" anchorCtr="0"/>
          <a:lstStyle/>
          <a:p>
            <a:pPr marL="0" lvl="0" indent="0">
              <a:buNone/>
            </a:pPr>
            <a:r>
              <a:rPr dirty="0"/>
              <a:t>We can chain these comparisons using Boolean operations</a:t>
            </a:r>
          </a:p>
        </p:txBody>
      </p:sp>
      <p:graphicFrame>
        <p:nvGraphicFramePr>
          <p:cNvPr id="4" name="Content Placeholder 5">
            <a:extLst>
              <a:ext uri="{FF2B5EF4-FFF2-40B4-BE49-F238E27FC236}">
                <a16:creationId xmlns:a16="http://schemas.microsoft.com/office/drawing/2014/main" id="{90440853-31FD-5643-910D-3669C0E9B5B3}"/>
              </a:ext>
            </a:extLst>
          </p:cNvPr>
          <p:cNvGraphicFramePr>
            <a:graphicFrameLocks/>
          </p:cNvGraphicFramePr>
          <p:nvPr>
            <p:extLst>
              <p:ext uri="{D42A27DB-BD31-4B8C-83A1-F6EECF244321}">
                <p14:modId xmlns:p14="http://schemas.microsoft.com/office/powerpoint/2010/main" val="1884200740"/>
              </p:ext>
            </p:extLst>
          </p:nvPr>
        </p:nvGraphicFramePr>
        <p:xfrm>
          <a:off x="817563" y="2849245"/>
          <a:ext cx="7512050" cy="1737360"/>
        </p:xfrm>
        <a:graphic>
          <a:graphicData uri="http://schemas.openxmlformats.org/drawingml/2006/table">
            <a:tbl>
              <a:tblPr firstRow="1" bandRow="1">
                <a:tableStyleId>{5C22544A-7EE6-4342-B048-85BDC9FD1C3A}</a:tableStyleId>
              </a:tblPr>
              <a:tblGrid>
                <a:gridCol w="3756025">
                  <a:extLst>
                    <a:ext uri="{9D8B030D-6E8A-4147-A177-3AD203B41FA5}">
                      <a16:colId xmlns:a16="http://schemas.microsoft.com/office/drawing/2014/main" val="20000"/>
                    </a:ext>
                  </a:extLst>
                </a:gridCol>
                <a:gridCol w="3756025">
                  <a:extLst>
                    <a:ext uri="{9D8B030D-6E8A-4147-A177-3AD203B41FA5}">
                      <a16:colId xmlns:a16="http://schemas.microsoft.com/office/drawing/2014/main" val="20001"/>
                    </a:ext>
                  </a:extLst>
                </a:gridCol>
              </a:tblGrid>
              <a:tr h="0">
                <a:tc>
                  <a:txBody>
                    <a:bodyPr/>
                    <a:lstStyle/>
                    <a:p>
                      <a:pPr marL="0" lvl="0" indent="0">
                        <a:buNone/>
                      </a:pPr>
                      <a:r>
                        <a:rPr dirty="0"/>
                        <a:t>Operation</a:t>
                      </a:r>
                    </a:p>
                  </a:txBody>
                  <a:tcPr marL="83467" marR="83467"/>
                </a:tc>
                <a:tc>
                  <a:txBody>
                    <a:bodyPr/>
                    <a:lstStyle/>
                    <a:p>
                      <a:pPr marL="0" lvl="0" indent="0">
                        <a:buNone/>
                      </a:pPr>
                      <a:r>
                        <a:rPr dirty="0"/>
                        <a:t>Result</a:t>
                      </a:r>
                    </a:p>
                  </a:txBody>
                  <a:tcPr marL="83467" marR="83467"/>
                </a:tc>
                <a:extLst>
                  <a:ext uri="{0D108BD9-81ED-4DB2-BD59-A6C34878D82A}">
                    <a16:rowId xmlns:a16="http://schemas.microsoft.com/office/drawing/2014/main" val="10000"/>
                  </a:ext>
                </a:extLst>
              </a:tr>
              <a:tr h="0">
                <a:tc>
                  <a:txBody>
                    <a:bodyPr/>
                    <a:lstStyle/>
                    <a:p>
                      <a:pPr marL="0" lvl="0" indent="0">
                        <a:buNone/>
                      </a:pPr>
                      <a:r>
                        <a:t>x | y</a:t>
                      </a:r>
                    </a:p>
                  </a:txBody>
                  <a:tcPr marL="83467" marR="83467"/>
                </a:tc>
                <a:tc>
                  <a:txBody>
                    <a:bodyPr/>
                    <a:lstStyle/>
                    <a:p>
                      <a:pPr marL="0" lvl="0" indent="0">
                        <a:buNone/>
                      </a:pPr>
                      <a:r>
                        <a:rPr dirty="0"/>
                        <a:t>Either x is true or y is true or both</a:t>
                      </a:r>
                    </a:p>
                  </a:txBody>
                  <a:tcPr marL="83467" marR="83467"/>
                </a:tc>
                <a:extLst>
                  <a:ext uri="{0D108BD9-81ED-4DB2-BD59-A6C34878D82A}">
                    <a16:rowId xmlns:a16="http://schemas.microsoft.com/office/drawing/2014/main" val="10001"/>
                  </a:ext>
                </a:extLst>
              </a:tr>
              <a:tr h="0">
                <a:tc>
                  <a:txBody>
                    <a:bodyPr/>
                    <a:lstStyle/>
                    <a:p>
                      <a:pPr marL="0" lvl="0" indent="0">
                        <a:buNone/>
                      </a:pPr>
                      <a:r>
                        <a:t>x &amp; y</a:t>
                      </a:r>
                    </a:p>
                  </a:txBody>
                  <a:tcPr marL="83467" marR="83467"/>
                </a:tc>
                <a:tc>
                  <a:txBody>
                    <a:bodyPr/>
                    <a:lstStyle/>
                    <a:p>
                      <a:pPr marL="0" lvl="0" indent="0">
                        <a:buNone/>
                      </a:pPr>
                      <a:r>
                        <a:t>Both x and y are true</a:t>
                      </a:r>
                    </a:p>
                  </a:txBody>
                  <a:tcPr marL="83467" marR="83467"/>
                </a:tc>
                <a:extLst>
                  <a:ext uri="{0D108BD9-81ED-4DB2-BD59-A6C34878D82A}">
                    <a16:rowId xmlns:a16="http://schemas.microsoft.com/office/drawing/2014/main" val="10002"/>
                  </a:ext>
                </a:extLst>
              </a:tr>
              <a:tr h="0">
                <a:tc>
                  <a:txBody>
                    <a:bodyPr/>
                    <a:lstStyle/>
                    <a:p>
                      <a:pPr marL="0" lvl="0" indent="0">
                        <a:buNone/>
                      </a:pPr>
                      <a:r>
                        <a:t>not x</a:t>
                      </a:r>
                    </a:p>
                  </a:txBody>
                  <a:tcPr marL="83467" marR="83467"/>
                </a:tc>
                <a:tc>
                  <a:txBody>
                    <a:bodyPr/>
                    <a:lstStyle/>
                    <a:p>
                      <a:pPr marL="0" lvl="0" indent="0">
                        <a:buNone/>
                      </a:pPr>
                      <a:r>
                        <a:rPr dirty="0"/>
                        <a:t>if x is true, then false, and vice versa</a:t>
                      </a:r>
                    </a:p>
                  </a:txBody>
                  <a:tcPr marL="83467" marR="83467"/>
                </a:tc>
                <a:extLst>
                  <a:ext uri="{0D108BD9-81ED-4DB2-BD59-A6C34878D82A}">
                    <a16:rowId xmlns:a16="http://schemas.microsoft.com/office/drawing/2014/main" val="10003"/>
                  </a:ext>
                </a:extLst>
              </a:tr>
            </a:tbl>
          </a:graphicData>
        </a:graphic>
      </p:graphicFrame>
      <p:sp>
        <p:nvSpPr>
          <p:cNvPr id="2" name="Rectangle 1">
            <a:extLst>
              <a:ext uri="{FF2B5EF4-FFF2-40B4-BE49-F238E27FC236}">
                <a16:creationId xmlns:a16="http://schemas.microsoft.com/office/drawing/2014/main" id="{780B3DE4-CABA-954D-A2E2-5A5B883E958C}"/>
              </a:ext>
            </a:extLst>
          </p:cNvPr>
          <p:cNvSpPr/>
          <p:nvPr/>
        </p:nvSpPr>
        <p:spPr>
          <a:xfrm>
            <a:off x="814180" y="4901731"/>
            <a:ext cx="4572000" cy="1477328"/>
          </a:xfrm>
          <a:prstGeom prst="rect">
            <a:avLst/>
          </a:prstGeom>
        </p:spPr>
        <p:txBody>
          <a:bodyPr>
            <a:spAutoFit/>
          </a:bodyPr>
          <a:lstStyle/>
          <a:p>
            <a:pPr lvl="0" indent="0">
              <a:buNone/>
            </a:pPr>
            <a:r>
              <a:rPr lang="en-US" dirty="0">
                <a:latin typeface="Courier"/>
              </a:rPr>
              <a:t>x </a:t>
            </a:r>
            <a:r>
              <a:rPr lang="en-US" dirty="0">
                <a:solidFill>
                  <a:srgbClr val="666666"/>
                </a:solidFill>
                <a:latin typeface="Courier"/>
              </a:rPr>
              <a:t>=</a:t>
            </a:r>
            <a:r>
              <a:rPr lang="en-US" dirty="0">
                <a:latin typeface="Courier"/>
              </a:rPr>
              <a:t> </a:t>
            </a:r>
            <a:r>
              <a:rPr lang="en-US" dirty="0">
                <a:solidFill>
                  <a:srgbClr val="40A070"/>
                </a:solidFill>
                <a:latin typeface="Courier"/>
              </a:rPr>
              <a:t>5</a:t>
            </a:r>
            <a:br>
              <a:rPr lang="en-US" dirty="0"/>
            </a:br>
            <a:br>
              <a:rPr lang="en-US" dirty="0"/>
            </a:br>
            <a:r>
              <a:rPr lang="en-US" dirty="0">
                <a:latin typeface="Courier"/>
              </a:rPr>
              <a:t>(x </a:t>
            </a:r>
            <a:r>
              <a:rPr lang="en-US" dirty="0">
                <a:solidFill>
                  <a:srgbClr val="666666"/>
                </a:solidFill>
                <a:latin typeface="Courier"/>
              </a:rPr>
              <a:t>&lt;</a:t>
            </a:r>
            <a:r>
              <a:rPr lang="en-US" dirty="0">
                <a:latin typeface="Courier"/>
              </a:rPr>
              <a:t> </a:t>
            </a:r>
            <a:r>
              <a:rPr lang="en-US" dirty="0">
                <a:solidFill>
                  <a:srgbClr val="40A070"/>
                </a:solidFill>
                <a:latin typeface="Courier"/>
              </a:rPr>
              <a:t>3</a:t>
            </a:r>
            <a:r>
              <a:rPr lang="en-US" dirty="0">
                <a:latin typeface="Courier"/>
              </a:rPr>
              <a:t>) </a:t>
            </a:r>
            <a:r>
              <a:rPr lang="en-US" dirty="0">
                <a:solidFill>
                  <a:srgbClr val="666666"/>
                </a:solidFill>
                <a:latin typeface="Courier"/>
              </a:rPr>
              <a:t>|</a:t>
            </a:r>
            <a:r>
              <a:rPr lang="en-US" dirty="0">
                <a:latin typeface="Courier"/>
              </a:rPr>
              <a:t> (x </a:t>
            </a:r>
            <a:r>
              <a:rPr lang="en-US" dirty="0">
                <a:solidFill>
                  <a:srgbClr val="666666"/>
                </a:solidFill>
                <a:latin typeface="Courier"/>
              </a:rPr>
              <a:t>&lt;=</a:t>
            </a:r>
            <a:r>
              <a:rPr lang="en-US" dirty="0">
                <a:latin typeface="Courier"/>
              </a:rPr>
              <a:t> </a:t>
            </a:r>
            <a:r>
              <a:rPr lang="en-US" dirty="0">
                <a:solidFill>
                  <a:srgbClr val="40A070"/>
                </a:solidFill>
                <a:latin typeface="Courier"/>
              </a:rPr>
              <a:t>7</a:t>
            </a:r>
            <a:r>
              <a:rPr lang="en-US" dirty="0">
                <a:latin typeface="Courier"/>
              </a:rPr>
              <a:t>)</a:t>
            </a:r>
          </a:p>
          <a:p>
            <a:pPr lvl="0" indent="0">
              <a:buNone/>
            </a:pPr>
            <a:endParaRPr lang="en-US" dirty="0">
              <a:latin typeface="Courier"/>
            </a:endParaRPr>
          </a:p>
          <a:p>
            <a:pPr lvl="0" indent="0">
              <a:buNone/>
            </a:pPr>
            <a:r>
              <a:rPr lang="en-US" dirty="0">
                <a:latin typeface="Courier"/>
              </a:rPr>
              <a:t>True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264" y="1408419"/>
            <a:ext cx="7511472" cy="4041162"/>
          </a:xfrm>
        </p:spPr>
        <p:txBody>
          <a:bodyPr anchor="t" anchorCtr="0">
            <a:normAutofit/>
          </a:bodyPr>
          <a:lstStyle/>
          <a:p>
            <a:pPr marL="0" lvl="0" indent="0">
              <a:buNone/>
            </a:pPr>
            <a:r>
              <a:rPr dirty="0"/>
              <a:t>Variables are like individual ingredients in your recipe. It’s </a:t>
            </a:r>
            <a:r>
              <a:rPr i="1" dirty="0"/>
              <a:t>mis </a:t>
            </a:r>
            <a:r>
              <a:rPr i="1" dirty="0" err="1"/>
              <a:t>en</a:t>
            </a:r>
            <a:r>
              <a:rPr i="1" dirty="0"/>
              <a:t> place</a:t>
            </a:r>
            <a:r>
              <a:rPr dirty="0"/>
              <a:t> or setting the table for any operations (</a:t>
            </a:r>
            <a:r>
              <a:rPr i="1" dirty="0"/>
              <a:t>functions</a:t>
            </a:r>
            <a:r>
              <a:rPr dirty="0"/>
              <a:t>) we want to do to them.</a:t>
            </a:r>
          </a:p>
          <a:p>
            <a:pPr lvl="1"/>
            <a:r>
              <a:rPr dirty="0"/>
              <a:t>Variables are like </a:t>
            </a:r>
            <a:r>
              <a:rPr i="1" dirty="0"/>
              <a:t>nouns</a:t>
            </a:r>
            <a:r>
              <a:rPr dirty="0"/>
              <a:t>,</a:t>
            </a:r>
          </a:p>
          <a:p>
            <a:pPr lvl="1"/>
            <a:r>
              <a:rPr dirty="0"/>
              <a:t>which will be acted on by verbs (</a:t>
            </a:r>
            <a:r>
              <a:rPr i="1" dirty="0"/>
              <a:t>functions</a:t>
            </a:r>
            <a:r>
              <a:rPr dirty="0"/>
              <a:t>).</a:t>
            </a:r>
          </a:p>
          <a:p>
            <a:pPr marL="0" lvl="0" indent="0">
              <a:buNone/>
            </a:pPr>
            <a:r>
              <a:rPr dirty="0"/>
              <a:t>In the next section we’ll look at collections of variables. These collections are important in that it allows us to organize our variables with some structure.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E557-0DBD-F34B-AB8A-E9183ED54831}"/>
              </a:ext>
            </a:extLst>
          </p:cNvPr>
          <p:cNvSpPr>
            <a:spLocks noGrp="1"/>
          </p:cNvSpPr>
          <p:nvPr>
            <p:ph type="title"/>
          </p:nvPr>
        </p:nvSpPr>
        <p:spPr/>
        <p:txBody>
          <a:bodyPr/>
          <a:lstStyle/>
          <a:p>
            <a:r>
              <a:rPr lang="en-US" dirty="0"/>
              <a:t>Data Structures</a:t>
            </a:r>
          </a:p>
        </p:txBody>
      </p:sp>
    </p:spTree>
    <p:extLst>
      <p:ext uri="{BB962C8B-B14F-4D97-AF65-F5344CB8AC3E}">
        <p14:creationId xmlns:p14="http://schemas.microsoft.com/office/powerpoint/2010/main" val="1133612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structures</a:t>
            </a:r>
          </a:p>
        </p:txBody>
      </p:sp>
      <p:sp>
        <p:nvSpPr>
          <p:cNvPr id="3" name="Content Placeholder 2"/>
          <p:cNvSpPr>
            <a:spLocks noGrp="1"/>
          </p:cNvSpPr>
          <p:nvPr>
            <p:ph idx="1"/>
          </p:nvPr>
        </p:nvSpPr>
        <p:spPr/>
        <p:txBody>
          <a:bodyPr anchor="t" anchorCtr="0">
            <a:normAutofit/>
          </a:bodyPr>
          <a:lstStyle/>
          <a:p>
            <a:pPr lvl="1">
              <a:buAutoNum type="arabicPeriod"/>
            </a:pPr>
            <a:r>
              <a:rPr dirty="0"/>
              <a:t>Lists (</a:t>
            </a:r>
            <a:r>
              <a:rPr dirty="0">
                <a:latin typeface="Courier"/>
              </a:rPr>
              <a:t>[]</a:t>
            </a:r>
            <a:r>
              <a:rPr dirty="0"/>
              <a:t>)</a:t>
            </a:r>
          </a:p>
          <a:p>
            <a:pPr lvl="1">
              <a:buAutoNum type="arabicPeriod"/>
            </a:pPr>
            <a:r>
              <a:rPr dirty="0"/>
              <a:t>Tuples (</a:t>
            </a:r>
            <a:r>
              <a:rPr dirty="0">
                <a:latin typeface="Courier"/>
              </a:rPr>
              <a:t>()</a:t>
            </a:r>
            <a:r>
              <a:rPr dirty="0"/>
              <a:t>)</a:t>
            </a:r>
          </a:p>
          <a:p>
            <a:pPr lvl="1">
              <a:buAutoNum type="arabicPeriod"/>
            </a:pPr>
            <a:r>
              <a:rPr dirty="0"/>
              <a:t>Dictionaries or </a:t>
            </a:r>
            <a:r>
              <a:rPr dirty="0" err="1"/>
              <a:t>dicts</a:t>
            </a:r>
            <a:r>
              <a:rPr dirty="0"/>
              <a:t> (</a:t>
            </a:r>
            <a:r>
              <a:rPr dirty="0">
                <a:latin typeface="Courier"/>
              </a:rPr>
              <a:t>{}</a:t>
            </a:r>
            <a:r>
              <a:rPr dirty="0"/>
              <a:t>) </a:t>
            </a:r>
          </a:p>
          <a:p>
            <a:pPr marL="0" lvl="0" indent="0">
              <a:buNone/>
            </a:pPr>
            <a:endParaRPr dirty="0">
              <a:latin typeface="Courie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92003C-22B6-5243-8BFA-58EC9AD7933A}"/>
              </a:ext>
            </a:extLst>
          </p:cNvPr>
          <p:cNvSpPr/>
          <p:nvPr/>
        </p:nvSpPr>
        <p:spPr>
          <a:xfrm>
            <a:off x="382905" y="980658"/>
            <a:ext cx="8378190" cy="3970318"/>
          </a:xfrm>
          <a:prstGeom prst="rect">
            <a:avLst/>
          </a:prstGeom>
        </p:spPr>
        <p:txBody>
          <a:bodyPr wrap="square">
            <a:spAutoFit/>
          </a:bodyPr>
          <a:lstStyle/>
          <a:p>
            <a:pPr lvl="0"/>
            <a:r>
              <a:rPr lang="en-US" dirty="0"/>
              <a:t>Lists are baskets that can contain different kinds of things. They are ordered, so that there is a first element, and a second element, and a last element, in order. However, the </a:t>
            </a:r>
            <a:r>
              <a:rPr lang="en-US" i="1" dirty="0"/>
              <a:t>kinds</a:t>
            </a:r>
            <a:r>
              <a:rPr lang="en-US" dirty="0"/>
              <a:t> of things in a single list doesn’t have to be the same type. </a:t>
            </a:r>
          </a:p>
          <a:p>
            <a:pPr lvl="0"/>
            <a:endParaRPr lang="en-US" dirty="0"/>
          </a:p>
          <a:p>
            <a:pPr lvl="0"/>
            <a:r>
              <a:rPr lang="en-US" dirty="0"/>
              <a:t>Tuples are basically like lists, except that they are </a:t>
            </a:r>
            <a:r>
              <a:rPr lang="en-US" i="1" dirty="0"/>
              <a:t>immutable</a:t>
            </a:r>
            <a:r>
              <a:rPr lang="en-US" dirty="0"/>
              <a:t>, i.e., once they are created, individual values can’t be changed. They are also ordered, so there is a first element, a second element and so on. </a:t>
            </a:r>
          </a:p>
          <a:p>
            <a:pPr lvl="0"/>
            <a:endParaRPr lang="en-US" dirty="0"/>
          </a:p>
          <a:p>
            <a:pPr lvl="0"/>
            <a:r>
              <a:rPr lang="en-US" dirty="0"/>
              <a:t>Dictionaries are </a:t>
            </a:r>
            <a:r>
              <a:rPr lang="en-US" b="1" dirty="0"/>
              <a:t>unordered</a:t>
            </a:r>
            <a:r>
              <a:rPr lang="en-US" dirty="0"/>
              <a:t> key-value pairs, which are very fast for looking up things. They work almost like hash tables. Dictionaries will be very useful to us as we progress towards the </a:t>
            </a:r>
            <a:r>
              <a:rPr lang="en-US" dirty="0" err="1"/>
              <a:t>PyData</a:t>
            </a:r>
            <a:r>
              <a:rPr lang="en-US" dirty="0"/>
              <a:t> stack. Elements need to be referred to by </a:t>
            </a:r>
            <a:r>
              <a:rPr lang="en-US" i="1" dirty="0"/>
              <a:t>key</a:t>
            </a:r>
            <a:r>
              <a:rPr lang="en-US" dirty="0"/>
              <a:t>, not by position. </a:t>
            </a:r>
          </a:p>
          <a:p>
            <a:pPr lvl="0"/>
            <a:endParaRPr lang="en-US" dirty="0"/>
          </a:p>
        </p:txBody>
      </p:sp>
    </p:spTree>
    <p:extLst>
      <p:ext uri="{BB962C8B-B14F-4D97-AF65-F5344CB8AC3E}">
        <p14:creationId xmlns:p14="http://schemas.microsoft.com/office/powerpoint/2010/main" val="1702675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D02738-4A54-FC4D-A41A-0D770290394B}"/>
              </a:ext>
            </a:extLst>
          </p:cNvPr>
          <p:cNvSpPr/>
          <p:nvPr/>
        </p:nvSpPr>
        <p:spPr>
          <a:xfrm>
            <a:off x="2080260" y="1714500"/>
            <a:ext cx="5212080" cy="181737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C66F7B-B1D7-7D4B-BF68-4CA4187E94B3}"/>
              </a:ext>
            </a:extLst>
          </p:cNvPr>
          <p:cNvSpPr/>
          <p:nvPr/>
        </p:nvSpPr>
        <p:spPr>
          <a:xfrm>
            <a:off x="2051685" y="1714500"/>
            <a:ext cx="5040630" cy="2308324"/>
          </a:xfrm>
          <a:prstGeom prst="rect">
            <a:avLst/>
          </a:prstGeom>
        </p:spPr>
        <p:txBody>
          <a:bodyPr wrap="square">
            <a:spAutoFit/>
          </a:bodyPr>
          <a:lstStyle/>
          <a:p>
            <a:pPr lvl="0" indent="0">
              <a:buNone/>
            </a:pPr>
            <a:r>
              <a:rPr lang="en-US" dirty="0" err="1">
                <a:latin typeface="Courier"/>
              </a:rPr>
              <a:t>test_list</a:t>
            </a:r>
            <a:r>
              <a:rPr lang="en-US" dirty="0">
                <a:latin typeface="Courier"/>
              </a:rPr>
              <a:t> </a:t>
            </a:r>
            <a:r>
              <a:rPr lang="en-US" dirty="0">
                <a:solidFill>
                  <a:srgbClr val="666666"/>
                </a:solidFill>
                <a:latin typeface="Courier"/>
              </a:rPr>
              <a:t>=</a:t>
            </a:r>
            <a:r>
              <a:rPr lang="en-US" dirty="0">
                <a:latin typeface="Courier"/>
              </a:rPr>
              <a:t> [</a:t>
            </a:r>
            <a:r>
              <a:rPr lang="en-US" dirty="0">
                <a:solidFill>
                  <a:srgbClr val="4070A0"/>
                </a:solidFill>
                <a:latin typeface="Courier"/>
              </a:rPr>
              <a:t>"apple"</a:t>
            </a:r>
            <a:r>
              <a:rPr lang="en-US" dirty="0">
                <a:latin typeface="Courier"/>
              </a:rPr>
              <a:t>, </a:t>
            </a:r>
            <a:r>
              <a:rPr lang="en-US" dirty="0">
                <a:solidFill>
                  <a:srgbClr val="40A070"/>
                </a:solidFill>
                <a:latin typeface="Courier"/>
              </a:rPr>
              <a:t>3</a:t>
            </a:r>
            <a:r>
              <a:rPr lang="en-US" dirty="0">
                <a:latin typeface="Courier"/>
              </a:rPr>
              <a:t>, </a:t>
            </a:r>
            <a:r>
              <a:rPr lang="en-US" dirty="0">
                <a:solidFill>
                  <a:srgbClr val="19177C"/>
                </a:solidFill>
                <a:latin typeface="Courier"/>
              </a:rPr>
              <a:t>True</a:t>
            </a:r>
            <a:r>
              <a:rPr lang="en-US" dirty="0">
                <a:latin typeface="Courier"/>
              </a:rPr>
              <a:t>, </a:t>
            </a:r>
            <a:r>
              <a:rPr lang="en-US" dirty="0">
                <a:solidFill>
                  <a:srgbClr val="4070A0"/>
                </a:solidFill>
                <a:latin typeface="Courier"/>
              </a:rPr>
              <a:t>"Harvey"</a:t>
            </a:r>
            <a:r>
              <a:rPr lang="en-US" dirty="0">
                <a:latin typeface="Courier"/>
              </a:rPr>
              <a:t>, </a:t>
            </a:r>
            <a:r>
              <a:rPr lang="en-US" dirty="0">
                <a:solidFill>
                  <a:srgbClr val="40A070"/>
                </a:solidFill>
                <a:latin typeface="Courier"/>
              </a:rPr>
              <a:t>48205</a:t>
            </a:r>
            <a:r>
              <a:rPr lang="en-US" dirty="0">
                <a:latin typeface="Courier"/>
              </a:rPr>
              <a:t>]</a:t>
            </a:r>
            <a:br>
              <a:rPr lang="en-US" dirty="0"/>
            </a:br>
            <a:r>
              <a:rPr lang="en-US" dirty="0" err="1">
                <a:latin typeface="Courier"/>
              </a:rPr>
              <a:t>test_tuple</a:t>
            </a:r>
            <a:r>
              <a:rPr lang="en-US" dirty="0">
                <a:latin typeface="Courier"/>
              </a:rPr>
              <a:t> </a:t>
            </a:r>
            <a:r>
              <a:rPr lang="en-US" dirty="0">
                <a:solidFill>
                  <a:srgbClr val="666666"/>
                </a:solidFill>
                <a:latin typeface="Courier"/>
              </a:rPr>
              <a:t>=</a:t>
            </a:r>
            <a:r>
              <a:rPr lang="en-US" dirty="0">
                <a:latin typeface="Courier"/>
              </a:rPr>
              <a:t> (</a:t>
            </a:r>
            <a:r>
              <a:rPr lang="en-US" dirty="0">
                <a:solidFill>
                  <a:srgbClr val="4070A0"/>
                </a:solidFill>
                <a:latin typeface="Courier"/>
              </a:rPr>
              <a:t>"apple"</a:t>
            </a:r>
            <a:r>
              <a:rPr lang="en-US" dirty="0">
                <a:latin typeface="Courier"/>
              </a:rPr>
              <a:t>, </a:t>
            </a:r>
            <a:r>
              <a:rPr lang="en-US" dirty="0">
                <a:solidFill>
                  <a:srgbClr val="40A070"/>
                </a:solidFill>
                <a:latin typeface="Courier"/>
              </a:rPr>
              <a:t>3</a:t>
            </a:r>
            <a:r>
              <a:rPr lang="en-US" dirty="0">
                <a:latin typeface="Courier"/>
              </a:rPr>
              <a:t>, </a:t>
            </a:r>
            <a:r>
              <a:rPr lang="en-US" dirty="0">
                <a:solidFill>
                  <a:srgbClr val="19177C"/>
                </a:solidFill>
                <a:latin typeface="Courier"/>
              </a:rPr>
              <a:t>True</a:t>
            </a:r>
            <a:r>
              <a:rPr lang="en-US" dirty="0">
                <a:latin typeface="Courier"/>
              </a:rPr>
              <a:t>, </a:t>
            </a:r>
            <a:r>
              <a:rPr lang="en-US" dirty="0">
                <a:solidFill>
                  <a:srgbClr val="4070A0"/>
                </a:solidFill>
                <a:latin typeface="Courier"/>
              </a:rPr>
              <a:t>"Harvey"</a:t>
            </a:r>
            <a:r>
              <a:rPr lang="en-US" dirty="0">
                <a:latin typeface="Courier"/>
              </a:rPr>
              <a:t>, </a:t>
            </a:r>
            <a:r>
              <a:rPr lang="en-US" dirty="0">
                <a:solidFill>
                  <a:srgbClr val="40A070"/>
                </a:solidFill>
                <a:latin typeface="Courier"/>
              </a:rPr>
              <a:t>48205</a:t>
            </a:r>
            <a:r>
              <a:rPr lang="en-US" dirty="0">
                <a:latin typeface="Courier"/>
              </a:rPr>
              <a:t>)</a:t>
            </a:r>
            <a:br>
              <a:rPr lang="en-US" dirty="0"/>
            </a:br>
            <a:br>
              <a:rPr lang="en-US" dirty="0"/>
            </a:br>
            <a:r>
              <a:rPr lang="en-US" dirty="0" err="1">
                <a:latin typeface="Courier"/>
              </a:rPr>
              <a:t>test_list</a:t>
            </a:r>
            <a:r>
              <a:rPr lang="en-US" dirty="0">
                <a:latin typeface="Courier"/>
              </a:rPr>
              <a:t>[</a:t>
            </a:r>
            <a:r>
              <a:rPr lang="en-US" dirty="0">
                <a:solidFill>
                  <a:srgbClr val="40A070"/>
                </a:solidFill>
                <a:latin typeface="Courier"/>
              </a:rPr>
              <a:t>0</a:t>
            </a:r>
            <a:r>
              <a:rPr lang="en-US" dirty="0">
                <a:latin typeface="Courier"/>
              </a:rPr>
              <a:t>]</a:t>
            </a:r>
          </a:p>
          <a:p>
            <a:pPr lvl="0" indent="0">
              <a:buNone/>
            </a:pPr>
            <a:endParaRPr lang="en-US" dirty="0">
              <a:latin typeface="Courier"/>
            </a:endParaRPr>
          </a:p>
          <a:p>
            <a:pPr lvl="0" indent="0">
              <a:buNone/>
            </a:pPr>
            <a:r>
              <a:rPr lang="en-US" dirty="0">
                <a:latin typeface="Courier"/>
              </a:rPr>
              <a:t>'apple'</a:t>
            </a:r>
            <a:endParaRPr lang="en-US" dirty="0"/>
          </a:p>
        </p:txBody>
      </p:sp>
    </p:spTree>
    <p:extLst>
      <p:ext uri="{BB962C8B-B14F-4D97-AF65-F5344CB8AC3E}">
        <p14:creationId xmlns:p14="http://schemas.microsoft.com/office/powerpoint/2010/main" val="3171464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28650" y="1825625"/>
          <a:ext cx="7886700" cy="4351338"/>
        </p:xfrm>
        <a:graphic>
          <a:graphicData uri="http://schemas.openxmlformats.org/drawingml/2006/table">
            <a:tbl>
              <a:tblPr firstRow="1" bandRow="1">
                <a:tableStyleId>{5C22544A-7EE6-4342-B048-85BDC9FD1C3A}</a:tableStyleId>
              </a:tblPr>
              <a:tblGrid>
                <a:gridCol w="1314449">
                  <a:extLst>
                    <a:ext uri="{9D8B030D-6E8A-4147-A177-3AD203B41FA5}">
                      <a16:colId xmlns:a16="http://schemas.microsoft.com/office/drawing/2014/main" val="20000"/>
                    </a:ext>
                  </a:extLst>
                </a:gridCol>
                <a:gridCol w="1314449">
                  <a:extLst>
                    <a:ext uri="{9D8B030D-6E8A-4147-A177-3AD203B41FA5}">
                      <a16:colId xmlns:a16="http://schemas.microsoft.com/office/drawing/2014/main" val="20001"/>
                    </a:ext>
                  </a:extLst>
                </a:gridCol>
                <a:gridCol w="1314449">
                  <a:extLst>
                    <a:ext uri="{9D8B030D-6E8A-4147-A177-3AD203B41FA5}">
                      <a16:colId xmlns:a16="http://schemas.microsoft.com/office/drawing/2014/main" val="20002"/>
                    </a:ext>
                  </a:extLst>
                </a:gridCol>
                <a:gridCol w="1314449">
                  <a:extLst>
                    <a:ext uri="{9D8B030D-6E8A-4147-A177-3AD203B41FA5}">
                      <a16:colId xmlns:a16="http://schemas.microsoft.com/office/drawing/2014/main" val="20003"/>
                    </a:ext>
                  </a:extLst>
                </a:gridCol>
                <a:gridCol w="1314449">
                  <a:extLst>
                    <a:ext uri="{9D8B030D-6E8A-4147-A177-3AD203B41FA5}">
                      <a16:colId xmlns:a16="http://schemas.microsoft.com/office/drawing/2014/main" val="20004"/>
                    </a:ext>
                  </a:extLst>
                </a:gridCol>
                <a:gridCol w="1314449">
                  <a:extLst>
                    <a:ext uri="{9D8B030D-6E8A-4147-A177-3AD203B41FA5}">
                      <a16:colId xmlns:a16="http://schemas.microsoft.com/office/drawing/2014/main" val="20005"/>
                    </a:ext>
                  </a:extLst>
                </a:gridCol>
              </a:tblGrid>
              <a:tr h="0">
                <a:tc>
                  <a:txBody>
                    <a:bodyPr/>
                    <a:lstStyle/>
                    <a:p>
                      <a:pPr marL="0" lvl="0" indent="0">
                        <a:buNone/>
                      </a:pPr>
                      <a:r>
                        <a:t>index</a:t>
                      </a:r>
                    </a:p>
                  </a:txBody>
                  <a:tcPr marL="87630" marR="87630"/>
                </a:tc>
                <a:tc>
                  <a:txBody>
                    <a:bodyPr/>
                    <a:lstStyle/>
                    <a:p>
                      <a:pPr marL="0" lvl="0" indent="0">
                        <a:buNone/>
                      </a:pPr>
                      <a:r>
                        <a:t>0</a:t>
                      </a:r>
                    </a:p>
                  </a:txBody>
                  <a:tcPr marL="87630" marR="87630"/>
                </a:tc>
                <a:tc>
                  <a:txBody>
                    <a:bodyPr/>
                    <a:lstStyle/>
                    <a:p>
                      <a:pPr marL="0" lvl="0" indent="0">
                        <a:buNone/>
                      </a:pPr>
                      <a:r>
                        <a:t>1</a:t>
                      </a:r>
                    </a:p>
                  </a:txBody>
                  <a:tcPr marL="87630" marR="87630"/>
                </a:tc>
                <a:tc>
                  <a:txBody>
                    <a:bodyPr/>
                    <a:lstStyle/>
                    <a:p>
                      <a:pPr marL="0" lvl="0" indent="0">
                        <a:buNone/>
                      </a:pPr>
                      <a:r>
                        <a:t>2</a:t>
                      </a:r>
                    </a:p>
                  </a:txBody>
                  <a:tcPr marL="87630" marR="87630"/>
                </a:tc>
                <a:tc>
                  <a:txBody>
                    <a:bodyPr/>
                    <a:lstStyle/>
                    <a:p>
                      <a:pPr marL="0" lvl="0" indent="0">
                        <a:buNone/>
                      </a:pPr>
                      <a:r>
                        <a:t>3</a:t>
                      </a:r>
                    </a:p>
                  </a:txBody>
                  <a:tcPr marL="87630" marR="87630"/>
                </a:tc>
                <a:tc>
                  <a:txBody>
                    <a:bodyPr/>
                    <a:lstStyle/>
                    <a:p>
                      <a:pPr marL="0" lvl="0" indent="0">
                        <a:buNone/>
                      </a:pPr>
                      <a:r>
                        <a:t>4</a:t>
                      </a:r>
                    </a:p>
                  </a:txBody>
                  <a:tcPr marL="87630" marR="87630"/>
                </a:tc>
                <a:extLst>
                  <a:ext uri="{0D108BD9-81ED-4DB2-BD59-A6C34878D82A}">
                    <a16:rowId xmlns:a16="http://schemas.microsoft.com/office/drawing/2014/main" val="10000"/>
                  </a:ext>
                </a:extLst>
              </a:tr>
              <a:tr h="0">
                <a:tc>
                  <a:txBody>
                    <a:bodyPr/>
                    <a:lstStyle/>
                    <a:p>
                      <a:pPr marL="0" lvl="0" indent="0">
                        <a:buNone/>
                      </a:pPr>
                      <a:r>
                        <a:t>element</a:t>
                      </a:r>
                    </a:p>
                  </a:txBody>
                  <a:tcPr marL="87630" marR="87630"/>
                </a:tc>
                <a:tc>
                  <a:txBody>
                    <a:bodyPr/>
                    <a:lstStyle/>
                    <a:p>
                      <a:pPr marL="0" lvl="0" indent="0">
                        <a:buNone/>
                      </a:pPr>
                      <a:r>
                        <a:t>‘apple’</a:t>
                      </a:r>
                    </a:p>
                  </a:txBody>
                  <a:tcPr marL="87630" marR="87630"/>
                </a:tc>
                <a:tc>
                  <a:txBody>
                    <a:bodyPr/>
                    <a:lstStyle/>
                    <a:p>
                      <a:pPr marL="0" lvl="0" indent="0">
                        <a:buNone/>
                      </a:pPr>
                      <a:r>
                        <a:t>3</a:t>
                      </a:r>
                    </a:p>
                  </a:txBody>
                  <a:tcPr marL="87630" marR="87630"/>
                </a:tc>
                <a:tc>
                  <a:txBody>
                    <a:bodyPr/>
                    <a:lstStyle/>
                    <a:p>
                      <a:pPr marL="0" lvl="0" indent="0">
                        <a:buNone/>
                      </a:pPr>
                      <a:r>
                        <a:t>True</a:t>
                      </a:r>
                    </a:p>
                  </a:txBody>
                  <a:tcPr marL="87630" marR="87630"/>
                </a:tc>
                <a:tc>
                  <a:txBody>
                    <a:bodyPr/>
                    <a:lstStyle/>
                    <a:p>
                      <a:pPr marL="0" lvl="0" indent="0">
                        <a:buNone/>
                      </a:pPr>
                      <a:r>
                        <a:t>‘Harvey’</a:t>
                      </a:r>
                    </a:p>
                  </a:txBody>
                  <a:tcPr marL="87630" marR="87630"/>
                </a:tc>
                <a:tc>
                  <a:txBody>
                    <a:bodyPr/>
                    <a:lstStyle/>
                    <a:p>
                      <a:pPr marL="0" lvl="0" indent="0">
                        <a:buNone/>
                      </a:pPr>
                      <a:r>
                        <a:t>48205</a:t>
                      </a:r>
                    </a:p>
                  </a:txBody>
                  <a:tcPr marL="87630" marR="87630"/>
                </a:tc>
                <a:extLst>
                  <a:ext uri="{0D108BD9-81ED-4DB2-BD59-A6C34878D82A}">
                    <a16:rowId xmlns:a16="http://schemas.microsoft.com/office/drawing/2014/main" val="10001"/>
                  </a:ext>
                </a:extLst>
              </a:tr>
              <a:tr h="0">
                <a:tc>
                  <a:txBody>
                    <a:bodyPr/>
                    <a:lstStyle/>
                    <a:p>
                      <a:pPr marL="0" lvl="0" indent="0">
                        <a:buNone/>
                      </a:pPr>
                      <a:r>
                        <a:t>counting backwards</a:t>
                      </a:r>
                    </a:p>
                  </a:txBody>
                  <a:tcPr marL="87630" marR="87630"/>
                </a:tc>
                <a:tc>
                  <a:txBody>
                    <a:bodyPr/>
                    <a:lstStyle/>
                    <a:p>
                      <a:pPr marL="0" lvl="0" indent="0">
                        <a:buNone/>
                      </a:pPr>
                      <a:r>
                        <a:t>-5</a:t>
                      </a:r>
                    </a:p>
                  </a:txBody>
                  <a:tcPr marL="87630" marR="87630"/>
                </a:tc>
                <a:tc>
                  <a:txBody>
                    <a:bodyPr/>
                    <a:lstStyle/>
                    <a:p>
                      <a:pPr marL="0" lvl="0" indent="0">
                        <a:buNone/>
                      </a:pPr>
                      <a:r>
                        <a:t>-4</a:t>
                      </a:r>
                    </a:p>
                  </a:txBody>
                  <a:tcPr marL="87630" marR="87630"/>
                </a:tc>
                <a:tc>
                  <a:txBody>
                    <a:bodyPr/>
                    <a:lstStyle/>
                    <a:p>
                      <a:pPr marL="0" lvl="0" indent="0">
                        <a:buNone/>
                      </a:pPr>
                      <a:r>
                        <a:t>-3</a:t>
                      </a:r>
                    </a:p>
                  </a:txBody>
                  <a:tcPr marL="87630" marR="87630"/>
                </a:tc>
                <a:tc>
                  <a:txBody>
                    <a:bodyPr/>
                    <a:lstStyle/>
                    <a:p>
                      <a:pPr marL="0" lvl="0" indent="0">
                        <a:buNone/>
                      </a:pPr>
                      <a:r>
                        <a:t>-2</a:t>
                      </a:r>
                    </a:p>
                  </a:txBody>
                  <a:tcPr marL="87630" marR="87630"/>
                </a:tc>
                <a:tc>
                  <a:txBody>
                    <a:bodyPr/>
                    <a:lstStyle/>
                    <a:p>
                      <a:pPr marL="0" lvl="0" indent="0">
                        <a:buNone/>
                      </a:pPr>
                      <a:r>
                        <a:t>-1</a:t>
                      </a:r>
                    </a:p>
                  </a:txBody>
                  <a:tcPr marL="87630" marR="87630"/>
                </a:tc>
                <a:extLst>
                  <a:ext uri="{0D108BD9-81ED-4DB2-BD59-A6C34878D82A}">
                    <a16:rowId xmlns:a16="http://schemas.microsoft.com/office/drawing/2014/main" val="10002"/>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2242A9-1F52-9044-A955-A3FA5FE65A8D}"/>
              </a:ext>
            </a:extLst>
          </p:cNvPr>
          <p:cNvSpPr/>
          <p:nvPr/>
        </p:nvSpPr>
        <p:spPr>
          <a:xfrm>
            <a:off x="982980" y="1897380"/>
            <a:ext cx="6652260" cy="237744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6264" y="1066488"/>
            <a:ext cx="7511472" cy="4041162"/>
          </a:xfrm>
        </p:spPr>
        <p:txBody>
          <a:bodyPr>
            <a:normAutofit/>
          </a:bodyPr>
          <a:lstStyle/>
          <a:p>
            <a:pPr lvl="0" indent="0">
              <a:buNone/>
            </a:pPr>
            <a:r>
              <a:rPr dirty="0">
                <a:latin typeface="Courier"/>
              </a:rPr>
              <a:t>contact </a:t>
            </a:r>
            <a:r>
              <a:rPr dirty="0">
                <a:solidFill>
                  <a:srgbClr val="666666"/>
                </a:solidFill>
                <a:latin typeface="Courier"/>
              </a:rPr>
              <a:t>=</a:t>
            </a:r>
            <a:r>
              <a:rPr dirty="0">
                <a:latin typeface="Courier"/>
              </a:rPr>
              <a:t> {</a:t>
            </a:r>
            <a:br>
              <a:rPr dirty="0"/>
            </a:br>
            <a:r>
              <a:rPr dirty="0">
                <a:latin typeface="Courier"/>
              </a:rPr>
              <a:t>    </a:t>
            </a:r>
            <a:r>
              <a:rPr dirty="0">
                <a:solidFill>
                  <a:srgbClr val="4070A0"/>
                </a:solidFill>
                <a:latin typeface="Courier"/>
              </a:rPr>
              <a:t>"</a:t>
            </a:r>
            <a:r>
              <a:rPr dirty="0" err="1">
                <a:solidFill>
                  <a:srgbClr val="4070A0"/>
                </a:solidFill>
                <a:latin typeface="Courier"/>
              </a:rPr>
              <a:t>first_name</a:t>
            </a:r>
            <a:r>
              <a:rPr dirty="0">
                <a:solidFill>
                  <a:srgbClr val="4070A0"/>
                </a:solidFill>
                <a:latin typeface="Courier"/>
              </a:rPr>
              <a:t>"</a:t>
            </a:r>
            <a:r>
              <a:rPr dirty="0">
                <a:latin typeface="Courier"/>
              </a:rPr>
              <a:t>: </a:t>
            </a:r>
            <a:r>
              <a:rPr dirty="0">
                <a:solidFill>
                  <a:srgbClr val="4070A0"/>
                </a:solidFill>
                <a:latin typeface="Courier"/>
              </a:rPr>
              <a:t>"Abhijit"</a:t>
            </a:r>
            <a:r>
              <a:rPr dirty="0">
                <a:latin typeface="Courier"/>
              </a:rPr>
              <a:t>,</a:t>
            </a:r>
            <a:br>
              <a:rPr dirty="0"/>
            </a:br>
            <a:r>
              <a:rPr dirty="0">
                <a:latin typeface="Courier"/>
              </a:rPr>
              <a:t>    </a:t>
            </a:r>
            <a:r>
              <a:rPr dirty="0">
                <a:solidFill>
                  <a:srgbClr val="4070A0"/>
                </a:solidFill>
                <a:latin typeface="Courier"/>
              </a:rPr>
              <a:t>"</a:t>
            </a:r>
            <a:r>
              <a:rPr dirty="0" err="1">
                <a:solidFill>
                  <a:srgbClr val="4070A0"/>
                </a:solidFill>
                <a:latin typeface="Courier"/>
              </a:rPr>
              <a:t>last_name</a:t>
            </a:r>
            <a:r>
              <a:rPr dirty="0">
                <a:solidFill>
                  <a:srgbClr val="4070A0"/>
                </a:solidFill>
                <a:latin typeface="Courier"/>
              </a:rPr>
              <a:t>"</a:t>
            </a:r>
            <a:r>
              <a:rPr dirty="0">
                <a:latin typeface="Courier"/>
              </a:rPr>
              <a:t>: </a:t>
            </a:r>
            <a:r>
              <a:rPr dirty="0">
                <a:solidFill>
                  <a:srgbClr val="4070A0"/>
                </a:solidFill>
                <a:latin typeface="Courier"/>
              </a:rPr>
              <a:t>"Dasgupta"</a:t>
            </a:r>
            <a:r>
              <a:rPr dirty="0">
                <a:latin typeface="Courier"/>
              </a:rPr>
              <a:t>,</a:t>
            </a:r>
            <a:br>
              <a:rPr dirty="0"/>
            </a:br>
            <a:r>
              <a:rPr dirty="0">
                <a:latin typeface="Courier"/>
              </a:rPr>
              <a:t>    </a:t>
            </a:r>
            <a:r>
              <a:rPr dirty="0">
                <a:solidFill>
                  <a:srgbClr val="4070A0"/>
                </a:solidFill>
                <a:latin typeface="Courier"/>
              </a:rPr>
              <a:t>"Age"</a:t>
            </a:r>
            <a:r>
              <a:rPr dirty="0">
                <a:latin typeface="Courier"/>
              </a:rPr>
              <a:t>: </a:t>
            </a:r>
            <a:r>
              <a:rPr dirty="0">
                <a:solidFill>
                  <a:srgbClr val="40A070"/>
                </a:solidFill>
                <a:latin typeface="Courier"/>
              </a:rPr>
              <a:t>48</a:t>
            </a:r>
            <a:r>
              <a:rPr dirty="0">
                <a:latin typeface="Courier"/>
              </a:rPr>
              <a:t>,</a:t>
            </a:r>
            <a:br>
              <a:rPr dirty="0"/>
            </a:br>
            <a:r>
              <a:rPr dirty="0">
                <a:latin typeface="Courier"/>
              </a:rPr>
              <a:t>    </a:t>
            </a:r>
            <a:r>
              <a:rPr dirty="0">
                <a:solidFill>
                  <a:srgbClr val="4070A0"/>
                </a:solidFill>
                <a:latin typeface="Courier"/>
              </a:rPr>
              <a:t>"address"</a:t>
            </a:r>
            <a:r>
              <a:rPr dirty="0">
                <a:latin typeface="Courier"/>
              </a:rPr>
              <a:t>: </a:t>
            </a:r>
            <a:r>
              <a:rPr dirty="0">
                <a:solidFill>
                  <a:srgbClr val="4070A0"/>
                </a:solidFill>
                <a:latin typeface="Courier"/>
              </a:rPr>
              <a:t>"124 Main St"</a:t>
            </a:r>
            <a:r>
              <a:rPr dirty="0">
                <a:latin typeface="Courier"/>
              </a:rPr>
              <a:t>,</a:t>
            </a:r>
            <a:br>
              <a:rPr dirty="0"/>
            </a:br>
            <a:r>
              <a:rPr dirty="0">
                <a:latin typeface="Courier"/>
              </a:rPr>
              <a:t>    </a:t>
            </a:r>
            <a:r>
              <a:rPr dirty="0">
                <a:solidFill>
                  <a:srgbClr val="4070A0"/>
                </a:solidFill>
                <a:latin typeface="Courier"/>
              </a:rPr>
              <a:t>"Employed"</a:t>
            </a:r>
            <a:r>
              <a:rPr dirty="0">
                <a:latin typeface="Courier"/>
              </a:rPr>
              <a:t>: </a:t>
            </a:r>
            <a:r>
              <a:rPr dirty="0">
                <a:solidFill>
                  <a:srgbClr val="19177C"/>
                </a:solidFill>
                <a:latin typeface="Courier"/>
              </a:rPr>
              <a:t>True</a:t>
            </a:r>
            <a:r>
              <a:rPr dirty="0">
                <a:latin typeface="Courier"/>
              </a:rPr>
              <a:t>,</a:t>
            </a:r>
            <a:br>
              <a:rPr dirty="0"/>
            </a:br>
            <a:r>
              <a:rPr dirty="0">
                <a:latin typeface="Courier"/>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E1F0BC7-E26F-F44A-9CF1-45F1FA4AC832}"/>
              </a:ext>
            </a:extLst>
          </p:cNvPr>
          <p:cNvSpPr/>
          <p:nvPr/>
        </p:nvSpPr>
        <p:spPr>
          <a:xfrm>
            <a:off x="1303020" y="4235440"/>
            <a:ext cx="5772150" cy="42800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F8B097-E0DE-0D41-B96E-31FF53957CC3}"/>
              </a:ext>
            </a:extLst>
          </p:cNvPr>
          <p:cNvSpPr/>
          <p:nvPr/>
        </p:nvSpPr>
        <p:spPr>
          <a:xfrm>
            <a:off x="1303020" y="2836887"/>
            <a:ext cx="5772150" cy="42800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9C9D629-711A-A046-8F80-BBEF4A80E204}"/>
              </a:ext>
            </a:extLst>
          </p:cNvPr>
          <p:cNvSpPr/>
          <p:nvPr/>
        </p:nvSpPr>
        <p:spPr>
          <a:xfrm>
            <a:off x="1303020" y="1731273"/>
            <a:ext cx="5772150" cy="42800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49C84BE-AA0B-4440-AD01-0B53E50FDB0B}"/>
              </a:ext>
            </a:extLst>
          </p:cNvPr>
          <p:cNvSpPr/>
          <p:nvPr/>
        </p:nvSpPr>
        <p:spPr>
          <a:xfrm>
            <a:off x="1303020" y="669280"/>
            <a:ext cx="5772150" cy="42800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062071F-D08C-B14B-BAE9-7B1D1AD507E7}"/>
              </a:ext>
            </a:extLst>
          </p:cNvPr>
          <p:cNvSpPr/>
          <p:nvPr/>
        </p:nvSpPr>
        <p:spPr>
          <a:xfrm>
            <a:off x="1303020" y="669280"/>
            <a:ext cx="6789420" cy="4801314"/>
          </a:xfrm>
          <a:prstGeom prst="rect">
            <a:avLst/>
          </a:prstGeom>
        </p:spPr>
        <p:txBody>
          <a:bodyPr wrap="square">
            <a:spAutoFit/>
          </a:bodyPr>
          <a:lstStyle/>
          <a:p>
            <a:pPr lvl="0" indent="0">
              <a:buNone/>
            </a:pPr>
            <a:r>
              <a:rPr lang="en-US" dirty="0">
                <a:latin typeface="Courier"/>
              </a:rPr>
              <a:t>contact[</a:t>
            </a:r>
            <a:r>
              <a:rPr lang="en-US" dirty="0">
                <a:solidFill>
                  <a:srgbClr val="4070A0"/>
                </a:solidFill>
                <a:latin typeface="Courier"/>
              </a:rPr>
              <a:t>'</a:t>
            </a:r>
            <a:r>
              <a:rPr lang="en-US" dirty="0" err="1">
                <a:solidFill>
                  <a:srgbClr val="4070A0"/>
                </a:solidFill>
                <a:latin typeface="Courier"/>
              </a:rPr>
              <a:t>first_name</a:t>
            </a:r>
            <a:r>
              <a:rPr lang="en-US" dirty="0">
                <a:solidFill>
                  <a:srgbClr val="4070A0"/>
                </a:solidFill>
                <a:latin typeface="Courier"/>
              </a:rPr>
              <a:t>’</a:t>
            </a:r>
            <a:r>
              <a:rPr lang="en-US" dirty="0">
                <a:latin typeface="Courier"/>
              </a:rPr>
              <a:t>]</a:t>
            </a:r>
          </a:p>
          <a:p>
            <a:pPr lvl="0" indent="0">
              <a:buNone/>
            </a:pPr>
            <a:endParaRPr lang="en-US" dirty="0">
              <a:latin typeface="Courier"/>
            </a:endParaRPr>
          </a:p>
          <a:p>
            <a:pPr lvl="0" indent="0">
              <a:buNone/>
            </a:pPr>
            <a:r>
              <a:rPr lang="en-US" dirty="0">
                <a:latin typeface="Courier"/>
              </a:rPr>
              <a:t>'Abhijit’</a:t>
            </a:r>
          </a:p>
          <a:p>
            <a:pPr lvl="0" indent="0">
              <a:buNone/>
            </a:pPr>
            <a:endParaRPr lang="en-US" dirty="0">
              <a:latin typeface="Courier"/>
            </a:endParaRPr>
          </a:p>
          <a:p>
            <a:pPr lvl="0" indent="0">
              <a:buNone/>
            </a:pPr>
            <a:r>
              <a:rPr lang="en-US" dirty="0">
                <a:latin typeface="Courier"/>
              </a:rPr>
              <a:t>contact[</a:t>
            </a:r>
            <a:r>
              <a:rPr lang="en-US" dirty="0">
                <a:solidFill>
                  <a:srgbClr val="4070A0"/>
                </a:solidFill>
                <a:latin typeface="Courier"/>
              </a:rPr>
              <a:t>'address’</a:t>
            </a:r>
            <a:r>
              <a:rPr lang="en-US" dirty="0">
                <a:latin typeface="Courier"/>
              </a:rPr>
              <a:t>]</a:t>
            </a:r>
          </a:p>
          <a:p>
            <a:pPr lvl="0" indent="0">
              <a:buNone/>
            </a:pPr>
            <a:endParaRPr lang="en-US" dirty="0">
              <a:latin typeface="Courier"/>
            </a:endParaRPr>
          </a:p>
          <a:p>
            <a:pPr lvl="0" indent="0">
              <a:buNone/>
            </a:pPr>
            <a:r>
              <a:rPr lang="en-US" dirty="0">
                <a:latin typeface="Courier"/>
              </a:rPr>
              <a:t>'124 Main St’</a:t>
            </a:r>
          </a:p>
          <a:p>
            <a:pPr lvl="0" indent="0">
              <a:buNone/>
            </a:pPr>
            <a:endParaRPr lang="en-US" dirty="0">
              <a:latin typeface="Courier"/>
            </a:endParaRPr>
          </a:p>
          <a:p>
            <a:pPr lvl="0" indent="0">
              <a:buNone/>
            </a:pPr>
            <a:r>
              <a:rPr lang="en-US" dirty="0" err="1">
                <a:latin typeface="Courier"/>
              </a:rPr>
              <a:t>contact.keys</a:t>
            </a:r>
            <a:r>
              <a:rPr lang="en-US" dirty="0">
                <a:latin typeface="Courier"/>
              </a:rPr>
              <a:t>()</a:t>
            </a:r>
          </a:p>
          <a:p>
            <a:pPr lvl="0" indent="0">
              <a:buNone/>
            </a:pPr>
            <a:endParaRPr lang="en-US" dirty="0">
              <a:latin typeface="Courier"/>
            </a:endParaRPr>
          </a:p>
          <a:p>
            <a:pPr lvl="0" indent="0">
              <a:buNone/>
            </a:pPr>
            <a:r>
              <a:rPr lang="en-US" dirty="0" err="1">
                <a:latin typeface="Courier"/>
              </a:rPr>
              <a:t>dict_keys</a:t>
            </a:r>
            <a:r>
              <a:rPr lang="en-US" dirty="0">
                <a:latin typeface="Courier"/>
              </a:rPr>
              <a:t>(['</a:t>
            </a:r>
            <a:r>
              <a:rPr lang="en-US" dirty="0" err="1">
                <a:latin typeface="Courier"/>
              </a:rPr>
              <a:t>first_name</a:t>
            </a:r>
            <a:r>
              <a:rPr lang="en-US" dirty="0">
                <a:latin typeface="Courier"/>
              </a:rPr>
              <a:t>', '</a:t>
            </a:r>
            <a:r>
              <a:rPr lang="en-US" dirty="0" err="1">
                <a:latin typeface="Courier"/>
              </a:rPr>
              <a:t>last_name</a:t>
            </a:r>
            <a:r>
              <a:rPr lang="en-US" dirty="0">
                <a:latin typeface="Courier"/>
              </a:rPr>
              <a:t>’, </a:t>
            </a:r>
          </a:p>
          <a:p>
            <a:pPr lvl="0" indent="0">
              <a:buNone/>
            </a:pPr>
            <a:r>
              <a:rPr lang="en-US" dirty="0">
                <a:latin typeface="Courier"/>
              </a:rPr>
              <a:t>'Age', 'address', 'Employed’])</a:t>
            </a:r>
          </a:p>
          <a:p>
            <a:pPr lvl="0" indent="0">
              <a:buNone/>
            </a:pPr>
            <a:endParaRPr lang="en-US" dirty="0">
              <a:latin typeface="Courier"/>
            </a:endParaRPr>
          </a:p>
          <a:p>
            <a:pPr lvl="0" indent="0">
              <a:buNone/>
            </a:pPr>
            <a:r>
              <a:rPr lang="en-US" dirty="0" err="1">
                <a:latin typeface="Courier"/>
              </a:rPr>
              <a:t>contact.values</a:t>
            </a:r>
            <a:r>
              <a:rPr lang="en-US" dirty="0">
                <a:latin typeface="Courier"/>
              </a:rPr>
              <a:t>()</a:t>
            </a:r>
          </a:p>
          <a:p>
            <a:pPr lvl="0" indent="0">
              <a:buNone/>
            </a:pPr>
            <a:endParaRPr lang="en-US" dirty="0">
              <a:latin typeface="Courier"/>
            </a:endParaRPr>
          </a:p>
          <a:p>
            <a:pPr lvl="0" indent="0">
              <a:buNone/>
            </a:pPr>
            <a:r>
              <a:rPr lang="en-US" dirty="0" err="1">
                <a:latin typeface="Courier"/>
              </a:rPr>
              <a:t>dict_values</a:t>
            </a:r>
            <a:r>
              <a:rPr lang="en-US" dirty="0">
                <a:latin typeface="Courier"/>
              </a:rPr>
              <a:t>(['Abhijit', 'Dasgupta', 48, '124 Main St', True])</a:t>
            </a:r>
          </a:p>
        </p:txBody>
      </p:sp>
    </p:spTree>
    <p:extLst>
      <p:ext uri="{BB962C8B-B14F-4D97-AF65-F5344CB8AC3E}">
        <p14:creationId xmlns:p14="http://schemas.microsoft.com/office/powerpoint/2010/main" val="377269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Operations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Why Python for Data Science?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Loops</a:t>
            </a:r>
          </a:p>
        </p:txBody>
      </p:sp>
      <p:sp>
        <p:nvSpPr>
          <p:cNvPr id="3" name="Content Placeholder 2"/>
          <p:cNvSpPr>
            <a:spLocks noGrp="1"/>
          </p:cNvSpPr>
          <p:nvPr>
            <p:ph idx="1"/>
          </p:nvPr>
        </p:nvSpPr>
        <p:spPr>
          <a:xfrm>
            <a:off x="314325" y="1690689"/>
            <a:ext cx="8515350" cy="4351338"/>
          </a:xfrm>
        </p:spPr>
        <p:txBody>
          <a:bodyPr>
            <a:normAutofit/>
          </a:bodyPr>
          <a:lstStyle/>
          <a:p>
            <a:pPr lvl="0" indent="0">
              <a:buNone/>
            </a:pPr>
            <a:r>
              <a:rPr lang="en-US" sz="1800" dirty="0">
                <a:latin typeface="Courier"/>
              </a:rPr>
              <a:t>Pseudocode</a:t>
            </a:r>
          </a:p>
          <a:p>
            <a:pPr lvl="0" indent="0">
              <a:buNone/>
            </a:pPr>
            <a:endParaRPr lang="en-US" sz="1800" dirty="0">
              <a:latin typeface="Courier"/>
            </a:endParaRPr>
          </a:p>
          <a:p>
            <a:pPr lvl="0" indent="0">
              <a:buNone/>
            </a:pPr>
            <a:r>
              <a:rPr sz="1800" dirty="0">
                <a:latin typeface="Courier"/>
              </a:rPr>
              <a:t>Start with a list of datasets, one for each state
for each state
    compute and store fraction of votes that are Republican
    compute and store fraction of votes that are Democratic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7917D9-413B-7D42-AE13-80D712B39085}"/>
              </a:ext>
            </a:extLst>
          </p:cNvPr>
          <p:cNvSpPr/>
          <p:nvPr/>
        </p:nvSpPr>
        <p:spPr>
          <a:xfrm>
            <a:off x="822960" y="2238375"/>
            <a:ext cx="7189470" cy="36576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8D74A2C-F581-6D46-831F-81E505CFFAEB}"/>
              </a:ext>
            </a:extLst>
          </p:cNvPr>
          <p:cNvSpPr/>
          <p:nvPr/>
        </p:nvSpPr>
        <p:spPr>
          <a:xfrm>
            <a:off x="822960" y="3825240"/>
            <a:ext cx="7189470" cy="7581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36A045F-A6A8-A740-B260-435CB49C34D1}"/>
              </a:ext>
            </a:extLst>
          </p:cNvPr>
          <p:cNvSpPr/>
          <p:nvPr/>
        </p:nvSpPr>
        <p:spPr>
          <a:xfrm>
            <a:off x="822960" y="651510"/>
            <a:ext cx="7189470" cy="36576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648335"/>
            <a:ext cx="7886700" cy="4351338"/>
          </a:xfrm>
        </p:spPr>
        <p:txBody>
          <a:bodyPr>
            <a:normAutofit fontScale="62500" lnSpcReduction="20000"/>
          </a:bodyPr>
          <a:lstStyle/>
          <a:p>
            <a:pPr lvl="0" indent="0">
              <a:buNone/>
            </a:pPr>
            <a:r>
              <a:rPr b="1" dirty="0">
                <a:solidFill>
                  <a:srgbClr val="007020"/>
                </a:solidFill>
                <a:latin typeface="Courier"/>
              </a:rPr>
              <a:t>for</a:t>
            </a:r>
            <a:r>
              <a:rPr dirty="0">
                <a:latin typeface="Courier"/>
              </a:rPr>
              <a:t> </a:t>
            </a:r>
            <a:r>
              <a:rPr dirty="0" err="1">
                <a:latin typeface="Courier"/>
              </a:rPr>
              <a:t>i</a:t>
            </a:r>
            <a:r>
              <a:rPr dirty="0">
                <a:latin typeface="Courier"/>
              </a:rPr>
              <a:t> </a:t>
            </a:r>
            <a:r>
              <a:rPr b="1" dirty="0">
                <a:solidFill>
                  <a:srgbClr val="007020"/>
                </a:solidFill>
                <a:latin typeface="Courier"/>
              </a:rPr>
              <a:t>in</a:t>
            </a:r>
            <a:r>
              <a:rPr dirty="0">
                <a:latin typeface="Courier"/>
              </a:rPr>
              <a:t> range(</a:t>
            </a:r>
            <a:r>
              <a:rPr dirty="0" err="1">
                <a:latin typeface="Courier"/>
              </a:rPr>
              <a:t>len</a:t>
            </a:r>
            <a:r>
              <a:rPr dirty="0">
                <a:latin typeface="Courier"/>
              </a:rPr>
              <a:t>(</a:t>
            </a:r>
            <a:r>
              <a:rPr dirty="0" err="1">
                <a:latin typeface="Courier"/>
              </a:rPr>
              <a:t>test_list</a:t>
            </a:r>
            <a:r>
              <a:rPr dirty="0">
                <a:latin typeface="Courier"/>
              </a:rPr>
              <a:t>)):</a:t>
            </a:r>
            <a:br>
              <a:rPr dirty="0"/>
            </a:br>
            <a:r>
              <a:rPr dirty="0">
                <a:latin typeface="Courier"/>
              </a:rPr>
              <a:t>    print(</a:t>
            </a:r>
            <a:r>
              <a:rPr dirty="0" err="1">
                <a:latin typeface="Courier"/>
              </a:rPr>
              <a:t>test_list</a:t>
            </a:r>
            <a:r>
              <a:rPr dirty="0">
                <a:latin typeface="Courier"/>
              </a:rPr>
              <a:t>[</a:t>
            </a:r>
            <a:r>
              <a:rPr dirty="0" err="1">
                <a:latin typeface="Courier"/>
              </a:rPr>
              <a:t>i</a:t>
            </a:r>
            <a:r>
              <a:rPr dirty="0">
                <a:latin typeface="Courier"/>
              </a:rPr>
              <a:t>])</a:t>
            </a:r>
          </a:p>
          <a:p>
            <a:pPr lvl="0" indent="0">
              <a:buNone/>
            </a:pPr>
            <a:r>
              <a:rPr dirty="0">
                <a:latin typeface="Courier"/>
              </a:rPr>
              <a:t>apple
3
True
Harvey
48205</a:t>
            </a:r>
          </a:p>
          <a:p>
            <a:pPr lvl="0" indent="0">
              <a:buNone/>
            </a:pPr>
            <a:r>
              <a:rPr b="1" dirty="0">
                <a:solidFill>
                  <a:srgbClr val="007020"/>
                </a:solidFill>
                <a:latin typeface="Courier"/>
              </a:rPr>
              <a:t>for</a:t>
            </a:r>
            <a:r>
              <a:rPr dirty="0">
                <a:latin typeface="Courier"/>
              </a:rPr>
              <a:t> u </a:t>
            </a:r>
            <a:r>
              <a:rPr b="1" dirty="0">
                <a:solidFill>
                  <a:srgbClr val="007020"/>
                </a:solidFill>
                <a:latin typeface="Courier"/>
              </a:rPr>
              <a:t>in</a:t>
            </a:r>
            <a:r>
              <a:rPr dirty="0">
                <a:latin typeface="Courier"/>
              </a:rPr>
              <a:t> </a:t>
            </a:r>
            <a:r>
              <a:rPr dirty="0" err="1">
                <a:latin typeface="Courier"/>
              </a:rPr>
              <a:t>test_list</a:t>
            </a:r>
            <a:r>
              <a:rPr dirty="0">
                <a:latin typeface="Courier"/>
              </a:rPr>
              <a:t>:</a:t>
            </a:r>
            <a:br>
              <a:rPr dirty="0"/>
            </a:br>
            <a:r>
              <a:rPr dirty="0">
                <a:latin typeface="Courier"/>
              </a:rPr>
              <a:t>    print(u)</a:t>
            </a:r>
          </a:p>
          <a:p>
            <a:pPr lvl="0" indent="0">
              <a:buNone/>
            </a:pPr>
            <a:r>
              <a:rPr dirty="0">
                <a:latin typeface="Courier"/>
              </a:rPr>
              <a:t>apple
3
True
Harvey
48205</a:t>
            </a:r>
          </a:p>
          <a:p>
            <a:pPr lvl="0" indent="0">
              <a:buNone/>
            </a:pPr>
            <a:r>
              <a:rPr dirty="0">
                <a:latin typeface="Courier"/>
              </a:rPr>
              <a:t>test_list2 </a:t>
            </a:r>
            <a:r>
              <a:rPr dirty="0">
                <a:solidFill>
                  <a:srgbClr val="666666"/>
                </a:solidFill>
                <a:latin typeface="Courier"/>
              </a:rPr>
              <a:t>=</a:t>
            </a:r>
            <a:r>
              <a:rPr dirty="0">
                <a:latin typeface="Courier"/>
              </a:rPr>
              <a:t> [</a:t>
            </a:r>
            <a:r>
              <a:rPr dirty="0">
                <a:solidFill>
                  <a:srgbClr val="40A070"/>
                </a:solidFill>
                <a:latin typeface="Courier"/>
              </a:rPr>
              <a:t>1</a:t>
            </a:r>
            <a:r>
              <a:rPr dirty="0">
                <a:latin typeface="Courier"/>
              </a:rPr>
              <a:t>, </a:t>
            </a:r>
            <a:r>
              <a:rPr dirty="0">
                <a:solidFill>
                  <a:srgbClr val="40A070"/>
                </a:solidFill>
                <a:latin typeface="Courier"/>
              </a:rPr>
              <a:t>2</a:t>
            </a:r>
            <a:r>
              <a:rPr dirty="0">
                <a:latin typeface="Courier"/>
              </a:rPr>
              <a:t>, </a:t>
            </a:r>
            <a:r>
              <a:rPr dirty="0">
                <a:solidFill>
                  <a:srgbClr val="40A070"/>
                </a:solidFill>
                <a:latin typeface="Courier"/>
              </a:rPr>
              <a:t>3</a:t>
            </a:r>
            <a:r>
              <a:rPr dirty="0">
                <a:latin typeface="Courier"/>
              </a:rPr>
              <a:t>, </a:t>
            </a:r>
            <a:r>
              <a:rPr dirty="0">
                <a:solidFill>
                  <a:srgbClr val="40A070"/>
                </a:solidFill>
                <a:latin typeface="Courier"/>
              </a:rPr>
              <a:t>4</a:t>
            </a:r>
            <a:r>
              <a:rPr dirty="0">
                <a:latin typeface="Courier"/>
              </a:rPr>
              <a:t>, </a:t>
            </a:r>
            <a:r>
              <a:rPr dirty="0">
                <a:solidFill>
                  <a:srgbClr val="40A070"/>
                </a:solidFill>
                <a:latin typeface="Courier"/>
              </a:rPr>
              <a:t>5</a:t>
            </a:r>
            <a:r>
              <a:rPr dirty="0">
                <a:latin typeface="Courier"/>
              </a:rPr>
              <a:t>, </a:t>
            </a:r>
            <a:r>
              <a:rPr dirty="0">
                <a:solidFill>
                  <a:srgbClr val="40A070"/>
                </a:solidFill>
                <a:latin typeface="Courier"/>
              </a:rPr>
              <a:t>6</a:t>
            </a:r>
            <a:r>
              <a:rPr dirty="0">
                <a:latin typeface="Courier"/>
              </a:rPr>
              <a:t>, </a:t>
            </a:r>
            <a:r>
              <a:rPr dirty="0">
                <a:solidFill>
                  <a:srgbClr val="40A070"/>
                </a:solidFill>
                <a:latin typeface="Courier"/>
              </a:rPr>
              <a:t>7</a:t>
            </a:r>
            <a:r>
              <a:rPr dirty="0">
                <a:latin typeface="Courier"/>
              </a:rPr>
              <a:t>, </a:t>
            </a:r>
            <a:r>
              <a:rPr dirty="0">
                <a:solidFill>
                  <a:srgbClr val="40A070"/>
                </a:solidFill>
                <a:latin typeface="Courier"/>
              </a:rPr>
              <a:t>8</a:t>
            </a:r>
            <a:r>
              <a:rPr dirty="0">
                <a:latin typeface="Courier"/>
              </a:rPr>
              <a:t>, </a:t>
            </a:r>
            <a:r>
              <a:rPr dirty="0">
                <a:solidFill>
                  <a:srgbClr val="40A070"/>
                </a:solidFill>
                <a:latin typeface="Courier"/>
              </a:rPr>
              <a:t>9</a:t>
            </a:r>
            <a:r>
              <a:rPr dirty="0">
                <a:latin typeface="Courier"/>
              </a:rPr>
              <a:t>, </a:t>
            </a:r>
            <a:r>
              <a:rPr dirty="0">
                <a:solidFill>
                  <a:srgbClr val="40A070"/>
                </a:solidFill>
                <a:latin typeface="Courier"/>
              </a:rPr>
              <a:t>10</a:t>
            </a:r>
            <a:r>
              <a:rPr dirty="0">
                <a:latin typeface="Courier"/>
              </a:rPr>
              <a:t>]</a:t>
            </a:r>
            <a:br>
              <a:rPr dirty="0"/>
            </a:br>
            <a:r>
              <a:rPr dirty="0" err="1">
                <a:latin typeface="Courier"/>
              </a:rPr>
              <a:t>mysum</a:t>
            </a:r>
            <a:r>
              <a:rPr dirty="0">
                <a:latin typeface="Courier"/>
              </a:rPr>
              <a:t> </a:t>
            </a:r>
            <a:r>
              <a:rPr dirty="0">
                <a:solidFill>
                  <a:srgbClr val="666666"/>
                </a:solidFill>
                <a:latin typeface="Courier"/>
              </a:rPr>
              <a:t>=</a:t>
            </a:r>
            <a:r>
              <a:rPr dirty="0">
                <a:latin typeface="Courier"/>
              </a:rPr>
              <a:t> </a:t>
            </a:r>
            <a:r>
              <a:rPr dirty="0">
                <a:solidFill>
                  <a:srgbClr val="40A070"/>
                </a:solidFill>
                <a:latin typeface="Courier"/>
              </a:rPr>
              <a:t>0</a:t>
            </a:r>
            <a:br>
              <a:rPr dirty="0"/>
            </a:br>
            <a:r>
              <a:rPr b="1" dirty="0">
                <a:solidFill>
                  <a:srgbClr val="007020"/>
                </a:solidFill>
                <a:latin typeface="Courier"/>
              </a:rPr>
              <a:t>for</a:t>
            </a:r>
            <a:r>
              <a:rPr dirty="0">
                <a:latin typeface="Courier"/>
              </a:rPr>
              <a:t> u </a:t>
            </a:r>
            <a:r>
              <a:rPr b="1" dirty="0">
                <a:solidFill>
                  <a:srgbClr val="007020"/>
                </a:solidFill>
                <a:latin typeface="Courier"/>
              </a:rPr>
              <a:t>in</a:t>
            </a:r>
            <a:r>
              <a:rPr dirty="0">
                <a:latin typeface="Courier"/>
              </a:rPr>
              <a:t> test_list2:</a:t>
            </a:r>
            <a:br>
              <a:rPr dirty="0"/>
            </a:br>
            <a:r>
              <a:rPr dirty="0">
                <a:latin typeface="Courier"/>
              </a:rPr>
              <a:t>    </a:t>
            </a:r>
            <a:r>
              <a:rPr dirty="0" err="1">
                <a:latin typeface="Courier"/>
              </a:rPr>
              <a:t>mysum</a:t>
            </a:r>
            <a:r>
              <a:rPr dirty="0">
                <a:latin typeface="Courier"/>
              </a:rPr>
              <a:t> </a:t>
            </a:r>
            <a:r>
              <a:rPr dirty="0">
                <a:solidFill>
                  <a:srgbClr val="666666"/>
                </a:solidFill>
                <a:latin typeface="Courier"/>
              </a:rPr>
              <a:t>=</a:t>
            </a:r>
            <a:r>
              <a:rPr dirty="0">
                <a:latin typeface="Courier"/>
              </a:rPr>
              <a:t> </a:t>
            </a:r>
            <a:r>
              <a:rPr dirty="0" err="1">
                <a:latin typeface="Courier"/>
              </a:rPr>
              <a:t>mysum</a:t>
            </a:r>
            <a:r>
              <a:rPr dirty="0">
                <a:latin typeface="Courier"/>
              </a:rPr>
              <a:t> </a:t>
            </a:r>
            <a:r>
              <a:rPr dirty="0">
                <a:solidFill>
                  <a:srgbClr val="666666"/>
                </a:solidFill>
                <a:latin typeface="Courier"/>
              </a:rPr>
              <a:t>+</a:t>
            </a:r>
            <a:r>
              <a:rPr dirty="0">
                <a:latin typeface="Courier"/>
              </a:rPr>
              <a:t> u</a:t>
            </a:r>
            <a:br>
              <a:rPr dirty="0"/>
            </a:br>
            <a:r>
              <a:rPr dirty="0">
                <a:latin typeface="Courier"/>
              </a:rPr>
              <a:t>print(</a:t>
            </a:r>
            <a:r>
              <a:rPr dirty="0" err="1">
                <a:latin typeface="Courier"/>
              </a:rPr>
              <a:t>mysum</a:t>
            </a:r>
            <a:r>
              <a:rPr dirty="0">
                <a:latin typeface="Courier"/>
              </a:rPr>
              <a:t>)</a:t>
            </a:r>
          </a:p>
          <a:p>
            <a:pPr lvl="0" indent="0">
              <a:buNone/>
            </a:pPr>
            <a:r>
              <a:rPr dirty="0">
                <a:latin typeface="Courier"/>
              </a:rPr>
              <a:t>55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BB8033-F069-0947-BBFA-E11D5372F0F1}"/>
              </a:ext>
            </a:extLst>
          </p:cNvPr>
          <p:cNvSpPr/>
          <p:nvPr/>
        </p:nvSpPr>
        <p:spPr>
          <a:xfrm>
            <a:off x="720090" y="1840230"/>
            <a:ext cx="7189470" cy="93726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151255"/>
            <a:ext cx="7886700" cy="4351338"/>
          </a:xfrm>
        </p:spPr>
        <p:txBody>
          <a:bodyPr/>
          <a:lstStyle/>
          <a:p>
            <a:pPr marL="0" lvl="0" indent="0">
              <a:buNone/>
            </a:pPr>
            <a:r>
              <a:rPr dirty="0">
                <a:latin typeface="Courier"/>
              </a:rPr>
              <a:t>enumerate</a:t>
            </a:r>
            <a:r>
              <a:rPr dirty="0"/>
              <a:t> automatically creates both the index and the value for each element of a list. </a:t>
            </a:r>
          </a:p>
          <a:p>
            <a:pPr lvl="0" indent="0">
              <a:buNone/>
            </a:pPr>
            <a:r>
              <a:rPr dirty="0">
                <a:latin typeface="Courier"/>
              </a:rPr>
              <a:t>L </a:t>
            </a:r>
            <a:r>
              <a:rPr dirty="0">
                <a:solidFill>
                  <a:srgbClr val="666666"/>
                </a:solidFill>
                <a:latin typeface="Courier"/>
              </a:rPr>
              <a:t>=</a:t>
            </a:r>
            <a:r>
              <a:rPr dirty="0">
                <a:latin typeface="Courier"/>
              </a:rPr>
              <a:t> [</a:t>
            </a:r>
            <a:r>
              <a:rPr dirty="0">
                <a:solidFill>
                  <a:srgbClr val="40A070"/>
                </a:solidFill>
                <a:latin typeface="Courier"/>
              </a:rPr>
              <a:t>0</a:t>
            </a:r>
            <a:r>
              <a:rPr dirty="0">
                <a:latin typeface="Courier"/>
              </a:rPr>
              <a:t>, </a:t>
            </a:r>
            <a:r>
              <a:rPr dirty="0">
                <a:solidFill>
                  <a:srgbClr val="40A070"/>
                </a:solidFill>
                <a:latin typeface="Courier"/>
              </a:rPr>
              <a:t>2</a:t>
            </a:r>
            <a:r>
              <a:rPr dirty="0">
                <a:latin typeface="Courier"/>
              </a:rPr>
              <a:t>, </a:t>
            </a:r>
            <a:r>
              <a:rPr dirty="0">
                <a:solidFill>
                  <a:srgbClr val="40A070"/>
                </a:solidFill>
                <a:latin typeface="Courier"/>
              </a:rPr>
              <a:t>4</a:t>
            </a:r>
            <a:r>
              <a:rPr dirty="0">
                <a:latin typeface="Courier"/>
              </a:rPr>
              <a:t>, </a:t>
            </a:r>
            <a:r>
              <a:rPr dirty="0">
                <a:solidFill>
                  <a:srgbClr val="40A070"/>
                </a:solidFill>
                <a:latin typeface="Courier"/>
              </a:rPr>
              <a:t>6</a:t>
            </a:r>
            <a:r>
              <a:rPr dirty="0">
                <a:latin typeface="Courier"/>
              </a:rPr>
              <a:t>, </a:t>
            </a:r>
            <a:r>
              <a:rPr dirty="0">
                <a:solidFill>
                  <a:srgbClr val="40A070"/>
                </a:solidFill>
                <a:latin typeface="Courier"/>
              </a:rPr>
              <a:t>8</a:t>
            </a:r>
            <a:r>
              <a:rPr dirty="0">
                <a:latin typeface="Courier"/>
              </a:rPr>
              <a:t>]</a:t>
            </a:r>
            <a:br>
              <a:rPr dirty="0"/>
            </a:br>
            <a:r>
              <a:rPr b="1" dirty="0">
                <a:solidFill>
                  <a:srgbClr val="007020"/>
                </a:solidFill>
                <a:latin typeface="Courier"/>
              </a:rPr>
              <a:t>for</a:t>
            </a:r>
            <a:r>
              <a:rPr dirty="0">
                <a:latin typeface="Courier"/>
              </a:rPr>
              <a:t> </a:t>
            </a:r>
            <a:r>
              <a:rPr dirty="0" err="1">
                <a:latin typeface="Courier"/>
              </a:rPr>
              <a:t>i</a:t>
            </a:r>
            <a:r>
              <a:rPr dirty="0">
                <a:latin typeface="Courier"/>
              </a:rPr>
              <a:t>, </a:t>
            </a:r>
            <a:r>
              <a:rPr dirty="0" err="1">
                <a:latin typeface="Courier"/>
              </a:rPr>
              <a:t>val</a:t>
            </a:r>
            <a:r>
              <a:rPr dirty="0">
                <a:latin typeface="Courier"/>
              </a:rPr>
              <a:t> </a:t>
            </a:r>
            <a:r>
              <a:rPr b="1" dirty="0">
                <a:solidFill>
                  <a:srgbClr val="007020"/>
                </a:solidFill>
                <a:latin typeface="Courier"/>
              </a:rPr>
              <a:t>in</a:t>
            </a:r>
            <a:r>
              <a:rPr dirty="0">
                <a:latin typeface="Courier"/>
              </a:rPr>
              <a:t> enumerate(L):</a:t>
            </a:r>
            <a:br>
              <a:rPr dirty="0"/>
            </a:br>
            <a:r>
              <a:rPr dirty="0">
                <a:latin typeface="Courier"/>
              </a:rPr>
              <a:t>    print(</a:t>
            </a:r>
            <a:r>
              <a:rPr dirty="0" err="1">
                <a:latin typeface="Courier"/>
              </a:rPr>
              <a:t>i</a:t>
            </a:r>
            <a:r>
              <a:rPr dirty="0">
                <a:latin typeface="Courier"/>
              </a:rPr>
              <a:t>, </a:t>
            </a:r>
            <a:r>
              <a:rPr dirty="0" err="1">
                <a:latin typeface="Courier"/>
              </a:rPr>
              <a:t>val</a:t>
            </a:r>
            <a:r>
              <a:rPr dirty="0">
                <a:latin typeface="Courier"/>
              </a:rPr>
              <a:t>)</a:t>
            </a:r>
          </a:p>
          <a:p>
            <a:pPr lvl="0" indent="0">
              <a:buNone/>
            </a:pPr>
            <a:r>
              <a:rPr dirty="0">
                <a:latin typeface="Courier"/>
              </a:rPr>
              <a:t>0 0
1 2
2 4
3 6
4 8</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32446B-82AA-4640-A721-A7B5C286428D}"/>
              </a:ext>
            </a:extLst>
          </p:cNvPr>
          <p:cNvSpPr/>
          <p:nvPr/>
        </p:nvSpPr>
        <p:spPr>
          <a:xfrm>
            <a:off x="788670" y="1840230"/>
            <a:ext cx="7189470" cy="241173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659764"/>
            <a:ext cx="7886700" cy="5581015"/>
          </a:xfrm>
        </p:spPr>
        <p:txBody>
          <a:bodyPr>
            <a:normAutofit lnSpcReduction="10000"/>
          </a:bodyPr>
          <a:lstStyle/>
          <a:p>
            <a:pPr marL="0" lvl="0" indent="0">
              <a:buNone/>
            </a:pPr>
            <a:r>
              <a:rPr dirty="0">
                <a:latin typeface="Courier"/>
              </a:rPr>
              <a:t>zip</a:t>
            </a:r>
            <a:r>
              <a:rPr dirty="0"/>
              <a:t> puts multiple lists together and creates a composite iterator. You can have any number of iterators in zip, and the length of the result is determined by the length of the shortest iterator. </a:t>
            </a:r>
            <a:endParaRPr lang="en-US" dirty="0"/>
          </a:p>
          <a:p>
            <a:pPr marL="0" lvl="0" indent="0">
              <a:buNone/>
            </a:pPr>
            <a:endParaRPr dirty="0"/>
          </a:p>
          <a:p>
            <a:pPr lvl="0" indent="0">
              <a:buNone/>
            </a:pPr>
            <a:r>
              <a:rPr dirty="0">
                <a:latin typeface="Courier"/>
              </a:rPr>
              <a:t>first </a:t>
            </a:r>
            <a:r>
              <a:rPr dirty="0">
                <a:solidFill>
                  <a:srgbClr val="666666"/>
                </a:solidFill>
                <a:latin typeface="Courier"/>
              </a:rPr>
              <a:t>=</a:t>
            </a:r>
            <a:r>
              <a:rPr dirty="0">
                <a:latin typeface="Courier"/>
              </a:rPr>
              <a:t> [</a:t>
            </a:r>
            <a:r>
              <a:rPr dirty="0">
                <a:solidFill>
                  <a:srgbClr val="4070A0"/>
                </a:solidFill>
                <a:latin typeface="Courier"/>
              </a:rPr>
              <a:t>"Han"</a:t>
            </a:r>
            <a:r>
              <a:rPr dirty="0">
                <a:latin typeface="Courier"/>
              </a:rPr>
              <a:t>, </a:t>
            </a:r>
            <a:r>
              <a:rPr dirty="0">
                <a:solidFill>
                  <a:srgbClr val="4070A0"/>
                </a:solidFill>
                <a:latin typeface="Courier"/>
              </a:rPr>
              <a:t>"Luke"</a:t>
            </a:r>
            <a:r>
              <a:rPr dirty="0">
                <a:latin typeface="Courier"/>
              </a:rPr>
              <a:t>, </a:t>
            </a:r>
            <a:r>
              <a:rPr dirty="0">
                <a:solidFill>
                  <a:srgbClr val="4070A0"/>
                </a:solidFill>
                <a:latin typeface="Courier"/>
              </a:rPr>
              <a:t>"Leia"</a:t>
            </a:r>
            <a:r>
              <a:rPr dirty="0">
                <a:latin typeface="Courier"/>
              </a:rPr>
              <a:t>, </a:t>
            </a:r>
            <a:r>
              <a:rPr dirty="0">
                <a:solidFill>
                  <a:srgbClr val="4070A0"/>
                </a:solidFill>
                <a:latin typeface="Courier"/>
              </a:rPr>
              <a:t>"Anakin"</a:t>
            </a:r>
            <a:r>
              <a:rPr dirty="0">
                <a:latin typeface="Courier"/>
              </a:rPr>
              <a:t>]</a:t>
            </a:r>
            <a:br>
              <a:rPr dirty="0"/>
            </a:br>
            <a:r>
              <a:rPr dirty="0">
                <a:latin typeface="Courier"/>
              </a:rPr>
              <a:t>last </a:t>
            </a:r>
            <a:r>
              <a:rPr dirty="0">
                <a:solidFill>
                  <a:srgbClr val="666666"/>
                </a:solidFill>
                <a:latin typeface="Courier"/>
              </a:rPr>
              <a:t>=</a:t>
            </a:r>
            <a:r>
              <a:rPr dirty="0">
                <a:latin typeface="Courier"/>
              </a:rPr>
              <a:t> [</a:t>
            </a:r>
            <a:r>
              <a:rPr dirty="0">
                <a:solidFill>
                  <a:srgbClr val="4070A0"/>
                </a:solidFill>
                <a:latin typeface="Courier"/>
              </a:rPr>
              <a:t>"Solo"</a:t>
            </a:r>
            <a:r>
              <a:rPr dirty="0">
                <a:latin typeface="Courier"/>
              </a:rPr>
              <a:t>, </a:t>
            </a:r>
            <a:r>
              <a:rPr dirty="0">
                <a:solidFill>
                  <a:srgbClr val="4070A0"/>
                </a:solidFill>
                <a:latin typeface="Courier"/>
              </a:rPr>
              <a:t>"Skywalker"</a:t>
            </a:r>
            <a:r>
              <a:rPr dirty="0">
                <a:latin typeface="Courier"/>
              </a:rPr>
              <a:t>, </a:t>
            </a:r>
            <a:r>
              <a:rPr dirty="0">
                <a:solidFill>
                  <a:srgbClr val="4070A0"/>
                </a:solidFill>
                <a:latin typeface="Courier"/>
              </a:rPr>
              <a:t>"</a:t>
            </a:r>
            <a:r>
              <a:rPr dirty="0" err="1">
                <a:solidFill>
                  <a:srgbClr val="4070A0"/>
                </a:solidFill>
                <a:latin typeface="Courier"/>
              </a:rPr>
              <a:t>Skywaker</a:t>
            </a:r>
            <a:r>
              <a:rPr dirty="0">
                <a:solidFill>
                  <a:srgbClr val="4070A0"/>
                </a:solidFill>
                <a:latin typeface="Courier"/>
              </a:rPr>
              <a:t>"</a:t>
            </a:r>
            <a:r>
              <a:rPr dirty="0">
                <a:latin typeface="Courier"/>
              </a:rPr>
              <a:t>, </a:t>
            </a:r>
            <a:r>
              <a:rPr dirty="0">
                <a:solidFill>
                  <a:srgbClr val="4070A0"/>
                </a:solidFill>
                <a:latin typeface="Courier"/>
              </a:rPr>
              <a:t>"Skywalker"</a:t>
            </a:r>
            <a:r>
              <a:rPr dirty="0">
                <a:latin typeface="Courier"/>
              </a:rPr>
              <a:t>]</a:t>
            </a:r>
            <a:br>
              <a:rPr dirty="0"/>
            </a:br>
            <a:r>
              <a:rPr dirty="0">
                <a:latin typeface="Courier"/>
              </a:rPr>
              <a:t>types </a:t>
            </a:r>
            <a:r>
              <a:rPr dirty="0">
                <a:solidFill>
                  <a:srgbClr val="666666"/>
                </a:solidFill>
                <a:latin typeface="Courier"/>
              </a:rPr>
              <a:t>=</a:t>
            </a:r>
            <a:r>
              <a:rPr dirty="0">
                <a:latin typeface="Courier"/>
              </a:rPr>
              <a:t> [</a:t>
            </a:r>
            <a:r>
              <a:rPr dirty="0">
                <a:solidFill>
                  <a:srgbClr val="4070A0"/>
                </a:solidFill>
                <a:latin typeface="Courier"/>
              </a:rPr>
              <a:t>'</a:t>
            </a:r>
            <a:r>
              <a:rPr dirty="0" err="1">
                <a:solidFill>
                  <a:srgbClr val="4070A0"/>
                </a:solidFill>
                <a:latin typeface="Courier"/>
              </a:rPr>
              <a:t>light'</a:t>
            </a:r>
            <a:r>
              <a:rPr dirty="0" err="1">
                <a:latin typeface="Courier"/>
              </a:rPr>
              <a:t>,</a:t>
            </a:r>
            <a:r>
              <a:rPr dirty="0" err="1">
                <a:solidFill>
                  <a:srgbClr val="4070A0"/>
                </a:solidFill>
                <a:latin typeface="Courier"/>
              </a:rPr>
              <a:t>'light'</a:t>
            </a:r>
            <a:r>
              <a:rPr dirty="0" err="1">
                <a:latin typeface="Courier"/>
              </a:rPr>
              <a:t>,</a:t>
            </a:r>
            <a:r>
              <a:rPr dirty="0" err="1">
                <a:solidFill>
                  <a:srgbClr val="4070A0"/>
                </a:solidFill>
                <a:latin typeface="Courier"/>
              </a:rPr>
              <a:t>'light'</a:t>
            </a:r>
            <a:r>
              <a:rPr dirty="0" err="1">
                <a:latin typeface="Courier"/>
              </a:rPr>
              <a:t>,</a:t>
            </a:r>
            <a:r>
              <a:rPr dirty="0" err="1">
                <a:solidFill>
                  <a:srgbClr val="4070A0"/>
                </a:solidFill>
                <a:latin typeface="Courier"/>
              </a:rPr>
              <a:t>'light</a:t>
            </a:r>
            <a:r>
              <a:rPr dirty="0">
                <a:solidFill>
                  <a:srgbClr val="4070A0"/>
                </a:solidFill>
                <a:latin typeface="Courier"/>
              </a:rPr>
              <a:t>/dark/light'</a:t>
            </a:r>
            <a:r>
              <a:rPr dirty="0">
                <a:latin typeface="Courier"/>
              </a:rPr>
              <a:t>]</a:t>
            </a:r>
            <a:br>
              <a:rPr dirty="0"/>
            </a:br>
            <a:br>
              <a:rPr dirty="0"/>
            </a:br>
            <a:r>
              <a:rPr b="1" dirty="0">
                <a:solidFill>
                  <a:srgbClr val="007020"/>
                </a:solidFill>
                <a:latin typeface="Courier"/>
              </a:rPr>
              <a:t>for</a:t>
            </a:r>
            <a:r>
              <a:rPr dirty="0">
                <a:latin typeface="Courier"/>
              </a:rPr>
              <a:t> val1, val2, val3 </a:t>
            </a:r>
            <a:r>
              <a:rPr b="1" dirty="0">
                <a:solidFill>
                  <a:srgbClr val="007020"/>
                </a:solidFill>
                <a:latin typeface="Courier"/>
              </a:rPr>
              <a:t>in</a:t>
            </a:r>
            <a:r>
              <a:rPr dirty="0">
                <a:latin typeface="Courier"/>
              </a:rPr>
              <a:t> zip(first, last, types):</a:t>
            </a:r>
            <a:br>
              <a:rPr dirty="0"/>
            </a:br>
            <a:r>
              <a:rPr dirty="0">
                <a:latin typeface="Courier"/>
              </a:rPr>
              <a:t>    print(val1, val2, </a:t>
            </a:r>
            <a:r>
              <a:rPr dirty="0">
                <a:solidFill>
                  <a:srgbClr val="4070A0"/>
                </a:solidFill>
                <a:latin typeface="Courier"/>
              </a:rPr>
              <a:t>' : '</a:t>
            </a:r>
            <a:r>
              <a:rPr dirty="0">
                <a:latin typeface="Courier"/>
              </a:rPr>
              <a:t>, val3)</a:t>
            </a:r>
          </a:p>
          <a:p>
            <a:pPr lvl="0" indent="0">
              <a:buNone/>
            </a:pPr>
            <a:endParaRPr lang="en-US" dirty="0">
              <a:latin typeface="Courier"/>
            </a:endParaRPr>
          </a:p>
          <a:p>
            <a:pPr lvl="0" indent="0">
              <a:buNone/>
            </a:pPr>
            <a:r>
              <a:rPr dirty="0">
                <a:latin typeface="Courier"/>
              </a:rPr>
              <a:t>Han Solo  :  light
Luke Skywalker  :  light
Leia </a:t>
            </a:r>
            <a:r>
              <a:rPr dirty="0" err="1">
                <a:latin typeface="Courier"/>
              </a:rPr>
              <a:t>Skywaker</a:t>
            </a:r>
            <a:r>
              <a:rPr dirty="0">
                <a:latin typeface="Courier"/>
              </a:rPr>
              <a:t>  :  light
Anakin Skywalker  :  light/dark/light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D4CBEF-B7B5-174B-8B05-19C1566A738A}"/>
              </a:ext>
            </a:extLst>
          </p:cNvPr>
          <p:cNvSpPr/>
          <p:nvPr/>
        </p:nvSpPr>
        <p:spPr>
          <a:xfrm>
            <a:off x="628650" y="1825625"/>
            <a:ext cx="7635240" cy="12376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marL="0" lvl="0" indent="0">
              <a:buNone/>
            </a:pPr>
            <a:r>
              <a:t>List comprehensions</a:t>
            </a:r>
          </a:p>
        </p:txBody>
      </p:sp>
      <p:sp>
        <p:nvSpPr>
          <p:cNvPr id="3" name="Content Placeholder 2"/>
          <p:cNvSpPr>
            <a:spLocks noGrp="1"/>
          </p:cNvSpPr>
          <p:nvPr>
            <p:ph idx="1"/>
          </p:nvPr>
        </p:nvSpPr>
        <p:spPr/>
        <p:txBody>
          <a:bodyPr>
            <a:normAutofit/>
          </a:bodyPr>
          <a:lstStyle/>
          <a:p>
            <a:pPr lvl="0" indent="0">
              <a:buNone/>
            </a:pPr>
            <a:r>
              <a:rPr dirty="0">
                <a:latin typeface="Courier"/>
              </a:rPr>
              <a:t>test_list2 </a:t>
            </a:r>
            <a:r>
              <a:rPr dirty="0">
                <a:solidFill>
                  <a:srgbClr val="666666"/>
                </a:solidFill>
                <a:latin typeface="Courier"/>
              </a:rPr>
              <a:t>=</a:t>
            </a:r>
            <a:r>
              <a:rPr dirty="0">
                <a:latin typeface="Courier"/>
              </a:rPr>
              <a:t> [</a:t>
            </a:r>
            <a:r>
              <a:rPr dirty="0">
                <a:solidFill>
                  <a:srgbClr val="40A070"/>
                </a:solidFill>
                <a:latin typeface="Courier"/>
              </a:rPr>
              <a:t>1</a:t>
            </a:r>
            <a:r>
              <a:rPr dirty="0">
                <a:latin typeface="Courier"/>
              </a:rPr>
              <a:t>,</a:t>
            </a:r>
            <a:r>
              <a:rPr dirty="0">
                <a:solidFill>
                  <a:srgbClr val="40A070"/>
                </a:solidFill>
                <a:latin typeface="Courier"/>
              </a:rPr>
              <a:t>2</a:t>
            </a:r>
            <a:r>
              <a:rPr dirty="0">
                <a:latin typeface="Courier"/>
              </a:rPr>
              <a:t>,</a:t>
            </a:r>
            <a:r>
              <a:rPr dirty="0">
                <a:solidFill>
                  <a:srgbClr val="40A070"/>
                </a:solidFill>
                <a:latin typeface="Courier"/>
              </a:rPr>
              <a:t>3</a:t>
            </a:r>
            <a:r>
              <a:rPr dirty="0">
                <a:latin typeface="Courier"/>
              </a:rPr>
              <a:t>,</a:t>
            </a:r>
            <a:r>
              <a:rPr dirty="0">
                <a:solidFill>
                  <a:srgbClr val="40A070"/>
                </a:solidFill>
                <a:latin typeface="Courier"/>
              </a:rPr>
              <a:t>4</a:t>
            </a:r>
            <a:r>
              <a:rPr dirty="0">
                <a:latin typeface="Courier"/>
              </a:rPr>
              <a:t>,</a:t>
            </a:r>
            <a:r>
              <a:rPr dirty="0">
                <a:solidFill>
                  <a:srgbClr val="40A070"/>
                </a:solidFill>
                <a:latin typeface="Courier"/>
              </a:rPr>
              <a:t>5</a:t>
            </a:r>
            <a:r>
              <a:rPr dirty="0">
                <a:latin typeface="Courier"/>
              </a:rPr>
              <a:t>,</a:t>
            </a:r>
            <a:r>
              <a:rPr dirty="0">
                <a:solidFill>
                  <a:srgbClr val="40A070"/>
                </a:solidFill>
                <a:latin typeface="Courier"/>
              </a:rPr>
              <a:t>6</a:t>
            </a:r>
            <a:r>
              <a:rPr dirty="0">
                <a:latin typeface="Courier"/>
              </a:rPr>
              <a:t>]</a:t>
            </a:r>
            <a:br>
              <a:rPr dirty="0"/>
            </a:br>
            <a:br>
              <a:rPr dirty="0"/>
            </a:br>
            <a:r>
              <a:rPr dirty="0">
                <a:latin typeface="Courier"/>
              </a:rPr>
              <a:t>squares </a:t>
            </a:r>
            <a:r>
              <a:rPr dirty="0">
                <a:solidFill>
                  <a:srgbClr val="666666"/>
                </a:solidFill>
                <a:latin typeface="Courier"/>
              </a:rPr>
              <a:t>=</a:t>
            </a:r>
            <a:r>
              <a:rPr dirty="0">
                <a:latin typeface="Courier"/>
              </a:rPr>
              <a:t> [u</a:t>
            </a:r>
            <a:r>
              <a:rPr dirty="0">
                <a:solidFill>
                  <a:srgbClr val="666666"/>
                </a:solidFill>
                <a:latin typeface="Courier"/>
              </a:rPr>
              <a:t>**</a:t>
            </a:r>
            <a:r>
              <a:rPr dirty="0">
                <a:solidFill>
                  <a:srgbClr val="40A070"/>
                </a:solidFill>
                <a:latin typeface="Courier"/>
              </a:rPr>
              <a:t>2</a:t>
            </a:r>
            <a:r>
              <a:rPr dirty="0">
                <a:latin typeface="Courier"/>
              </a:rPr>
              <a:t> </a:t>
            </a:r>
            <a:r>
              <a:rPr b="1" dirty="0">
                <a:solidFill>
                  <a:srgbClr val="007020"/>
                </a:solidFill>
                <a:latin typeface="Courier"/>
              </a:rPr>
              <a:t>for</a:t>
            </a:r>
            <a:r>
              <a:rPr dirty="0">
                <a:latin typeface="Courier"/>
              </a:rPr>
              <a:t> u </a:t>
            </a:r>
            <a:r>
              <a:rPr b="1" dirty="0">
                <a:solidFill>
                  <a:srgbClr val="007020"/>
                </a:solidFill>
                <a:latin typeface="Courier"/>
              </a:rPr>
              <a:t>in</a:t>
            </a:r>
            <a:r>
              <a:rPr dirty="0">
                <a:latin typeface="Courier"/>
              </a:rPr>
              <a:t> test_list2]</a:t>
            </a:r>
            <a:br>
              <a:rPr dirty="0"/>
            </a:br>
            <a:r>
              <a:rPr dirty="0">
                <a:latin typeface="Courier"/>
              </a:rPr>
              <a:t>squares</a:t>
            </a:r>
            <a:endParaRPr lang="en-US" dirty="0">
              <a:latin typeface="Courier"/>
            </a:endParaRPr>
          </a:p>
          <a:p>
            <a:pPr lvl="0" indent="0">
              <a:buNone/>
            </a:pPr>
            <a:endParaRPr dirty="0">
              <a:latin typeface="Courier"/>
            </a:endParaRPr>
          </a:p>
          <a:p>
            <a:pPr lvl="0" indent="0">
              <a:buNone/>
            </a:pPr>
            <a:r>
              <a:rPr dirty="0">
                <a:latin typeface="Courier"/>
              </a:rPr>
              <a:t>[1, 4, 9, 16, 25, 36]</a:t>
            </a:r>
          </a:p>
          <a:p>
            <a:pPr marL="0" lvl="0" indent="0">
              <a:spcBef>
                <a:spcPts val="3000"/>
              </a:spcBef>
              <a:buNone/>
            </a:pPr>
            <a:endParaRPr dirty="0">
              <a:latin typeface="Courier"/>
            </a:endParaRPr>
          </a:p>
          <a:p>
            <a:pPr lvl="0" indent="0">
              <a:buNone/>
            </a:pPr>
            <a:br>
              <a:rPr dirty="0"/>
            </a:br>
            <a:endParaRPr dirty="0">
              <a:latin typeface="Courie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7A2E-AECC-AA4F-AD33-59E3E173C830}"/>
              </a:ext>
            </a:extLst>
          </p:cNvPr>
          <p:cNvSpPr>
            <a:spLocks noGrp="1"/>
          </p:cNvSpPr>
          <p:nvPr>
            <p:ph type="title"/>
          </p:nvPr>
        </p:nvSpPr>
        <p:spPr/>
        <p:txBody>
          <a:bodyPr/>
          <a:lstStyle/>
          <a:p>
            <a:r>
              <a:rPr lang="en-US" dirty="0"/>
              <a:t>Conditional evaluation</a:t>
            </a:r>
          </a:p>
        </p:txBody>
      </p:sp>
      <p:sp>
        <p:nvSpPr>
          <p:cNvPr id="3" name="Content Placeholder 2">
            <a:extLst>
              <a:ext uri="{FF2B5EF4-FFF2-40B4-BE49-F238E27FC236}">
                <a16:creationId xmlns:a16="http://schemas.microsoft.com/office/drawing/2014/main" id="{FF6AE348-34BF-5543-A3D3-AF25A44F8ECF}"/>
              </a:ext>
            </a:extLst>
          </p:cNvPr>
          <p:cNvSpPr>
            <a:spLocks noGrp="1"/>
          </p:cNvSpPr>
          <p:nvPr>
            <p:ph idx="1"/>
          </p:nvPr>
        </p:nvSpPr>
        <p:spPr/>
        <p:txBody>
          <a:bodyPr/>
          <a:lstStyle/>
          <a:p>
            <a:pPr lvl="0" indent="0">
              <a:buNone/>
            </a:pPr>
            <a:r>
              <a:rPr lang="en-US" dirty="0">
                <a:latin typeface="Courier"/>
              </a:rPr>
              <a:t>if Condition 1 is true then
    do Recipe 1
else if (</a:t>
            </a:r>
            <a:r>
              <a:rPr lang="en-US" dirty="0" err="1">
                <a:latin typeface="Courier"/>
              </a:rPr>
              <a:t>elif</a:t>
            </a:r>
            <a:r>
              <a:rPr lang="en-US" dirty="0">
                <a:latin typeface="Courier"/>
              </a:rPr>
              <a:t>) Condition 2 is true then
  do Recipe 2
else
  do Recipe 3</a:t>
            </a:r>
          </a:p>
          <a:p>
            <a:endParaRPr lang="en-US" dirty="0"/>
          </a:p>
        </p:txBody>
      </p:sp>
    </p:spTree>
    <p:extLst>
      <p:ext uri="{BB962C8B-B14F-4D97-AF65-F5344CB8AC3E}">
        <p14:creationId xmlns:p14="http://schemas.microsoft.com/office/powerpoint/2010/main" val="8800450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7B565F-B8C7-364E-B033-DD58F6068C8A}"/>
              </a:ext>
            </a:extLst>
          </p:cNvPr>
          <p:cNvSpPr/>
          <p:nvPr/>
        </p:nvSpPr>
        <p:spPr>
          <a:xfrm>
            <a:off x="788670" y="889844"/>
            <a:ext cx="7772400" cy="371644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E7D9462-8789-B64A-8F1A-8150FD2C576B}"/>
              </a:ext>
            </a:extLst>
          </p:cNvPr>
          <p:cNvSpPr/>
          <p:nvPr/>
        </p:nvSpPr>
        <p:spPr>
          <a:xfrm>
            <a:off x="788670" y="889844"/>
            <a:ext cx="7772400" cy="4524315"/>
          </a:xfrm>
          <a:prstGeom prst="rect">
            <a:avLst/>
          </a:prstGeom>
        </p:spPr>
        <p:txBody>
          <a:bodyPr wrap="square">
            <a:spAutoFit/>
          </a:bodyPr>
          <a:lstStyle/>
          <a:p>
            <a:pPr lvl="0" indent="0">
              <a:buNone/>
            </a:pPr>
            <a:r>
              <a:rPr lang="en-US" dirty="0">
                <a:latin typeface="Courier"/>
              </a:rPr>
              <a:t>x </a:t>
            </a:r>
            <a:r>
              <a:rPr lang="en-US" dirty="0">
                <a:solidFill>
                  <a:srgbClr val="666666"/>
                </a:solidFill>
                <a:latin typeface="Courier"/>
              </a:rPr>
              <a:t>=</a:t>
            </a:r>
            <a:r>
              <a:rPr lang="en-US" dirty="0">
                <a:latin typeface="Courier"/>
              </a:rPr>
              <a:t> [</a:t>
            </a:r>
            <a:r>
              <a:rPr lang="en-US" dirty="0">
                <a:solidFill>
                  <a:srgbClr val="666666"/>
                </a:solidFill>
                <a:latin typeface="Courier"/>
              </a:rPr>
              <a:t>-</a:t>
            </a:r>
            <a:r>
              <a:rPr lang="en-US" dirty="0">
                <a:solidFill>
                  <a:srgbClr val="40A070"/>
                </a:solidFill>
                <a:latin typeface="Courier"/>
              </a:rPr>
              <a:t>2</a:t>
            </a:r>
            <a:r>
              <a:rPr lang="en-US" dirty="0">
                <a:latin typeface="Courier"/>
              </a:rPr>
              <a:t>, </a:t>
            </a:r>
            <a:r>
              <a:rPr lang="en-US" dirty="0">
                <a:solidFill>
                  <a:srgbClr val="666666"/>
                </a:solidFill>
                <a:latin typeface="Courier"/>
              </a:rPr>
              <a:t>-</a:t>
            </a:r>
            <a:r>
              <a:rPr lang="en-US" dirty="0">
                <a:solidFill>
                  <a:srgbClr val="40A070"/>
                </a:solidFill>
                <a:latin typeface="Courier"/>
              </a:rPr>
              <a:t>1</a:t>
            </a:r>
            <a:r>
              <a:rPr lang="en-US" dirty="0">
                <a:latin typeface="Courier"/>
              </a:rPr>
              <a:t>, </a:t>
            </a:r>
            <a:r>
              <a:rPr lang="en-US" dirty="0">
                <a:solidFill>
                  <a:srgbClr val="40A070"/>
                </a:solidFill>
                <a:latin typeface="Courier"/>
              </a:rPr>
              <a:t>0</a:t>
            </a:r>
            <a:r>
              <a:rPr lang="en-US" dirty="0">
                <a:latin typeface="Courier"/>
              </a:rPr>
              <a:t>, </a:t>
            </a:r>
            <a:r>
              <a:rPr lang="en-US" dirty="0">
                <a:solidFill>
                  <a:srgbClr val="40A070"/>
                </a:solidFill>
                <a:latin typeface="Courier"/>
              </a:rPr>
              <a:t>1</a:t>
            </a:r>
            <a:r>
              <a:rPr lang="en-US" dirty="0">
                <a:latin typeface="Courier"/>
              </a:rPr>
              <a:t>, </a:t>
            </a:r>
            <a:r>
              <a:rPr lang="en-US" dirty="0">
                <a:solidFill>
                  <a:srgbClr val="40A070"/>
                </a:solidFill>
                <a:latin typeface="Courier"/>
              </a:rPr>
              <a:t>2</a:t>
            </a:r>
            <a:r>
              <a:rPr lang="en-US" dirty="0">
                <a:latin typeface="Courier"/>
              </a:rPr>
              <a:t>, </a:t>
            </a:r>
            <a:r>
              <a:rPr lang="en-US" dirty="0">
                <a:solidFill>
                  <a:srgbClr val="40A070"/>
                </a:solidFill>
                <a:latin typeface="Courier"/>
              </a:rPr>
              <a:t>3</a:t>
            </a:r>
            <a:r>
              <a:rPr lang="en-US" dirty="0">
                <a:latin typeface="Courier"/>
              </a:rPr>
              <a:t>, </a:t>
            </a:r>
            <a:r>
              <a:rPr lang="en-US" dirty="0">
                <a:solidFill>
                  <a:srgbClr val="40A070"/>
                </a:solidFill>
                <a:latin typeface="Courier"/>
              </a:rPr>
              <a:t>4</a:t>
            </a:r>
            <a:r>
              <a:rPr lang="en-US" dirty="0">
                <a:latin typeface="Courier"/>
              </a:rPr>
              <a:t>, </a:t>
            </a:r>
            <a:r>
              <a:rPr lang="en-US" dirty="0">
                <a:solidFill>
                  <a:srgbClr val="40A070"/>
                </a:solidFill>
                <a:latin typeface="Courier"/>
              </a:rPr>
              <a:t>5</a:t>
            </a:r>
            <a:r>
              <a:rPr lang="en-US" dirty="0">
                <a:latin typeface="Courier"/>
              </a:rPr>
              <a:t>, </a:t>
            </a:r>
            <a:r>
              <a:rPr lang="en-US" dirty="0">
                <a:solidFill>
                  <a:srgbClr val="40A070"/>
                </a:solidFill>
                <a:latin typeface="Courier"/>
              </a:rPr>
              <a:t>6</a:t>
            </a:r>
            <a:r>
              <a:rPr lang="en-US" dirty="0">
                <a:latin typeface="Courier"/>
              </a:rPr>
              <a:t>, </a:t>
            </a:r>
            <a:r>
              <a:rPr lang="en-US" dirty="0">
                <a:solidFill>
                  <a:srgbClr val="40A070"/>
                </a:solidFill>
                <a:latin typeface="Courier"/>
              </a:rPr>
              <a:t>7</a:t>
            </a:r>
            <a:r>
              <a:rPr lang="en-US" dirty="0">
                <a:latin typeface="Courier"/>
              </a:rPr>
              <a:t>, </a:t>
            </a:r>
            <a:r>
              <a:rPr lang="en-US" dirty="0">
                <a:solidFill>
                  <a:srgbClr val="40A070"/>
                </a:solidFill>
                <a:latin typeface="Courier"/>
              </a:rPr>
              <a:t>8</a:t>
            </a:r>
            <a:r>
              <a:rPr lang="en-US" dirty="0">
                <a:latin typeface="Courier"/>
              </a:rPr>
              <a:t>, </a:t>
            </a:r>
            <a:r>
              <a:rPr lang="en-US" dirty="0">
                <a:solidFill>
                  <a:srgbClr val="40A070"/>
                </a:solidFill>
                <a:latin typeface="Courier"/>
              </a:rPr>
              <a:t>9</a:t>
            </a:r>
            <a:r>
              <a:rPr lang="en-US" dirty="0">
                <a:latin typeface="Courier"/>
              </a:rPr>
              <a:t>, </a:t>
            </a:r>
            <a:r>
              <a:rPr lang="en-US" dirty="0">
                <a:solidFill>
                  <a:srgbClr val="40A070"/>
                </a:solidFill>
                <a:latin typeface="Courier"/>
              </a:rPr>
              <a:t>10</a:t>
            </a:r>
            <a:r>
              <a:rPr lang="en-US" dirty="0">
                <a:latin typeface="Courier"/>
              </a:rPr>
              <a:t>]</a:t>
            </a:r>
            <a:br>
              <a:rPr lang="en-US" dirty="0"/>
            </a:br>
            <a:r>
              <a:rPr lang="en-US" dirty="0">
                <a:latin typeface="Courier"/>
              </a:rPr>
              <a:t>y </a:t>
            </a:r>
            <a:r>
              <a:rPr lang="en-US" dirty="0">
                <a:solidFill>
                  <a:srgbClr val="666666"/>
                </a:solidFill>
                <a:latin typeface="Courier"/>
              </a:rPr>
              <a:t>=</a:t>
            </a:r>
            <a:r>
              <a:rPr lang="en-US" dirty="0">
                <a:latin typeface="Courier"/>
              </a:rPr>
              <a:t> []  </a:t>
            </a:r>
            <a:r>
              <a:rPr lang="en-US" i="1" dirty="0">
                <a:solidFill>
                  <a:srgbClr val="60A0B0"/>
                </a:solidFill>
                <a:latin typeface="Courier"/>
              </a:rPr>
              <a:t># an empty list</a:t>
            </a:r>
            <a:br>
              <a:rPr lang="en-US" dirty="0"/>
            </a:br>
            <a:br>
              <a:rPr lang="en-US" dirty="0"/>
            </a:br>
            <a:r>
              <a:rPr lang="en-US" b="1" dirty="0">
                <a:solidFill>
                  <a:srgbClr val="007020"/>
                </a:solidFill>
                <a:latin typeface="Courier"/>
              </a:rPr>
              <a:t>for</a:t>
            </a:r>
            <a:r>
              <a:rPr lang="en-US" dirty="0">
                <a:latin typeface="Courier"/>
              </a:rPr>
              <a:t> u </a:t>
            </a:r>
            <a:r>
              <a:rPr lang="en-US" b="1" dirty="0">
                <a:solidFill>
                  <a:srgbClr val="007020"/>
                </a:solidFill>
                <a:latin typeface="Courier"/>
              </a:rPr>
              <a:t>in</a:t>
            </a:r>
            <a:r>
              <a:rPr lang="en-US" dirty="0">
                <a:latin typeface="Courier"/>
              </a:rPr>
              <a:t> x:</a:t>
            </a:r>
            <a:br>
              <a:rPr lang="en-US" dirty="0"/>
            </a:br>
            <a:r>
              <a:rPr lang="en-US" dirty="0">
                <a:latin typeface="Courier"/>
              </a:rPr>
              <a:t>    </a:t>
            </a:r>
            <a:r>
              <a:rPr lang="en-US" b="1" dirty="0">
                <a:solidFill>
                  <a:srgbClr val="007020"/>
                </a:solidFill>
                <a:latin typeface="Courier"/>
              </a:rPr>
              <a:t>if</a:t>
            </a:r>
            <a:r>
              <a:rPr lang="en-US" dirty="0">
                <a:latin typeface="Courier"/>
              </a:rPr>
              <a:t> u </a:t>
            </a:r>
            <a:r>
              <a:rPr lang="en-US" dirty="0">
                <a:solidFill>
                  <a:srgbClr val="666666"/>
                </a:solidFill>
                <a:latin typeface="Courier"/>
              </a:rPr>
              <a:t>&lt;</a:t>
            </a:r>
            <a:r>
              <a:rPr lang="en-US" dirty="0">
                <a:latin typeface="Courier"/>
              </a:rPr>
              <a:t> </a:t>
            </a:r>
            <a:r>
              <a:rPr lang="en-US" dirty="0">
                <a:solidFill>
                  <a:srgbClr val="40A070"/>
                </a:solidFill>
                <a:latin typeface="Courier"/>
              </a:rPr>
              <a:t>0</a:t>
            </a:r>
            <a:r>
              <a:rPr lang="en-US" dirty="0">
                <a:latin typeface="Courier"/>
              </a:rPr>
              <a:t>:</a:t>
            </a:r>
            <a:br>
              <a:rPr lang="en-US" dirty="0"/>
            </a:br>
            <a:r>
              <a:rPr lang="en-US" dirty="0">
                <a:latin typeface="Courier"/>
              </a:rPr>
              <a:t>        </a:t>
            </a:r>
            <a:r>
              <a:rPr lang="en-US" dirty="0" err="1">
                <a:latin typeface="Courier"/>
              </a:rPr>
              <a:t>y.append</a:t>
            </a:r>
            <a:r>
              <a:rPr lang="en-US" dirty="0">
                <a:latin typeface="Courier"/>
              </a:rPr>
              <a:t>(</a:t>
            </a:r>
            <a:r>
              <a:rPr lang="en-US" dirty="0">
                <a:solidFill>
                  <a:srgbClr val="4070A0"/>
                </a:solidFill>
                <a:latin typeface="Courier"/>
              </a:rPr>
              <a:t>"Negative"</a:t>
            </a:r>
            <a:r>
              <a:rPr lang="en-US" dirty="0">
                <a:latin typeface="Courier"/>
              </a:rPr>
              <a:t>)</a:t>
            </a:r>
            <a:br>
              <a:rPr lang="en-US" dirty="0"/>
            </a:br>
            <a:r>
              <a:rPr lang="en-US" dirty="0">
                <a:latin typeface="Courier"/>
              </a:rPr>
              <a:t>    </a:t>
            </a:r>
            <a:r>
              <a:rPr lang="en-US" b="1" dirty="0" err="1">
                <a:solidFill>
                  <a:srgbClr val="007020"/>
                </a:solidFill>
                <a:latin typeface="Courier"/>
              </a:rPr>
              <a:t>elif</a:t>
            </a:r>
            <a:r>
              <a:rPr lang="en-US" dirty="0">
                <a:latin typeface="Courier"/>
              </a:rPr>
              <a:t> u </a:t>
            </a:r>
            <a:r>
              <a:rPr lang="en-US" dirty="0">
                <a:solidFill>
                  <a:srgbClr val="666666"/>
                </a:solidFill>
                <a:latin typeface="Courier"/>
              </a:rPr>
              <a:t>%</a:t>
            </a:r>
            <a:r>
              <a:rPr lang="en-US" dirty="0">
                <a:latin typeface="Courier"/>
              </a:rPr>
              <a:t> </a:t>
            </a:r>
            <a:r>
              <a:rPr lang="en-US" dirty="0">
                <a:solidFill>
                  <a:srgbClr val="40A070"/>
                </a:solidFill>
                <a:latin typeface="Courier"/>
              </a:rPr>
              <a:t>2</a:t>
            </a:r>
            <a:r>
              <a:rPr lang="en-US" dirty="0">
                <a:latin typeface="Courier"/>
              </a:rPr>
              <a:t> </a:t>
            </a:r>
            <a:r>
              <a:rPr lang="en-US" dirty="0">
                <a:solidFill>
                  <a:srgbClr val="666666"/>
                </a:solidFill>
                <a:latin typeface="Courier"/>
              </a:rPr>
              <a:t>==</a:t>
            </a:r>
            <a:r>
              <a:rPr lang="en-US" dirty="0">
                <a:latin typeface="Courier"/>
              </a:rPr>
              <a:t> </a:t>
            </a:r>
            <a:r>
              <a:rPr lang="en-US" dirty="0">
                <a:solidFill>
                  <a:srgbClr val="40A070"/>
                </a:solidFill>
                <a:latin typeface="Courier"/>
              </a:rPr>
              <a:t>1</a:t>
            </a:r>
            <a:r>
              <a:rPr lang="en-US" dirty="0">
                <a:latin typeface="Courier"/>
              </a:rPr>
              <a:t>:  </a:t>
            </a:r>
            <a:r>
              <a:rPr lang="en-US" i="1" dirty="0">
                <a:solidFill>
                  <a:srgbClr val="60A0B0"/>
                </a:solidFill>
                <a:latin typeface="Courier"/>
              </a:rPr>
              <a:t># what is remainder when dividing by 2</a:t>
            </a:r>
            <a:br>
              <a:rPr lang="en-US" dirty="0"/>
            </a:br>
            <a:r>
              <a:rPr lang="en-US" dirty="0">
                <a:latin typeface="Courier"/>
              </a:rPr>
              <a:t>        </a:t>
            </a:r>
            <a:r>
              <a:rPr lang="en-US" dirty="0" err="1">
                <a:latin typeface="Courier"/>
              </a:rPr>
              <a:t>y.append</a:t>
            </a:r>
            <a:r>
              <a:rPr lang="en-US" dirty="0">
                <a:latin typeface="Courier"/>
              </a:rPr>
              <a:t>(</a:t>
            </a:r>
            <a:r>
              <a:rPr lang="en-US" dirty="0">
                <a:solidFill>
                  <a:srgbClr val="4070A0"/>
                </a:solidFill>
                <a:latin typeface="Courier"/>
              </a:rPr>
              <a:t>"Odd"</a:t>
            </a:r>
            <a:r>
              <a:rPr lang="en-US" dirty="0">
                <a:latin typeface="Courier"/>
              </a:rPr>
              <a:t>)</a:t>
            </a:r>
            <a:br>
              <a:rPr lang="en-US" dirty="0"/>
            </a:br>
            <a:r>
              <a:rPr lang="en-US" dirty="0">
                <a:latin typeface="Courier"/>
              </a:rPr>
              <a:t>    </a:t>
            </a:r>
            <a:r>
              <a:rPr lang="en-US" b="1" dirty="0">
                <a:solidFill>
                  <a:srgbClr val="007020"/>
                </a:solidFill>
                <a:latin typeface="Courier"/>
              </a:rPr>
              <a:t>else</a:t>
            </a:r>
            <a:r>
              <a:rPr lang="en-US" dirty="0">
                <a:latin typeface="Courier"/>
              </a:rPr>
              <a:t>:</a:t>
            </a:r>
            <a:br>
              <a:rPr lang="en-US" dirty="0"/>
            </a:br>
            <a:r>
              <a:rPr lang="en-US" dirty="0">
                <a:latin typeface="Courier"/>
              </a:rPr>
              <a:t>        </a:t>
            </a:r>
            <a:r>
              <a:rPr lang="en-US" dirty="0" err="1">
                <a:latin typeface="Courier"/>
              </a:rPr>
              <a:t>y.append</a:t>
            </a:r>
            <a:r>
              <a:rPr lang="en-US" dirty="0">
                <a:latin typeface="Courier"/>
              </a:rPr>
              <a:t>(</a:t>
            </a:r>
            <a:r>
              <a:rPr lang="en-US" dirty="0">
                <a:solidFill>
                  <a:srgbClr val="4070A0"/>
                </a:solidFill>
                <a:latin typeface="Courier"/>
              </a:rPr>
              <a:t>"Even"</a:t>
            </a:r>
            <a:r>
              <a:rPr lang="en-US" dirty="0">
                <a:latin typeface="Courier"/>
              </a:rPr>
              <a:t>)</a:t>
            </a:r>
            <a:br>
              <a:rPr lang="en-US" dirty="0"/>
            </a:br>
            <a:br>
              <a:rPr lang="en-US" dirty="0"/>
            </a:br>
            <a:r>
              <a:rPr lang="en-US" dirty="0">
                <a:latin typeface="Courier"/>
              </a:rPr>
              <a:t>print(y)</a:t>
            </a:r>
          </a:p>
          <a:p>
            <a:pPr lvl="0" indent="0">
              <a:buNone/>
            </a:pPr>
            <a:endParaRPr lang="en-US" dirty="0">
              <a:latin typeface="Courier"/>
            </a:endParaRPr>
          </a:p>
          <a:p>
            <a:pPr lvl="0" indent="0">
              <a:buNone/>
            </a:pPr>
            <a:r>
              <a:rPr lang="en-US" dirty="0">
                <a:latin typeface="Courier"/>
              </a:rPr>
              <a:t>['Negative', 'Negative', 'Even', 'Odd', 'Even', 'Odd', 'Even', 'Odd', 'Even', 'Odd', 'Even', 'Odd', 'Even']</a:t>
            </a:r>
          </a:p>
        </p:txBody>
      </p:sp>
    </p:spTree>
    <p:extLst>
      <p:ext uri="{BB962C8B-B14F-4D97-AF65-F5344CB8AC3E}">
        <p14:creationId xmlns:p14="http://schemas.microsoft.com/office/powerpoint/2010/main" val="475294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CEE3-ECAB-E244-89EC-5BECB2A92B9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25DBBB62-3CBA-BC47-AE5D-298DD2365DA4}"/>
              </a:ext>
            </a:extLst>
          </p:cNvPr>
          <p:cNvSpPr>
            <a:spLocks noGrp="1"/>
          </p:cNvSpPr>
          <p:nvPr>
            <p:ph idx="1"/>
          </p:nvPr>
        </p:nvSpPr>
        <p:spPr>
          <a:xfrm>
            <a:off x="628650" y="2205990"/>
            <a:ext cx="7886700" cy="1931670"/>
          </a:xfrm>
          <a:solidFill>
            <a:schemeClr val="bg2">
              <a:lumMod val="90000"/>
            </a:schemeClr>
          </a:solidFill>
        </p:spPr>
        <p:txBody>
          <a:bodyPr>
            <a:normAutofit/>
          </a:bodyPr>
          <a:lstStyle/>
          <a:p>
            <a:pPr lvl="0" indent="0">
              <a:buNone/>
            </a:pPr>
            <a:r>
              <a:rPr lang="en-US" b="1" dirty="0">
                <a:solidFill>
                  <a:srgbClr val="007020"/>
                </a:solidFill>
                <a:latin typeface="Courier"/>
              </a:rPr>
              <a:t>def</a:t>
            </a:r>
            <a:r>
              <a:rPr lang="en-US" dirty="0">
                <a:latin typeface="Courier"/>
              </a:rPr>
              <a:t> </a:t>
            </a:r>
            <a:r>
              <a:rPr lang="en-US" dirty="0" err="1">
                <a:latin typeface="Courier"/>
              </a:rPr>
              <a:t>my_mean</a:t>
            </a:r>
            <a:r>
              <a:rPr lang="en-US" dirty="0">
                <a:latin typeface="Courier"/>
              </a:rPr>
              <a:t>(x):</a:t>
            </a:r>
            <a:br>
              <a:rPr lang="en-US" dirty="0"/>
            </a:br>
            <a:r>
              <a:rPr lang="en-US" dirty="0">
                <a:latin typeface="Courier"/>
              </a:rPr>
              <a:t>    y </a:t>
            </a:r>
            <a:r>
              <a:rPr lang="en-US" dirty="0">
                <a:solidFill>
                  <a:srgbClr val="666666"/>
                </a:solidFill>
                <a:latin typeface="Courier"/>
              </a:rPr>
              <a:t>=</a:t>
            </a:r>
            <a:r>
              <a:rPr lang="en-US" dirty="0">
                <a:latin typeface="Courier"/>
              </a:rPr>
              <a:t> </a:t>
            </a:r>
            <a:r>
              <a:rPr lang="en-US" dirty="0">
                <a:solidFill>
                  <a:srgbClr val="40A070"/>
                </a:solidFill>
                <a:latin typeface="Courier"/>
              </a:rPr>
              <a:t>0</a:t>
            </a:r>
            <a:br>
              <a:rPr lang="en-US" dirty="0"/>
            </a:br>
            <a:r>
              <a:rPr lang="en-US" dirty="0">
                <a:latin typeface="Courier"/>
              </a:rPr>
              <a:t>    </a:t>
            </a:r>
            <a:r>
              <a:rPr lang="en-US" b="1" dirty="0">
                <a:solidFill>
                  <a:srgbClr val="007020"/>
                </a:solidFill>
                <a:latin typeface="Courier"/>
              </a:rPr>
              <a:t>for</a:t>
            </a:r>
            <a:r>
              <a:rPr lang="en-US" dirty="0">
                <a:latin typeface="Courier"/>
              </a:rPr>
              <a:t> u </a:t>
            </a:r>
            <a:r>
              <a:rPr lang="en-US" b="1" dirty="0">
                <a:solidFill>
                  <a:srgbClr val="007020"/>
                </a:solidFill>
                <a:latin typeface="Courier"/>
              </a:rPr>
              <a:t>in</a:t>
            </a:r>
            <a:r>
              <a:rPr lang="en-US" dirty="0">
                <a:latin typeface="Courier"/>
              </a:rPr>
              <a:t> x:</a:t>
            </a:r>
            <a:br>
              <a:rPr lang="en-US" dirty="0"/>
            </a:br>
            <a:r>
              <a:rPr lang="en-US" dirty="0">
                <a:latin typeface="Courier"/>
              </a:rPr>
              <a:t>        y </a:t>
            </a:r>
            <a:r>
              <a:rPr lang="en-US" dirty="0">
                <a:solidFill>
                  <a:srgbClr val="666666"/>
                </a:solidFill>
                <a:latin typeface="Courier"/>
              </a:rPr>
              <a:t>+=</a:t>
            </a:r>
            <a:r>
              <a:rPr lang="en-US" dirty="0">
                <a:latin typeface="Courier"/>
              </a:rPr>
              <a:t> u </a:t>
            </a:r>
            <a:br>
              <a:rPr lang="en-US" dirty="0"/>
            </a:br>
            <a:r>
              <a:rPr lang="en-US" dirty="0">
                <a:latin typeface="Courier"/>
              </a:rPr>
              <a:t>    y </a:t>
            </a:r>
            <a:r>
              <a:rPr lang="en-US" dirty="0">
                <a:solidFill>
                  <a:srgbClr val="666666"/>
                </a:solidFill>
                <a:latin typeface="Courier"/>
              </a:rPr>
              <a:t>=</a:t>
            </a:r>
            <a:r>
              <a:rPr lang="en-US" dirty="0">
                <a:latin typeface="Courier"/>
              </a:rPr>
              <a:t> y </a:t>
            </a:r>
            <a:r>
              <a:rPr lang="en-US" dirty="0">
                <a:solidFill>
                  <a:srgbClr val="666666"/>
                </a:solidFill>
                <a:latin typeface="Courier"/>
              </a:rPr>
              <a:t>/</a:t>
            </a:r>
            <a:r>
              <a:rPr lang="en-US" dirty="0">
                <a:latin typeface="Courier"/>
              </a:rPr>
              <a:t> </a:t>
            </a:r>
            <a:r>
              <a:rPr lang="en-US" dirty="0" err="1">
                <a:latin typeface="Courier"/>
              </a:rPr>
              <a:t>len</a:t>
            </a:r>
            <a:r>
              <a:rPr lang="en-US" dirty="0">
                <a:latin typeface="Courier"/>
              </a:rPr>
              <a:t>(x)</a:t>
            </a:r>
            <a:br>
              <a:rPr lang="en-US" dirty="0"/>
            </a:br>
            <a:r>
              <a:rPr lang="en-US" dirty="0">
                <a:latin typeface="Courier"/>
              </a:rPr>
              <a:t>    </a:t>
            </a:r>
            <a:r>
              <a:rPr lang="en-US" b="1" dirty="0">
                <a:solidFill>
                  <a:srgbClr val="007020"/>
                </a:solidFill>
                <a:latin typeface="Courier"/>
              </a:rPr>
              <a:t>return</a:t>
            </a:r>
            <a:r>
              <a:rPr lang="en-US" dirty="0">
                <a:latin typeface="Courier"/>
              </a:rPr>
              <a:t> y</a:t>
            </a:r>
          </a:p>
          <a:p>
            <a:endParaRPr lang="en-US" dirty="0"/>
          </a:p>
        </p:txBody>
      </p:sp>
    </p:spTree>
    <p:extLst>
      <p:ext uri="{BB962C8B-B14F-4D97-AF65-F5344CB8AC3E}">
        <p14:creationId xmlns:p14="http://schemas.microsoft.com/office/powerpoint/2010/main" val="1395742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D96A73-8F95-BA4D-80B6-2C40C8AE9B49}"/>
              </a:ext>
            </a:extLst>
          </p:cNvPr>
          <p:cNvSpPr/>
          <p:nvPr/>
        </p:nvSpPr>
        <p:spPr>
          <a:xfrm>
            <a:off x="628650" y="1740486"/>
            <a:ext cx="7886700" cy="26288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326C3B-E5E9-7647-922F-1DC4B1B7E606}"/>
              </a:ext>
            </a:extLst>
          </p:cNvPr>
          <p:cNvSpPr/>
          <p:nvPr/>
        </p:nvSpPr>
        <p:spPr>
          <a:xfrm>
            <a:off x="628650" y="3813126"/>
            <a:ext cx="7886700" cy="26288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491490"/>
            <a:ext cx="7886700" cy="6217920"/>
          </a:xfrm>
        </p:spPr>
        <p:txBody>
          <a:bodyPr>
            <a:normAutofit fontScale="55000" lnSpcReduction="20000"/>
          </a:bodyPr>
          <a:lstStyle/>
          <a:p>
            <a:pPr marL="0" lvl="0" indent="0">
              <a:lnSpc>
                <a:spcPct val="120000"/>
              </a:lnSpc>
              <a:buNone/>
            </a:pPr>
            <a:r>
              <a:rPr sz="2900" dirty="0"/>
              <a:t>A Python function must start with the keyword </a:t>
            </a:r>
            <a:r>
              <a:rPr sz="2900" dirty="0">
                <a:latin typeface="Courier"/>
              </a:rPr>
              <a:t>def</a:t>
            </a:r>
            <a:r>
              <a:rPr sz="2900" dirty="0"/>
              <a:t> followed by the name of the function, the arguments within parentheses, and then a colon. The actual code for the function is indented, just like in for-loops and if-</a:t>
            </a:r>
            <a:r>
              <a:rPr sz="2900" dirty="0" err="1"/>
              <a:t>elif</a:t>
            </a:r>
            <a:r>
              <a:rPr sz="2900" dirty="0"/>
              <a:t>-else structures. It ends with a </a:t>
            </a:r>
            <a:r>
              <a:rPr sz="2900" dirty="0">
                <a:latin typeface="Courier"/>
              </a:rPr>
              <a:t>return</a:t>
            </a:r>
            <a:r>
              <a:rPr sz="2900" dirty="0"/>
              <a:t> function which specifies the output of the function.</a:t>
            </a:r>
          </a:p>
          <a:p>
            <a:pPr lvl="0" indent="0">
              <a:buNone/>
            </a:pPr>
            <a:endParaRPr lang="en-US" b="1" dirty="0">
              <a:solidFill>
                <a:srgbClr val="007020"/>
              </a:solidFill>
              <a:latin typeface="Courier"/>
            </a:endParaRPr>
          </a:p>
          <a:p>
            <a:pPr lvl="0" indent="0">
              <a:buNone/>
            </a:pPr>
            <a:r>
              <a:rPr b="1" dirty="0">
                <a:solidFill>
                  <a:srgbClr val="007020"/>
                </a:solidFill>
                <a:latin typeface="Courier"/>
              </a:rPr>
              <a:t>def</a:t>
            </a:r>
            <a:r>
              <a:rPr dirty="0">
                <a:latin typeface="Courier"/>
              </a:rPr>
              <a:t> </a:t>
            </a:r>
            <a:r>
              <a:rPr dirty="0" err="1">
                <a:latin typeface="Courier"/>
              </a:rPr>
              <a:t>my_mean</a:t>
            </a:r>
            <a:r>
              <a:rPr dirty="0">
                <a:latin typeface="Courier"/>
              </a:rPr>
              <a:t>(x):</a:t>
            </a:r>
            <a:br>
              <a:rPr dirty="0"/>
            </a:br>
            <a:r>
              <a:rPr dirty="0">
                <a:latin typeface="Courier"/>
              </a:rPr>
              <a:t>    </a:t>
            </a:r>
            <a:r>
              <a:rPr i="1" dirty="0">
                <a:solidFill>
                  <a:srgbClr val="60A0B0"/>
                </a:solidFill>
                <a:latin typeface="Courier"/>
              </a:rPr>
              <a:t>"""</a:t>
            </a:r>
            <a:br>
              <a:rPr dirty="0"/>
            </a:br>
            <a:r>
              <a:rPr i="1" dirty="0">
                <a:solidFill>
                  <a:srgbClr val="60A0B0"/>
                </a:solidFill>
                <a:latin typeface="Courier"/>
              </a:rPr>
              <a:t>  A function to compute the mean of a list of numbers.</a:t>
            </a:r>
            <a:br>
              <a:rPr dirty="0"/>
            </a:br>
            <a:r>
              <a:rPr i="1" dirty="0">
                <a:solidFill>
                  <a:srgbClr val="60A0B0"/>
                </a:solidFill>
                <a:latin typeface="Courier"/>
              </a:rPr>
              <a:t>  </a:t>
            </a:r>
            <a:br>
              <a:rPr dirty="0"/>
            </a:br>
            <a:r>
              <a:rPr i="1" dirty="0">
                <a:solidFill>
                  <a:srgbClr val="60A0B0"/>
                </a:solidFill>
                <a:latin typeface="Courier"/>
              </a:rPr>
              <a:t>  INPUTS:</a:t>
            </a:r>
            <a:br>
              <a:rPr dirty="0"/>
            </a:br>
            <a:r>
              <a:rPr i="1" dirty="0">
                <a:solidFill>
                  <a:srgbClr val="60A0B0"/>
                </a:solidFill>
                <a:latin typeface="Courier"/>
              </a:rPr>
              <a:t>  x : a list containing numbers</a:t>
            </a:r>
            <a:br>
              <a:rPr dirty="0"/>
            </a:br>
            <a:r>
              <a:rPr i="1" dirty="0">
                <a:solidFill>
                  <a:srgbClr val="60A0B0"/>
                </a:solidFill>
                <a:latin typeface="Courier"/>
              </a:rPr>
              <a:t>  </a:t>
            </a:r>
            <a:br>
              <a:rPr dirty="0"/>
            </a:br>
            <a:r>
              <a:rPr i="1" dirty="0">
                <a:solidFill>
                  <a:srgbClr val="60A0B0"/>
                </a:solidFill>
                <a:latin typeface="Courier"/>
              </a:rPr>
              <a:t>  OUTPUT:</a:t>
            </a:r>
            <a:br>
              <a:rPr dirty="0"/>
            </a:br>
            <a:r>
              <a:rPr i="1" dirty="0">
                <a:solidFill>
                  <a:srgbClr val="60A0B0"/>
                </a:solidFill>
                <a:latin typeface="Courier"/>
              </a:rPr>
              <a:t>  The arithmetic mean of the list of numbers</a:t>
            </a:r>
            <a:br>
              <a:rPr dirty="0"/>
            </a:br>
            <a:r>
              <a:rPr i="1" dirty="0">
                <a:solidFill>
                  <a:srgbClr val="60A0B0"/>
                </a:solidFill>
                <a:latin typeface="Courier"/>
              </a:rPr>
              <a:t>  """</a:t>
            </a:r>
            <a:br>
              <a:rPr dirty="0"/>
            </a:br>
            <a:r>
              <a:rPr dirty="0">
                <a:latin typeface="Courier"/>
              </a:rPr>
              <a:t>    y </a:t>
            </a:r>
            <a:r>
              <a:rPr dirty="0">
                <a:solidFill>
                  <a:srgbClr val="666666"/>
                </a:solidFill>
                <a:latin typeface="Courier"/>
              </a:rPr>
              <a:t>=</a:t>
            </a:r>
            <a:r>
              <a:rPr dirty="0">
                <a:latin typeface="Courier"/>
              </a:rPr>
              <a:t> </a:t>
            </a:r>
            <a:r>
              <a:rPr dirty="0">
                <a:solidFill>
                  <a:srgbClr val="40A070"/>
                </a:solidFill>
                <a:latin typeface="Courier"/>
              </a:rPr>
              <a:t>0</a:t>
            </a:r>
            <a:br>
              <a:rPr dirty="0"/>
            </a:br>
            <a:r>
              <a:rPr dirty="0">
                <a:latin typeface="Courier"/>
              </a:rPr>
              <a:t>    </a:t>
            </a:r>
            <a:r>
              <a:rPr b="1" dirty="0">
                <a:solidFill>
                  <a:srgbClr val="007020"/>
                </a:solidFill>
                <a:latin typeface="Courier"/>
              </a:rPr>
              <a:t>for</a:t>
            </a:r>
            <a:r>
              <a:rPr dirty="0">
                <a:latin typeface="Courier"/>
              </a:rPr>
              <a:t> u </a:t>
            </a:r>
            <a:r>
              <a:rPr b="1" dirty="0">
                <a:solidFill>
                  <a:srgbClr val="007020"/>
                </a:solidFill>
                <a:latin typeface="Courier"/>
              </a:rPr>
              <a:t>in</a:t>
            </a:r>
            <a:r>
              <a:rPr dirty="0">
                <a:latin typeface="Courier"/>
              </a:rPr>
              <a:t> x:</a:t>
            </a:r>
            <a:br>
              <a:rPr dirty="0"/>
            </a:br>
            <a:r>
              <a:rPr dirty="0">
                <a:latin typeface="Courier"/>
              </a:rPr>
              <a:t>        y </a:t>
            </a:r>
            <a:r>
              <a:rPr dirty="0">
                <a:solidFill>
                  <a:srgbClr val="666666"/>
                </a:solidFill>
                <a:latin typeface="Courier"/>
              </a:rPr>
              <a:t>=</a:t>
            </a:r>
            <a:r>
              <a:rPr dirty="0">
                <a:latin typeface="Courier"/>
              </a:rPr>
              <a:t> y </a:t>
            </a:r>
            <a:r>
              <a:rPr dirty="0">
                <a:solidFill>
                  <a:srgbClr val="666666"/>
                </a:solidFill>
                <a:latin typeface="Courier"/>
              </a:rPr>
              <a:t>+</a:t>
            </a:r>
            <a:r>
              <a:rPr dirty="0">
                <a:latin typeface="Courier"/>
              </a:rPr>
              <a:t> u</a:t>
            </a:r>
            <a:br>
              <a:rPr dirty="0"/>
            </a:br>
            <a:r>
              <a:rPr dirty="0">
                <a:latin typeface="Courier"/>
              </a:rPr>
              <a:t>    y </a:t>
            </a:r>
            <a:r>
              <a:rPr dirty="0">
                <a:solidFill>
                  <a:srgbClr val="666666"/>
                </a:solidFill>
                <a:latin typeface="Courier"/>
              </a:rPr>
              <a:t>=</a:t>
            </a:r>
            <a:r>
              <a:rPr dirty="0">
                <a:latin typeface="Courier"/>
              </a:rPr>
              <a:t> y </a:t>
            </a:r>
            <a:r>
              <a:rPr dirty="0">
                <a:solidFill>
                  <a:srgbClr val="666666"/>
                </a:solidFill>
                <a:latin typeface="Courier"/>
              </a:rPr>
              <a:t>/</a:t>
            </a:r>
            <a:r>
              <a:rPr dirty="0">
                <a:latin typeface="Courier"/>
              </a:rPr>
              <a:t> </a:t>
            </a:r>
            <a:r>
              <a:rPr dirty="0" err="1">
                <a:latin typeface="Courier"/>
              </a:rPr>
              <a:t>len</a:t>
            </a:r>
            <a:r>
              <a:rPr dirty="0">
                <a:latin typeface="Courier"/>
              </a:rPr>
              <a:t>(x)</a:t>
            </a:r>
            <a:br>
              <a:rPr dirty="0"/>
            </a:br>
            <a:r>
              <a:rPr dirty="0">
                <a:latin typeface="Courier"/>
              </a:rPr>
              <a:t>    </a:t>
            </a:r>
            <a:r>
              <a:rPr b="1" dirty="0">
                <a:solidFill>
                  <a:srgbClr val="007020"/>
                </a:solidFill>
                <a:latin typeface="Courier"/>
              </a:rPr>
              <a:t>return</a:t>
            </a:r>
            <a:r>
              <a:rPr dirty="0">
                <a:latin typeface="Courier"/>
              </a:rPr>
              <a:t> y</a:t>
            </a:r>
          </a:p>
          <a:p>
            <a:pPr lvl="0" indent="0">
              <a:buNone/>
            </a:pPr>
            <a:r>
              <a:rPr dirty="0">
                <a:latin typeface="Courier"/>
              </a:rPr>
              <a:t>help(</a:t>
            </a:r>
            <a:r>
              <a:rPr dirty="0" err="1">
                <a:latin typeface="Courier"/>
              </a:rPr>
              <a:t>my_mean</a:t>
            </a:r>
            <a:r>
              <a:rPr dirty="0">
                <a:latin typeface="Courier"/>
              </a:rPr>
              <a:t>)</a:t>
            </a:r>
          </a:p>
          <a:p>
            <a:pPr lvl="0" indent="0">
              <a:buNone/>
            </a:pPr>
            <a:r>
              <a:rPr dirty="0">
                <a:latin typeface="Courier"/>
              </a:rPr>
              <a:t>Help on function </a:t>
            </a:r>
            <a:r>
              <a:rPr dirty="0" err="1">
                <a:latin typeface="Courier"/>
              </a:rPr>
              <a:t>my_mean</a:t>
            </a:r>
            <a:r>
              <a:rPr dirty="0">
                <a:latin typeface="Courier"/>
              </a:rPr>
              <a:t> in module __main__:
</a:t>
            </a:r>
            <a:r>
              <a:rPr dirty="0" err="1">
                <a:latin typeface="Courier"/>
              </a:rPr>
              <a:t>my_mean</a:t>
            </a:r>
            <a:r>
              <a:rPr dirty="0">
                <a:latin typeface="Courier"/>
              </a:rPr>
              <a:t>(x)
    A function to compute the mean of a list of numbers.
    INPUTS:
    x : a list containing numbers
    OUTPUT:
    The arithmetic mean of the list of numbers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Pandas (Python Data Analysis)</a:t>
            </a:r>
          </a:p>
        </p:txBody>
      </p:sp>
      <p:sp>
        <p:nvSpPr>
          <p:cNvPr id="3" name="Text Placeholder 2">
            <a:extLst>
              <a:ext uri="{FF2B5EF4-FFF2-40B4-BE49-F238E27FC236}">
                <a16:creationId xmlns:a16="http://schemas.microsoft.com/office/drawing/2014/main" id="{4B5E922B-4941-8840-922D-3F25C99E0023}"/>
              </a:ext>
            </a:extLst>
          </p:cNvPr>
          <p:cNvSpPr>
            <a:spLocks noGrp="1"/>
          </p:cNvSpPr>
          <p:nvPr>
            <p:ph type="body"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Who is a data scientist?</a:t>
            </a:r>
          </a:p>
        </p:txBody>
      </p:sp>
      <p:sp>
        <p:nvSpPr>
          <p:cNvPr id="3" name="Content Placeholder 2"/>
          <p:cNvSpPr>
            <a:spLocks noGrp="1"/>
          </p:cNvSpPr>
          <p:nvPr>
            <p:ph idx="1"/>
          </p:nvPr>
        </p:nvSpPr>
        <p:spPr/>
        <p:txBody>
          <a:bodyPr>
            <a:normAutofit fontScale="85000" lnSpcReduction="20000"/>
          </a:bodyPr>
          <a:lstStyle/>
          <a:p>
            <a:pPr marL="0" lvl="0" indent="0">
              <a:spcBef>
                <a:spcPts val="3000"/>
              </a:spcBef>
              <a:buNone/>
            </a:pPr>
            <a:r>
              <a:rPr b="1" dirty="0"/>
              <a:t>One definition</a:t>
            </a:r>
          </a:p>
          <a:p>
            <a:pPr marL="0" lvl="0" indent="0">
              <a:buNone/>
            </a:pPr>
            <a:endParaRPr b="1" dirty="0"/>
          </a:p>
          <a:p>
            <a:pPr lvl="1">
              <a:buAutoNum type="arabicPeriod"/>
            </a:pPr>
            <a:r>
              <a:rPr dirty="0"/>
              <a:t>It’s the confluence of statistics, computer science, domain knowledge</a:t>
            </a:r>
          </a:p>
          <a:p>
            <a:pPr lvl="1">
              <a:buAutoNum type="arabicPeriod"/>
            </a:pPr>
            <a:r>
              <a:rPr dirty="0"/>
              <a:t>You need all three to make this work</a:t>
            </a:r>
          </a:p>
          <a:p>
            <a:pPr lvl="1">
              <a:buAutoNum type="arabicPeriod"/>
            </a:pPr>
            <a:r>
              <a:rPr dirty="0"/>
              <a:t>We’ll be talking more about stat/CS than domain expertise here</a:t>
            </a:r>
          </a:p>
          <a:p>
            <a:pPr marL="0" lvl="0" indent="0">
              <a:spcBef>
                <a:spcPts val="3000"/>
              </a:spcBef>
              <a:buNone/>
            </a:pPr>
            <a:r>
              <a:rPr b="1" dirty="0"/>
              <a:t>Unclear definition</a:t>
            </a:r>
          </a:p>
          <a:p>
            <a:pPr lvl="1"/>
            <a:r>
              <a:rPr dirty="0"/>
              <a:t>Statistician</a:t>
            </a:r>
          </a:p>
          <a:p>
            <a:pPr lvl="1"/>
            <a:r>
              <a:rPr dirty="0"/>
              <a:t>Computer scientist</a:t>
            </a:r>
          </a:p>
          <a:p>
            <a:pPr lvl="1"/>
            <a:r>
              <a:rPr dirty="0"/>
              <a:t>Database engineer</a:t>
            </a:r>
          </a:p>
          <a:p>
            <a:pPr lvl="1"/>
            <a:r>
              <a:rPr dirty="0"/>
              <a:t>Software engineer</a:t>
            </a:r>
          </a:p>
          <a:p>
            <a:pPr lvl="1"/>
            <a:r>
              <a:rPr dirty="0"/>
              <a:t>Data engineer</a:t>
            </a:r>
          </a:p>
          <a:p>
            <a:pPr lvl="1"/>
            <a:r>
              <a:rPr dirty="0"/>
              <a:t>Mathematician</a:t>
            </a:r>
          </a:p>
          <a:p>
            <a:pPr marL="0" lvl="0" indent="0">
              <a:buNone/>
            </a:pPr>
            <a:r>
              <a:rPr dirty="0"/>
              <a:t>Some of the best ones I know are  neurobiologists and physicists </a:t>
            </a:r>
          </a:p>
          <a:p>
            <a:pPr marL="0" lvl="0" indent="0">
              <a:spcBef>
                <a:spcPts val="3000"/>
              </a:spcBef>
              <a:buNone/>
            </a:pPr>
            <a:r>
              <a:rPr b="1" dirty="0"/>
              <a:t>A broad umbrella</a:t>
            </a:r>
          </a:p>
          <a:p>
            <a:pPr marL="0" lvl="0" indent="0">
              <a:buNone/>
            </a:pPr>
            <a:r>
              <a:rPr dirty="0"/>
              <a:t>Anyone who wants to work with data to solve problems within particular domains </a:t>
            </a:r>
          </a:p>
        </p:txBody>
      </p:sp>
      <p:pic>
        <p:nvPicPr>
          <p:cNvPr id="4" name="Picture 3">
            <a:extLst>
              <a:ext uri="{FF2B5EF4-FFF2-40B4-BE49-F238E27FC236}">
                <a16:creationId xmlns:a16="http://schemas.microsoft.com/office/drawing/2014/main" id="{D372482B-6B10-EF44-8375-9B2F62AAF522}"/>
              </a:ext>
            </a:extLst>
          </p:cNvPr>
          <p:cNvPicPr>
            <a:picLocks noChangeAspect="1"/>
          </p:cNvPicPr>
          <p:nvPr/>
        </p:nvPicPr>
        <p:blipFill>
          <a:blip r:embed="rId2"/>
          <a:stretch>
            <a:fillRect/>
          </a:stretch>
        </p:blipFill>
        <p:spPr>
          <a:xfrm>
            <a:off x="5506623" y="2072328"/>
            <a:ext cx="3454498" cy="3246396"/>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2054225"/>
            <a:ext cx="7886700" cy="4351338"/>
          </a:xfrm>
        </p:spPr>
        <p:txBody>
          <a:bodyPr/>
          <a:lstStyle/>
          <a:p>
            <a:pPr lvl="1"/>
            <a:r>
              <a:rPr dirty="0"/>
              <a:t>Data ingestion</a:t>
            </a:r>
          </a:p>
          <a:p>
            <a:pPr lvl="1"/>
            <a:r>
              <a:rPr dirty="0"/>
              <a:t>Data cleaning and transformation</a:t>
            </a:r>
          </a:p>
          <a:p>
            <a:pPr lvl="1"/>
            <a:r>
              <a:rPr dirty="0"/>
              <a:t>Data can be passed on to modeling and visualization packages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CBD37B4-E34C-9942-A602-7A5C75BD9717}"/>
              </a:ext>
            </a:extLst>
          </p:cNvPr>
          <p:cNvSpPr>
            <a:spLocks noGrp="1"/>
          </p:cNvSpPr>
          <p:nvPr>
            <p:ph idx="1"/>
          </p:nvPr>
        </p:nvSpPr>
        <p:spPr/>
        <p:txBody>
          <a:bodyPr/>
          <a:lstStyle/>
          <a:p>
            <a:r>
              <a:rPr lang="en-US" dirty="0"/>
              <a:t>Use the import command</a:t>
            </a:r>
          </a:p>
          <a:p>
            <a:r>
              <a:rPr lang="en-US" dirty="0"/>
              <a:t>Maybe provide an alias for the package</a:t>
            </a:r>
          </a:p>
        </p:txBody>
      </p:sp>
      <p:sp>
        <p:nvSpPr>
          <p:cNvPr id="2" name="Rectangle 1">
            <a:extLst>
              <a:ext uri="{FF2B5EF4-FFF2-40B4-BE49-F238E27FC236}">
                <a16:creationId xmlns:a16="http://schemas.microsoft.com/office/drawing/2014/main" id="{E8865F19-E41D-EA40-87B1-40354E5A2ACE}"/>
              </a:ext>
            </a:extLst>
          </p:cNvPr>
          <p:cNvSpPr/>
          <p:nvPr/>
        </p:nvSpPr>
        <p:spPr>
          <a:xfrm>
            <a:off x="628650" y="3262630"/>
            <a:ext cx="7692390" cy="646331"/>
          </a:xfrm>
          <a:prstGeom prst="rect">
            <a:avLst/>
          </a:prstGeom>
          <a:solidFill>
            <a:schemeClr val="bg2">
              <a:lumMod val="90000"/>
            </a:schemeClr>
          </a:solidFill>
        </p:spPr>
        <p:txBody>
          <a:bodyPr wrap="square">
            <a:spAutoFit/>
          </a:bodyPr>
          <a:lstStyle/>
          <a:p>
            <a:pPr lvl="0" indent="0">
              <a:buNone/>
            </a:pPr>
            <a:r>
              <a:rPr lang="en-US" dirty="0">
                <a:latin typeface="Courier"/>
              </a:rPr>
              <a:t>import </a:t>
            </a:r>
            <a:r>
              <a:rPr lang="en-US" dirty="0" err="1">
                <a:latin typeface="Courier"/>
              </a:rPr>
              <a:t>numpy</a:t>
            </a:r>
            <a:r>
              <a:rPr lang="en-US" dirty="0">
                <a:latin typeface="Courier"/>
              </a:rPr>
              <a:t> as np</a:t>
            </a:r>
            <a:br>
              <a:rPr lang="en-US" dirty="0"/>
            </a:br>
            <a:r>
              <a:rPr lang="en-US" dirty="0">
                <a:latin typeface="Courier"/>
              </a:rPr>
              <a:t>import pandas as pd</a:t>
            </a:r>
          </a:p>
        </p:txBody>
      </p:sp>
      <p:sp>
        <p:nvSpPr>
          <p:cNvPr id="3" name="Title 2">
            <a:extLst>
              <a:ext uri="{FF2B5EF4-FFF2-40B4-BE49-F238E27FC236}">
                <a16:creationId xmlns:a16="http://schemas.microsoft.com/office/drawing/2014/main" id="{E3F15ED3-047B-CB41-944C-A7C3F2792F4A}"/>
              </a:ext>
            </a:extLst>
          </p:cNvPr>
          <p:cNvSpPr>
            <a:spLocks noGrp="1"/>
          </p:cNvSpPr>
          <p:nvPr>
            <p:ph type="title"/>
          </p:nvPr>
        </p:nvSpPr>
        <p:spPr/>
        <p:txBody>
          <a:bodyPr/>
          <a:lstStyle/>
          <a:p>
            <a:r>
              <a:rPr lang="en-US" dirty="0"/>
              <a:t>Activating packages for use</a:t>
            </a:r>
          </a:p>
        </p:txBody>
      </p:sp>
    </p:spTree>
    <p:extLst>
      <p:ext uri="{BB962C8B-B14F-4D97-AF65-F5344CB8AC3E}">
        <p14:creationId xmlns:p14="http://schemas.microsoft.com/office/powerpoint/2010/main" val="7401970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ABB5-522E-9144-9729-97199B60BED7}"/>
              </a:ext>
            </a:extLst>
          </p:cNvPr>
          <p:cNvSpPr>
            <a:spLocks noGrp="1"/>
          </p:cNvSpPr>
          <p:nvPr>
            <p:ph type="title"/>
          </p:nvPr>
        </p:nvSpPr>
        <p:spPr/>
        <p:txBody>
          <a:bodyPr/>
          <a:lstStyle/>
          <a:p>
            <a:r>
              <a:rPr lang="en-US" dirty="0"/>
              <a:t>Data import</a:t>
            </a:r>
          </a:p>
        </p:txBody>
      </p:sp>
      <p:graphicFrame>
        <p:nvGraphicFramePr>
          <p:cNvPr id="6" name="Content Placeholder 5"/>
          <p:cNvGraphicFramePr>
            <a:graphicFrameLocks noGrp="1"/>
          </p:cNvGraphicFramePr>
          <p:nvPr>
            <p:ph idx="4294967295"/>
          </p:nvPr>
        </p:nvGraphicFramePr>
        <p:xfrm>
          <a:off x="628650" y="2282825"/>
          <a:ext cx="7886700" cy="208026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0">
                <a:tc>
                  <a:txBody>
                    <a:bodyPr/>
                    <a:lstStyle/>
                    <a:p>
                      <a:pPr marL="0" lvl="0" indent="0">
                        <a:buNone/>
                      </a:pPr>
                      <a:r>
                        <a:t>Format type</a:t>
                      </a:r>
                    </a:p>
                  </a:txBody>
                  <a:tcPr marL="87630" marR="87630"/>
                </a:tc>
                <a:tc>
                  <a:txBody>
                    <a:bodyPr/>
                    <a:lstStyle/>
                    <a:p>
                      <a:pPr marL="0" lvl="0" indent="0">
                        <a:buNone/>
                      </a:pPr>
                      <a:r>
                        <a:t>Description</a:t>
                      </a:r>
                    </a:p>
                  </a:txBody>
                  <a:tcPr marL="87630" marR="87630"/>
                </a:tc>
                <a:tc>
                  <a:txBody>
                    <a:bodyPr/>
                    <a:lstStyle/>
                    <a:p>
                      <a:pPr marL="0" lvl="0" indent="0">
                        <a:buNone/>
                      </a:pPr>
                      <a:r>
                        <a:t>reader</a:t>
                      </a:r>
                    </a:p>
                  </a:txBody>
                  <a:tcPr marL="87630" marR="87630"/>
                </a:tc>
                <a:tc>
                  <a:txBody>
                    <a:bodyPr/>
                    <a:lstStyle/>
                    <a:p>
                      <a:pPr marL="0" lvl="0" indent="0">
                        <a:buNone/>
                      </a:pPr>
                      <a:r>
                        <a:t>writer</a:t>
                      </a:r>
                    </a:p>
                  </a:txBody>
                  <a:tcPr marL="87630" marR="87630"/>
                </a:tc>
                <a:extLst>
                  <a:ext uri="{0D108BD9-81ED-4DB2-BD59-A6C34878D82A}">
                    <a16:rowId xmlns:a16="http://schemas.microsoft.com/office/drawing/2014/main" val="10000"/>
                  </a:ext>
                </a:extLst>
              </a:tr>
              <a:tr h="0">
                <a:tc>
                  <a:txBody>
                    <a:bodyPr/>
                    <a:lstStyle/>
                    <a:p>
                      <a:pPr marL="0" lvl="0" indent="0">
                        <a:buNone/>
                      </a:pPr>
                      <a:r>
                        <a:t>text</a:t>
                      </a:r>
                    </a:p>
                  </a:txBody>
                  <a:tcPr marL="87630" marR="87630"/>
                </a:tc>
                <a:tc>
                  <a:txBody>
                    <a:bodyPr/>
                    <a:lstStyle/>
                    <a:p>
                      <a:pPr marL="0" lvl="0" indent="0">
                        <a:buNone/>
                      </a:pPr>
                      <a:r>
                        <a:t>CSV</a:t>
                      </a:r>
                    </a:p>
                  </a:txBody>
                  <a:tcPr marL="87630" marR="87630"/>
                </a:tc>
                <a:tc>
                  <a:txBody>
                    <a:bodyPr/>
                    <a:lstStyle/>
                    <a:p>
                      <a:pPr marL="0" lvl="0" indent="0">
                        <a:buNone/>
                      </a:pPr>
                      <a:r>
                        <a:t>read_csv</a:t>
                      </a:r>
                    </a:p>
                  </a:txBody>
                  <a:tcPr marL="87630" marR="87630"/>
                </a:tc>
                <a:tc>
                  <a:txBody>
                    <a:bodyPr/>
                    <a:lstStyle/>
                    <a:p>
                      <a:pPr marL="0" lvl="0" indent="0">
                        <a:buNone/>
                      </a:pPr>
                      <a:r>
                        <a:t>to_csv</a:t>
                      </a:r>
                    </a:p>
                  </a:txBody>
                  <a:tcPr marL="87630" marR="87630"/>
                </a:tc>
                <a:extLst>
                  <a:ext uri="{0D108BD9-81ED-4DB2-BD59-A6C34878D82A}">
                    <a16:rowId xmlns:a16="http://schemas.microsoft.com/office/drawing/2014/main" val="10001"/>
                  </a:ext>
                </a:extLst>
              </a:tr>
              <a:tr h="0">
                <a:tc>
                  <a:txBody>
                    <a:bodyPr/>
                    <a:lstStyle/>
                    <a:p>
                      <a:endParaRPr/>
                    </a:p>
                  </a:txBody>
                  <a:tcPr marL="87630" marR="87630"/>
                </a:tc>
                <a:tc>
                  <a:txBody>
                    <a:bodyPr/>
                    <a:lstStyle/>
                    <a:p>
                      <a:pPr marL="0" lvl="0" indent="0">
                        <a:buNone/>
                      </a:pPr>
                      <a:r>
                        <a:t>Excel</a:t>
                      </a:r>
                    </a:p>
                  </a:txBody>
                  <a:tcPr marL="87630" marR="87630"/>
                </a:tc>
                <a:tc>
                  <a:txBody>
                    <a:bodyPr/>
                    <a:lstStyle/>
                    <a:p>
                      <a:pPr marL="0" lvl="0" indent="0">
                        <a:buNone/>
                      </a:pPr>
                      <a:r>
                        <a:t>read_excel</a:t>
                      </a:r>
                    </a:p>
                  </a:txBody>
                  <a:tcPr marL="87630" marR="87630"/>
                </a:tc>
                <a:tc>
                  <a:txBody>
                    <a:bodyPr/>
                    <a:lstStyle/>
                    <a:p>
                      <a:pPr marL="0" lvl="0" indent="0">
                        <a:buNone/>
                      </a:pPr>
                      <a:r>
                        <a:t>to_excel</a:t>
                      </a:r>
                    </a:p>
                  </a:txBody>
                  <a:tcPr marL="87630" marR="87630"/>
                </a:tc>
                <a:extLst>
                  <a:ext uri="{0D108BD9-81ED-4DB2-BD59-A6C34878D82A}">
                    <a16:rowId xmlns:a16="http://schemas.microsoft.com/office/drawing/2014/main" val="10002"/>
                  </a:ext>
                </a:extLst>
              </a:tr>
              <a:tr h="0">
                <a:tc>
                  <a:txBody>
                    <a:bodyPr/>
                    <a:lstStyle/>
                    <a:p>
                      <a:pPr marL="0" lvl="0" indent="0">
                        <a:buNone/>
                      </a:pPr>
                      <a:r>
                        <a:t>text</a:t>
                      </a:r>
                    </a:p>
                  </a:txBody>
                  <a:tcPr marL="87630" marR="87630"/>
                </a:tc>
                <a:tc>
                  <a:txBody>
                    <a:bodyPr/>
                    <a:lstStyle/>
                    <a:p>
                      <a:pPr marL="0" lvl="0" indent="0">
                        <a:buNone/>
                      </a:pPr>
                      <a:r>
                        <a:rPr dirty="0"/>
                        <a:t>JSON</a:t>
                      </a:r>
                    </a:p>
                  </a:txBody>
                  <a:tcPr marL="87630" marR="87630"/>
                </a:tc>
                <a:tc>
                  <a:txBody>
                    <a:bodyPr/>
                    <a:lstStyle/>
                    <a:p>
                      <a:pPr marL="0" lvl="0" indent="0">
                        <a:buNone/>
                      </a:pPr>
                      <a:r>
                        <a:t>read_json</a:t>
                      </a:r>
                    </a:p>
                  </a:txBody>
                  <a:tcPr marL="87630" marR="87630"/>
                </a:tc>
                <a:tc>
                  <a:txBody>
                    <a:bodyPr/>
                    <a:lstStyle/>
                    <a:p>
                      <a:pPr marL="0" lvl="0" indent="0">
                        <a:buNone/>
                      </a:pPr>
                      <a:r>
                        <a:t>to_json</a:t>
                      </a:r>
                    </a:p>
                  </a:txBody>
                  <a:tcPr marL="87630" marR="87630"/>
                </a:tc>
                <a:extLst>
                  <a:ext uri="{0D108BD9-81ED-4DB2-BD59-A6C34878D82A}">
                    <a16:rowId xmlns:a16="http://schemas.microsoft.com/office/drawing/2014/main" val="10003"/>
                  </a:ext>
                </a:extLst>
              </a:tr>
              <a:tr h="0">
                <a:tc>
                  <a:txBody>
                    <a:bodyPr/>
                    <a:lstStyle/>
                    <a:p>
                      <a:pPr marL="0" lvl="0" indent="0">
                        <a:buNone/>
                      </a:pPr>
                      <a:r>
                        <a:t>binary</a:t>
                      </a:r>
                    </a:p>
                  </a:txBody>
                  <a:tcPr marL="87630" marR="87630"/>
                </a:tc>
                <a:tc>
                  <a:txBody>
                    <a:bodyPr/>
                    <a:lstStyle/>
                    <a:p>
                      <a:pPr marL="0" lvl="0" indent="0">
                        <a:buNone/>
                      </a:pPr>
                      <a:r>
                        <a:t>Feather</a:t>
                      </a:r>
                    </a:p>
                  </a:txBody>
                  <a:tcPr marL="87630" marR="87630"/>
                </a:tc>
                <a:tc>
                  <a:txBody>
                    <a:bodyPr/>
                    <a:lstStyle/>
                    <a:p>
                      <a:pPr marL="0" lvl="0" indent="0">
                        <a:buNone/>
                      </a:pPr>
                      <a:r>
                        <a:t>read_feather</a:t>
                      </a:r>
                    </a:p>
                  </a:txBody>
                  <a:tcPr marL="87630" marR="87630"/>
                </a:tc>
                <a:tc>
                  <a:txBody>
                    <a:bodyPr/>
                    <a:lstStyle/>
                    <a:p>
                      <a:pPr marL="0" lvl="0" indent="0">
                        <a:buNone/>
                      </a:pPr>
                      <a:r>
                        <a:t>to_feather</a:t>
                      </a:r>
                    </a:p>
                  </a:txBody>
                  <a:tcPr marL="87630" marR="87630"/>
                </a:tc>
                <a:extLst>
                  <a:ext uri="{0D108BD9-81ED-4DB2-BD59-A6C34878D82A}">
                    <a16:rowId xmlns:a16="http://schemas.microsoft.com/office/drawing/2014/main" val="10004"/>
                  </a:ext>
                </a:extLst>
              </a:tr>
              <a:tr h="0">
                <a:tc>
                  <a:txBody>
                    <a:bodyPr/>
                    <a:lstStyle/>
                    <a:p>
                      <a:pPr marL="0" lvl="0" indent="0">
                        <a:buNone/>
                      </a:pPr>
                      <a:r>
                        <a:t>binary</a:t>
                      </a:r>
                    </a:p>
                  </a:txBody>
                  <a:tcPr marL="87630" marR="87630"/>
                </a:tc>
                <a:tc>
                  <a:txBody>
                    <a:bodyPr/>
                    <a:lstStyle/>
                    <a:p>
                      <a:pPr marL="0" lvl="0" indent="0">
                        <a:buNone/>
                      </a:pPr>
                      <a:r>
                        <a:t>SAS</a:t>
                      </a:r>
                    </a:p>
                  </a:txBody>
                  <a:tcPr marL="87630" marR="87630"/>
                </a:tc>
                <a:tc>
                  <a:txBody>
                    <a:bodyPr/>
                    <a:lstStyle/>
                    <a:p>
                      <a:pPr marL="0" lvl="0" indent="0">
                        <a:buNone/>
                      </a:pPr>
                      <a:r>
                        <a:t>read_sas</a:t>
                      </a:r>
                    </a:p>
                  </a:txBody>
                  <a:tcPr marL="87630" marR="87630"/>
                </a:tc>
                <a:tc>
                  <a:txBody>
                    <a:bodyPr/>
                    <a:lstStyle/>
                    <a:p>
                      <a:endParaRPr/>
                    </a:p>
                  </a:txBody>
                  <a:tcPr marL="87630" marR="87630"/>
                </a:tc>
                <a:extLst>
                  <a:ext uri="{0D108BD9-81ED-4DB2-BD59-A6C34878D82A}">
                    <a16:rowId xmlns:a16="http://schemas.microsoft.com/office/drawing/2014/main" val="10005"/>
                  </a:ext>
                </a:extLst>
              </a:tr>
              <a:tr h="0">
                <a:tc>
                  <a:txBody>
                    <a:bodyPr/>
                    <a:lstStyle/>
                    <a:p>
                      <a:pPr marL="0" lvl="0" indent="0">
                        <a:buNone/>
                      </a:pPr>
                      <a:r>
                        <a:t>SQL</a:t>
                      </a:r>
                    </a:p>
                  </a:txBody>
                  <a:tcPr marL="87630" marR="87630"/>
                </a:tc>
                <a:tc>
                  <a:txBody>
                    <a:bodyPr/>
                    <a:lstStyle/>
                    <a:p>
                      <a:pPr marL="0" lvl="0" indent="0">
                        <a:buNone/>
                      </a:pPr>
                      <a:r>
                        <a:t>SQL</a:t>
                      </a:r>
                    </a:p>
                  </a:txBody>
                  <a:tcPr marL="87630" marR="87630"/>
                </a:tc>
                <a:tc>
                  <a:txBody>
                    <a:bodyPr/>
                    <a:lstStyle/>
                    <a:p>
                      <a:pPr marL="0" lvl="0" indent="0">
                        <a:buNone/>
                      </a:pPr>
                      <a:r>
                        <a:t>read_sql</a:t>
                      </a:r>
                    </a:p>
                  </a:txBody>
                  <a:tcPr marL="87630" marR="87630"/>
                </a:tc>
                <a:tc>
                  <a:txBody>
                    <a:bodyPr/>
                    <a:lstStyle/>
                    <a:p>
                      <a:pPr marL="0" lvl="0" indent="0">
                        <a:buNone/>
                      </a:pPr>
                      <a:r>
                        <a:rPr dirty="0" err="1"/>
                        <a:t>to_sql</a:t>
                      </a:r>
                      <a:endParaRPr dirty="0"/>
                    </a:p>
                  </a:txBody>
                  <a:tcPr marL="87630" marR="87630"/>
                </a:tc>
                <a:extLst>
                  <a:ext uri="{0D108BD9-81ED-4DB2-BD59-A6C34878D82A}">
                    <a16:rowId xmlns:a16="http://schemas.microsoft.com/office/drawing/2014/main" val="10006"/>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4F3EE2-7E97-F04C-98EF-658CE5961BEF}"/>
              </a:ext>
            </a:extLst>
          </p:cNvPr>
          <p:cNvSpPr/>
          <p:nvPr/>
        </p:nvSpPr>
        <p:spPr>
          <a:xfrm>
            <a:off x="891540" y="1123266"/>
            <a:ext cx="7886700" cy="26288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37210" y="1985644"/>
            <a:ext cx="7029450" cy="4415155"/>
          </a:xfrm>
        </p:spPr>
        <p:txBody>
          <a:bodyPr/>
          <a:lstStyle/>
          <a:p>
            <a:pPr marL="1270000" lvl="0" indent="0">
              <a:buNone/>
            </a:pPr>
            <a:r>
              <a:rPr sz="2000" i="1" dirty="0"/>
              <a:t>One of the big differences between a spreadsheet program and a programming language from the data science perspective is that you have to load data into the programming language. It’s not “just there” like Excel. This is a good thing, since it allows the common functionality of the programming language to work across multiple data sets, and also keeps the original data set pristine. Excel users can run into problems and </a:t>
            </a:r>
            <a:r>
              <a:rPr sz="2000" i="1" dirty="0">
                <a:hlinkClick r:id="rId2"/>
              </a:rPr>
              <a:t>corrupt their data</a:t>
            </a:r>
            <a:r>
              <a:rPr sz="2000" i="1" dirty="0"/>
              <a:t> if they are not careful. </a:t>
            </a:r>
          </a:p>
        </p:txBody>
      </p:sp>
      <p:sp>
        <p:nvSpPr>
          <p:cNvPr id="2" name="TextBox 1">
            <a:extLst>
              <a:ext uri="{FF2B5EF4-FFF2-40B4-BE49-F238E27FC236}">
                <a16:creationId xmlns:a16="http://schemas.microsoft.com/office/drawing/2014/main" id="{36FE70EC-5D87-4548-B55A-109A3403D4AB}"/>
              </a:ext>
            </a:extLst>
          </p:cNvPr>
          <p:cNvSpPr txBox="1"/>
          <p:nvPr/>
        </p:nvSpPr>
        <p:spPr>
          <a:xfrm>
            <a:off x="994410" y="1062990"/>
            <a:ext cx="5561138" cy="646331"/>
          </a:xfrm>
          <a:prstGeom prst="rect">
            <a:avLst/>
          </a:prstGeom>
          <a:noFill/>
        </p:spPr>
        <p:txBody>
          <a:bodyPr wrap="none" rtlCol="0">
            <a:spAutoFit/>
          </a:bodyPr>
          <a:lstStyle/>
          <a:p>
            <a:r>
              <a:rPr lang="en-US" dirty="0" err="1">
                <a:latin typeface="Courier"/>
              </a:rPr>
              <a:t>mtcars</a:t>
            </a:r>
            <a:r>
              <a:rPr lang="en-US" dirty="0">
                <a:latin typeface="Courier"/>
              </a:rPr>
              <a:t> </a:t>
            </a:r>
            <a:r>
              <a:rPr lang="en-US" dirty="0">
                <a:solidFill>
                  <a:srgbClr val="666666"/>
                </a:solidFill>
                <a:latin typeface="Courier"/>
              </a:rPr>
              <a:t>=</a:t>
            </a:r>
            <a:r>
              <a:rPr lang="en-US" dirty="0">
                <a:latin typeface="Courier"/>
              </a:rPr>
              <a:t> </a:t>
            </a:r>
            <a:r>
              <a:rPr lang="en-US" dirty="0" err="1">
                <a:latin typeface="Courier"/>
              </a:rPr>
              <a:t>pd.read_csv</a:t>
            </a:r>
            <a:r>
              <a:rPr lang="en-US" dirty="0">
                <a:latin typeface="Courier"/>
              </a:rPr>
              <a:t>(</a:t>
            </a:r>
            <a:r>
              <a:rPr lang="en-US" dirty="0">
                <a:solidFill>
                  <a:srgbClr val="4070A0"/>
                </a:solidFill>
                <a:latin typeface="Courier"/>
              </a:rPr>
              <a:t>'data/</a:t>
            </a:r>
            <a:r>
              <a:rPr lang="en-US" dirty="0" err="1">
                <a:solidFill>
                  <a:srgbClr val="4070A0"/>
                </a:solidFill>
                <a:latin typeface="Courier"/>
              </a:rPr>
              <a:t>mtcars.csv</a:t>
            </a:r>
            <a:r>
              <a:rPr lang="en-US" dirty="0">
                <a:solidFill>
                  <a:srgbClr val="4070A0"/>
                </a:solidFill>
                <a:latin typeface="Courier"/>
              </a:rPr>
              <a:t>'</a:t>
            </a:r>
            <a:r>
              <a:rPr lang="en-US" dirty="0">
                <a:latin typeface="Courier"/>
              </a:rPr>
              <a:t>)</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5F2F-7534-6F46-9FC3-4BC3D1993D2E}"/>
              </a:ext>
            </a:extLst>
          </p:cNvPr>
          <p:cNvSpPr>
            <a:spLocks noGrp="1"/>
          </p:cNvSpPr>
          <p:nvPr>
            <p:ph type="title"/>
          </p:nvPr>
        </p:nvSpPr>
        <p:spPr/>
        <p:txBody>
          <a:bodyPr/>
          <a:lstStyle/>
          <a:p>
            <a:r>
              <a:rPr lang="en-US" dirty="0"/>
              <a:t>Exploring data</a:t>
            </a:r>
          </a:p>
        </p:txBody>
      </p:sp>
    </p:spTree>
    <p:extLst>
      <p:ext uri="{BB962C8B-B14F-4D97-AF65-F5344CB8AC3E}">
        <p14:creationId xmlns:p14="http://schemas.microsoft.com/office/powerpoint/2010/main" val="3582631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AA15-10CC-BC43-8C81-42F8EFB77E79}"/>
              </a:ext>
            </a:extLst>
          </p:cNvPr>
          <p:cNvSpPr>
            <a:spLocks noGrp="1"/>
          </p:cNvSpPr>
          <p:nvPr>
            <p:ph type="title"/>
          </p:nvPr>
        </p:nvSpPr>
        <p:spPr/>
        <p:txBody>
          <a:bodyPr/>
          <a:lstStyle/>
          <a:p>
            <a:r>
              <a:rPr lang="en-US" b="1" dirty="0"/>
              <a:t>Creating a </a:t>
            </a:r>
            <a:r>
              <a:rPr lang="en-US" b="1" dirty="0" err="1"/>
              <a:t>DataFrame</a:t>
            </a:r>
            <a:endParaRPr lang="en-US" dirty="0"/>
          </a:p>
        </p:txBody>
      </p:sp>
      <p:sp>
        <p:nvSpPr>
          <p:cNvPr id="3" name="Text Placeholder 2">
            <a:extLst>
              <a:ext uri="{FF2B5EF4-FFF2-40B4-BE49-F238E27FC236}">
                <a16:creationId xmlns:a16="http://schemas.microsoft.com/office/drawing/2014/main" id="{83EDC71C-7AFE-A04B-AADE-0E94A8CE1A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6202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E84846-956A-D641-94A9-F78EC4484D0F}"/>
              </a:ext>
            </a:extLst>
          </p:cNvPr>
          <p:cNvSpPr/>
          <p:nvPr/>
        </p:nvSpPr>
        <p:spPr>
          <a:xfrm>
            <a:off x="708660" y="5520690"/>
            <a:ext cx="7886700" cy="26289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E01EFE6-EB78-E842-B145-49D4E9ED72CD}"/>
              </a:ext>
            </a:extLst>
          </p:cNvPr>
          <p:cNvSpPr/>
          <p:nvPr/>
        </p:nvSpPr>
        <p:spPr>
          <a:xfrm>
            <a:off x="628650" y="925830"/>
            <a:ext cx="7886700" cy="98298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1AE5987-1922-4145-B180-820EC3BB855E}"/>
              </a:ext>
            </a:extLst>
          </p:cNvPr>
          <p:cNvSpPr/>
          <p:nvPr/>
        </p:nvSpPr>
        <p:spPr>
          <a:xfrm>
            <a:off x="708660" y="4674871"/>
            <a:ext cx="7886700" cy="26288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651510"/>
            <a:ext cx="7886700" cy="5525453"/>
          </a:xfrm>
        </p:spPr>
        <p:txBody>
          <a:bodyPr>
            <a:normAutofit fontScale="92500" lnSpcReduction="10000"/>
          </a:bodyPr>
          <a:lstStyle/>
          <a:p>
            <a:pPr marL="0" lvl="0" indent="0">
              <a:spcBef>
                <a:spcPts val="3000"/>
              </a:spcBef>
              <a:buNone/>
            </a:pPr>
            <a:endParaRPr sz="1600" b="1" dirty="0"/>
          </a:p>
          <a:p>
            <a:pPr lvl="0" indent="0">
              <a:buNone/>
            </a:pPr>
            <a:r>
              <a:rPr sz="1600" dirty="0" err="1">
                <a:latin typeface="Courier"/>
              </a:rPr>
              <a:t>rng</a:t>
            </a:r>
            <a:r>
              <a:rPr sz="1600" dirty="0">
                <a:latin typeface="Courier"/>
              </a:rPr>
              <a:t> </a:t>
            </a:r>
            <a:r>
              <a:rPr sz="1600" dirty="0">
                <a:solidFill>
                  <a:srgbClr val="666666"/>
                </a:solidFill>
                <a:latin typeface="Courier"/>
              </a:rPr>
              <a:t>=</a:t>
            </a:r>
            <a:r>
              <a:rPr sz="1600" dirty="0">
                <a:latin typeface="Courier"/>
              </a:rPr>
              <a:t> </a:t>
            </a:r>
            <a:r>
              <a:rPr sz="1600" dirty="0" err="1">
                <a:latin typeface="Courier"/>
              </a:rPr>
              <a:t>np.random.RandomState</a:t>
            </a:r>
            <a:r>
              <a:rPr sz="1600" dirty="0">
                <a:latin typeface="Courier"/>
              </a:rPr>
              <a:t>(</a:t>
            </a:r>
            <a:r>
              <a:rPr sz="1600" dirty="0">
                <a:solidFill>
                  <a:srgbClr val="40A070"/>
                </a:solidFill>
                <a:latin typeface="Courier"/>
              </a:rPr>
              <a:t>25</a:t>
            </a:r>
            <a:r>
              <a:rPr sz="1600" dirty="0">
                <a:latin typeface="Courier"/>
              </a:rPr>
              <a:t>)</a:t>
            </a:r>
            <a:br>
              <a:rPr sz="1600" dirty="0"/>
            </a:br>
            <a:r>
              <a:rPr sz="1600" dirty="0">
                <a:latin typeface="Courier"/>
              </a:rPr>
              <a:t>d2 </a:t>
            </a:r>
            <a:r>
              <a:rPr sz="1600" dirty="0">
                <a:solidFill>
                  <a:srgbClr val="666666"/>
                </a:solidFill>
                <a:latin typeface="Courier"/>
              </a:rPr>
              <a:t>=</a:t>
            </a:r>
            <a:r>
              <a:rPr sz="1600" dirty="0">
                <a:latin typeface="Courier"/>
              </a:rPr>
              <a:t> </a:t>
            </a:r>
            <a:r>
              <a:rPr sz="1600" dirty="0" err="1">
                <a:latin typeface="Courier"/>
              </a:rPr>
              <a:t>pd.DataFrame</a:t>
            </a:r>
            <a:r>
              <a:rPr sz="1600" dirty="0">
                <a:latin typeface="Courier"/>
              </a:rPr>
              <a:t>(</a:t>
            </a:r>
            <a:r>
              <a:rPr sz="1600" dirty="0" err="1">
                <a:latin typeface="Courier"/>
              </a:rPr>
              <a:t>rng.normal</a:t>
            </a:r>
            <a:r>
              <a:rPr sz="1600" dirty="0">
                <a:latin typeface="Courier"/>
              </a:rPr>
              <a:t>(</a:t>
            </a:r>
            <a:r>
              <a:rPr sz="1600" dirty="0">
                <a:solidFill>
                  <a:srgbClr val="40A070"/>
                </a:solidFill>
                <a:latin typeface="Courier"/>
              </a:rPr>
              <a:t>0</a:t>
            </a:r>
            <a:r>
              <a:rPr sz="1600" dirty="0">
                <a:latin typeface="Courier"/>
              </a:rPr>
              <a:t>,</a:t>
            </a:r>
            <a:r>
              <a:rPr sz="1600" dirty="0">
                <a:solidFill>
                  <a:srgbClr val="40A070"/>
                </a:solidFill>
                <a:latin typeface="Courier"/>
              </a:rPr>
              <a:t>1</a:t>
            </a:r>
            <a:r>
              <a:rPr sz="1600" dirty="0">
                <a:latin typeface="Courier"/>
              </a:rPr>
              <a:t>, (</a:t>
            </a:r>
            <a:r>
              <a:rPr sz="1600" dirty="0">
                <a:solidFill>
                  <a:srgbClr val="40A070"/>
                </a:solidFill>
                <a:latin typeface="Courier"/>
              </a:rPr>
              <a:t>4</a:t>
            </a:r>
            <a:r>
              <a:rPr sz="1600" dirty="0">
                <a:latin typeface="Courier"/>
              </a:rPr>
              <a:t>, </a:t>
            </a:r>
            <a:r>
              <a:rPr sz="1600" dirty="0">
                <a:solidFill>
                  <a:srgbClr val="40A070"/>
                </a:solidFill>
                <a:latin typeface="Courier"/>
              </a:rPr>
              <a:t>5</a:t>
            </a:r>
            <a:r>
              <a:rPr sz="1600" dirty="0">
                <a:latin typeface="Courier"/>
              </a:rPr>
              <a:t>)), </a:t>
            </a:r>
            <a:br>
              <a:rPr sz="1600" dirty="0"/>
            </a:br>
            <a:r>
              <a:rPr sz="1600" dirty="0">
                <a:latin typeface="Courier"/>
              </a:rPr>
              <a:t>                  columns </a:t>
            </a:r>
            <a:r>
              <a:rPr sz="1600" dirty="0">
                <a:solidFill>
                  <a:srgbClr val="666666"/>
                </a:solidFill>
                <a:latin typeface="Courier"/>
              </a:rPr>
              <a:t>=</a:t>
            </a:r>
            <a:r>
              <a:rPr sz="1600" dirty="0">
                <a:latin typeface="Courier"/>
              </a:rPr>
              <a:t> [</a:t>
            </a:r>
            <a:r>
              <a:rPr sz="1600" dirty="0">
                <a:solidFill>
                  <a:srgbClr val="4070A0"/>
                </a:solidFill>
                <a:latin typeface="Courier"/>
              </a:rPr>
              <a:t>'A'</a:t>
            </a:r>
            <a:r>
              <a:rPr sz="1600" dirty="0">
                <a:latin typeface="Courier"/>
              </a:rPr>
              <a:t>,</a:t>
            </a:r>
            <a:r>
              <a:rPr sz="1600" dirty="0">
                <a:solidFill>
                  <a:srgbClr val="4070A0"/>
                </a:solidFill>
                <a:latin typeface="Courier"/>
              </a:rPr>
              <a:t>'B'</a:t>
            </a:r>
            <a:r>
              <a:rPr sz="1600" dirty="0">
                <a:latin typeface="Courier"/>
              </a:rPr>
              <a:t>,</a:t>
            </a:r>
            <a:r>
              <a:rPr sz="1600" dirty="0">
                <a:solidFill>
                  <a:srgbClr val="4070A0"/>
                </a:solidFill>
                <a:latin typeface="Courier"/>
              </a:rPr>
              <a:t>'C'</a:t>
            </a:r>
            <a:r>
              <a:rPr sz="1600" dirty="0">
                <a:latin typeface="Courier"/>
              </a:rPr>
              <a:t>,</a:t>
            </a:r>
            <a:r>
              <a:rPr sz="1600" dirty="0">
                <a:solidFill>
                  <a:srgbClr val="4070A0"/>
                </a:solidFill>
                <a:latin typeface="Courier"/>
              </a:rPr>
              <a:t>'D'</a:t>
            </a:r>
            <a:r>
              <a:rPr sz="1600" dirty="0">
                <a:latin typeface="Courier"/>
              </a:rPr>
              <a:t>,</a:t>
            </a:r>
            <a:r>
              <a:rPr sz="1600" dirty="0">
                <a:solidFill>
                  <a:srgbClr val="4070A0"/>
                </a:solidFill>
                <a:latin typeface="Courier"/>
              </a:rPr>
              <a:t>'E'</a:t>
            </a:r>
            <a:r>
              <a:rPr sz="1600" dirty="0">
                <a:latin typeface="Courier"/>
              </a:rPr>
              <a:t>], </a:t>
            </a:r>
            <a:br>
              <a:rPr sz="1600" dirty="0"/>
            </a:br>
            <a:r>
              <a:rPr sz="1600" dirty="0">
                <a:latin typeface="Courier"/>
              </a:rPr>
              <a:t>                  index </a:t>
            </a:r>
            <a:r>
              <a:rPr sz="1600" dirty="0">
                <a:solidFill>
                  <a:srgbClr val="666666"/>
                </a:solidFill>
                <a:latin typeface="Courier"/>
              </a:rPr>
              <a:t>=</a:t>
            </a:r>
            <a:r>
              <a:rPr sz="1600" dirty="0">
                <a:latin typeface="Courier"/>
              </a:rPr>
              <a:t> [</a:t>
            </a:r>
            <a:r>
              <a:rPr sz="1600" dirty="0">
                <a:solidFill>
                  <a:srgbClr val="4070A0"/>
                </a:solidFill>
                <a:latin typeface="Courier"/>
              </a:rPr>
              <a:t>'</a:t>
            </a:r>
            <a:r>
              <a:rPr sz="1600" dirty="0" err="1">
                <a:solidFill>
                  <a:srgbClr val="4070A0"/>
                </a:solidFill>
                <a:latin typeface="Courier"/>
              </a:rPr>
              <a:t>a'</a:t>
            </a:r>
            <a:r>
              <a:rPr sz="1600" dirty="0" err="1">
                <a:latin typeface="Courier"/>
              </a:rPr>
              <a:t>,</a:t>
            </a:r>
            <a:r>
              <a:rPr sz="1600" dirty="0" err="1">
                <a:solidFill>
                  <a:srgbClr val="4070A0"/>
                </a:solidFill>
                <a:latin typeface="Courier"/>
              </a:rPr>
              <a:t>'b'</a:t>
            </a:r>
            <a:r>
              <a:rPr sz="1600" dirty="0" err="1">
                <a:latin typeface="Courier"/>
              </a:rPr>
              <a:t>,</a:t>
            </a:r>
            <a:r>
              <a:rPr sz="1600" dirty="0" err="1">
                <a:solidFill>
                  <a:srgbClr val="4070A0"/>
                </a:solidFill>
                <a:latin typeface="Courier"/>
              </a:rPr>
              <a:t>'c'</a:t>
            </a:r>
            <a:r>
              <a:rPr sz="1600" dirty="0" err="1">
                <a:latin typeface="Courier"/>
              </a:rPr>
              <a:t>,</a:t>
            </a:r>
            <a:r>
              <a:rPr sz="1600" dirty="0" err="1">
                <a:solidFill>
                  <a:srgbClr val="4070A0"/>
                </a:solidFill>
                <a:latin typeface="Courier"/>
              </a:rPr>
              <a:t>'d</a:t>
            </a:r>
            <a:r>
              <a:rPr sz="1600" dirty="0">
                <a:solidFill>
                  <a:srgbClr val="4070A0"/>
                </a:solidFill>
                <a:latin typeface="Courier"/>
              </a:rPr>
              <a:t>'</a:t>
            </a:r>
            <a:r>
              <a:rPr sz="1600" dirty="0">
                <a:latin typeface="Courier"/>
              </a:rPr>
              <a:t>])</a:t>
            </a:r>
            <a:br>
              <a:rPr sz="1600" dirty="0"/>
            </a:br>
            <a:r>
              <a:rPr sz="1600" dirty="0">
                <a:latin typeface="Courier"/>
              </a:rPr>
              <a:t>d2</a:t>
            </a:r>
          </a:p>
          <a:p>
            <a:pPr lvl="0" indent="0">
              <a:buNone/>
            </a:pPr>
            <a:r>
              <a:rPr sz="1600" dirty="0">
                <a:latin typeface="Courier"/>
              </a:rPr>
              <a:t>          A         B         C         D         E
a  0.228273  1.026890 -0.839585 -0.591182 -0.956888
b -0.222326 -0.619915  1.837905 -2.053231  0.868583
c -0.920734 -0.232312  2.152957 -1.334661  0.076380
d -1.246089  1.202272 -1.049942  1.056610 -0.419678</a:t>
            </a:r>
          </a:p>
          <a:p>
            <a:pPr marL="0" lvl="0" indent="0">
              <a:buNone/>
            </a:pPr>
            <a:endParaRPr lang="en-US" sz="1600" dirty="0"/>
          </a:p>
          <a:p>
            <a:pPr marL="0" lvl="0" indent="0">
              <a:buNone/>
            </a:pPr>
            <a:r>
              <a:rPr sz="1600" dirty="0"/>
              <a:t>A </a:t>
            </a:r>
            <a:r>
              <a:rPr sz="1600" dirty="0" err="1"/>
              <a:t>DataFrame</a:t>
            </a:r>
            <a:r>
              <a:rPr sz="1600" dirty="0"/>
              <a:t> has (mutable)</a:t>
            </a:r>
          </a:p>
          <a:p>
            <a:pPr lvl="1"/>
            <a:r>
              <a:rPr sz="1600" dirty="0"/>
              <a:t>An </a:t>
            </a:r>
            <a:r>
              <a:rPr sz="1600" dirty="0">
                <a:latin typeface="Courier"/>
              </a:rPr>
              <a:t>index</a:t>
            </a:r>
            <a:r>
              <a:rPr sz="1600" dirty="0"/>
              <a:t> (row names)</a:t>
            </a:r>
          </a:p>
          <a:p>
            <a:pPr lvl="1"/>
            <a:r>
              <a:rPr sz="1600" dirty="0"/>
              <a:t>A </a:t>
            </a:r>
            <a:r>
              <a:rPr sz="1600" dirty="0">
                <a:latin typeface="Courier"/>
              </a:rPr>
              <a:t>column</a:t>
            </a:r>
            <a:r>
              <a:rPr sz="1600" dirty="0"/>
              <a:t> (column names)‘ </a:t>
            </a:r>
          </a:p>
          <a:p>
            <a:pPr lvl="0" indent="0">
              <a:buNone/>
            </a:pPr>
            <a:endParaRPr lang="en-US" sz="1600" dirty="0">
              <a:latin typeface="Courier"/>
            </a:endParaRPr>
          </a:p>
          <a:p>
            <a:pPr lvl="0" indent="0">
              <a:buNone/>
            </a:pPr>
            <a:r>
              <a:rPr sz="1600" dirty="0">
                <a:latin typeface="Courier"/>
              </a:rPr>
              <a:t>d2.columns</a:t>
            </a:r>
          </a:p>
          <a:p>
            <a:pPr lvl="0" indent="0">
              <a:buNone/>
            </a:pPr>
            <a:r>
              <a:rPr sz="1600" dirty="0">
                <a:latin typeface="Courier"/>
              </a:rPr>
              <a:t>Index(['A', 'B', 'C', 'D', 'E'], </a:t>
            </a:r>
            <a:r>
              <a:rPr sz="1600" dirty="0" err="1">
                <a:latin typeface="Courier"/>
              </a:rPr>
              <a:t>dtype</a:t>
            </a:r>
            <a:r>
              <a:rPr sz="1600" dirty="0">
                <a:latin typeface="Courier"/>
              </a:rPr>
              <a:t>='object')</a:t>
            </a:r>
          </a:p>
          <a:p>
            <a:pPr lvl="0" indent="0">
              <a:buNone/>
            </a:pPr>
            <a:endParaRPr lang="en-US" sz="1600" dirty="0">
              <a:latin typeface="Courier"/>
            </a:endParaRPr>
          </a:p>
          <a:p>
            <a:pPr lvl="0" indent="0">
              <a:buNone/>
            </a:pPr>
            <a:r>
              <a:rPr sz="1600" dirty="0">
                <a:latin typeface="Courier"/>
              </a:rPr>
              <a:t>d2.index</a:t>
            </a:r>
          </a:p>
          <a:p>
            <a:pPr lvl="0" indent="0">
              <a:buNone/>
            </a:pPr>
            <a:r>
              <a:rPr sz="1600" dirty="0">
                <a:latin typeface="Courier"/>
              </a:rPr>
              <a:t>Index(['a', 'b', 'c', 'd'], </a:t>
            </a:r>
            <a:r>
              <a:rPr sz="1600" dirty="0" err="1">
                <a:latin typeface="Courier"/>
              </a:rPr>
              <a:t>dtype</a:t>
            </a:r>
            <a:r>
              <a:rPr sz="1600" dirty="0">
                <a:latin typeface="Courier"/>
              </a:rPr>
              <a:t>='object')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6578A0-BC38-1B46-8EAD-AADB0C2F0BDC}"/>
              </a:ext>
            </a:extLst>
          </p:cNvPr>
          <p:cNvSpPr/>
          <p:nvPr/>
        </p:nvSpPr>
        <p:spPr>
          <a:xfrm>
            <a:off x="628650" y="669607"/>
            <a:ext cx="7886700" cy="1960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708660"/>
            <a:ext cx="7886700" cy="5456873"/>
          </a:xfrm>
        </p:spPr>
        <p:txBody>
          <a:bodyPr>
            <a:normAutofit/>
          </a:bodyPr>
          <a:lstStyle/>
          <a:p>
            <a:pPr lvl="0" indent="0">
              <a:buNone/>
            </a:pPr>
            <a:r>
              <a:rPr sz="1700" dirty="0">
                <a:latin typeface="Courier"/>
              </a:rPr>
              <a:t>df </a:t>
            </a:r>
            <a:r>
              <a:rPr sz="1700" dirty="0">
                <a:solidFill>
                  <a:srgbClr val="666666"/>
                </a:solidFill>
                <a:latin typeface="Courier"/>
              </a:rPr>
              <a:t>=</a:t>
            </a:r>
            <a:r>
              <a:rPr sz="1700" dirty="0">
                <a:latin typeface="Courier"/>
              </a:rPr>
              <a:t> </a:t>
            </a:r>
            <a:r>
              <a:rPr sz="1700" dirty="0" err="1">
                <a:latin typeface="Courier"/>
              </a:rPr>
              <a:t>pd.DataFrame</a:t>
            </a:r>
            <a:r>
              <a:rPr sz="1700" dirty="0">
                <a:latin typeface="Courier"/>
              </a:rPr>
              <a:t>({</a:t>
            </a:r>
            <a:br>
              <a:rPr sz="1700" dirty="0"/>
            </a:br>
            <a:r>
              <a:rPr sz="1700" dirty="0">
                <a:latin typeface="Courier"/>
              </a:rPr>
              <a:t>    </a:t>
            </a:r>
            <a:r>
              <a:rPr sz="1700" dirty="0">
                <a:solidFill>
                  <a:srgbClr val="4070A0"/>
                </a:solidFill>
                <a:latin typeface="Courier"/>
              </a:rPr>
              <a:t>'A'</a:t>
            </a:r>
            <a:r>
              <a:rPr sz="1700" dirty="0">
                <a:latin typeface="Courier"/>
              </a:rPr>
              <a:t>:</a:t>
            </a:r>
            <a:r>
              <a:rPr sz="1700" dirty="0">
                <a:solidFill>
                  <a:srgbClr val="40A070"/>
                </a:solidFill>
                <a:latin typeface="Courier"/>
              </a:rPr>
              <a:t>3.</a:t>
            </a:r>
            <a:r>
              <a:rPr sz="1700" dirty="0">
                <a:latin typeface="Courier"/>
              </a:rPr>
              <a:t>,</a:t>
            </a:r>
            <a:br>
              <a:rPr sz="1700" dirty="0"/>
            </a:br>
            <a:r>
              <a:rPr sz="1700" dirty="0">
                <a:latin typeface="Courier"/>
              </a:rPr>
              <a:t>    </a:t>
            </a:r>
            <a:r>
              <a:rPr sz="1700" dirty="0">
                <a:solidFill>
                  <a:srgbClr val="4070A0"/>
                </a:solidFill>
                <a:latin typeface="Courier"/>
              </a:rPr>
              <a:t>'B'</a:t>
            </a:r>
            <a:r>
              <a:rPr sz="1700" dirty="0">
                <a:latin typeface="Courier"/>
              </a:rPr>
              <a:t>:</a:t>
            </a:r>
            <a:r>
              <a:rPr sz="1700" dirty="0" err="1">
                <a:latin typeface="Courier"/>
              </a:rPr>
              <a:t>rng.random_sample</a:t>
            </a:r>
            <a:r>
              <a:rPr sz="1700" dirty="0">
                <a:latin typeface="Courier"/>
              </a:rPr>
              <a:t>(</a:t>
            </a:r>
            <a:r>
              <a:rPr sz="1700" dirty="0">
                <a:solidFill>
                  <a:srgbClr val="40A070"/>
                </a:solidFill>
                <a:latin typeface="Courier"/>
              </a:rPr>
              <a:t>5</a:t>
            </a:r>
            <a:r>
              <a:rPr sz="1700" dirty="0">
                <a:latin typeface="Courier"/>
              </a:rPr>
              <a:t>),</a:t>
            </a:r>
            <a:br>
              <a:rPr sz="1700" dirty="0"/>
            </a:br>
            <a:r>
              <a:rPr sz="1700" dirty="0">
                <a:latin typeface="Courier"/>
              </a:rPr>
              <a:t>    </a:t>
            </a:r>
            <a:r>
              <a:rPr sz="1700" dirty="0">
                <a:solidFill>
                  <a:srgbClr val="4070A0"/>
                </a:solidFill>
                <a:latin typeface="Courier"/>
              </a:rPr>
              <a:t>'C'</a:t>
            </a:r>
            <a:r>
              <a:rPr sz="1700" dirty="0">
                <a:latin typeface="Courier"/>
              </a:rPr>
              <a:t>: </a:t>
            </a:r>
            <a:r>
              <a:rPr sz="1700" dirty="0" err="1">
                <a:latin typeface="Courier"/>
              </a:rPr>
              <a:t>pd.Timestamp</a:t>
            </a:r>
            <a:r>
              <a:rPr sz="1700" dirty="0">
                <a:latin typeface="Courier"/>
              </a:rPr>
              <a:t>(</a:t>
            </a:r>
            <a:r>
              <a:rPr sz="1700" dirty="0">
                <a:solidFill>
                  <a:srgbClr val="4070A0"/>
                </a:solidFill>
                <a:latin typeface="Courier"/>
              </a:rPr>
              <a:t>'20200512'</a:t>
            </a:r>
            <a:r>
              <a:rPr sz="1700" dirty="0">
                <a:latin typeface="Courier"/>
              </a:rPr>
              <a:t>),</a:t>
            </a:r>
            <a:br>
              <a:rPr sz="1700" dirty="0"/>
            </a:br>
            <a:r>
              <a:rPr sz="1700" dirty="0">
                <a:latin typeface="Courier"/>
              </a:rPr>
              <a:t>    </a:t>
            </a:r>
            <a:r>
              <a:rPr sz="1700" dirty="0">
                <a:solidFill>
                  <a:srgbClr val="4070A0"/>
                </a:solidFill>
                <a:latin typeface="Courier"/>
              </a:rPr>
              <a:t>'D'</a:t>
            </a:r>
            <a:r>
              <a:rPr sz="1700" dirty="0">
                <a:latin typeface="Courier"/>
              </a:rPr>
              <a:t>: </a:t>
            </a:r>
            <a:r>
              <a:rPr sz="1700" dirty="0" err="1">
                <a:latin typeface="Courier"/>
              </a:rPr>
              <a:t>np.array</a:t>
            </a:r>
            <a:r>
              <a:rPr sz="1700" dirty="0">
                <a:latin typeface="Courier"/>
              </a:rPr>
              <a:t>([</a:t>
            </a:r>
            <a:r>
              <a:rPr sz="1700" dirty="0">
                <a:solidFill>
                  <a:srgbClr val="40A070"/>
                </a:solidFill>
                <a:latin typeface="Courier"/>
              </a:rPr>
              <a:t>6</a:t>
            </a:r>
            <a:r>
              <a:rPr sz="1700" dirty="0">
                <a:latin typeface="Courier"/>
              </a:rPr>
              <a:t>] </a:t>
            </a:r>
            <a:r>
              <a:rPr sz="1700" dirty="0">
                <a:solidFill>
                  <a:srgbClr val="666666"/>
                </a:solidFill>
                <a:latin typeface="Courier"/>
              </a:rPr>
              <a:t>*</a:t>
            </a:r>
            <a:r>
              <a:rPr sz="1700" dirty="0">
                <a:latin typeface="Courier"/>
              </a:rPr>
              <a:t> </a:t>
            </a:r>
            <a:r>
              <a:rPr sz="1700" dirty="0">
                <a:solidFill>
                  <a:srgbClr val="40A070"/>
                </a:solidFill>
                <a:latin typeface="Courier"/>
              </a:rPr>
              <a:t>5</a:t>
            </a:r>
            <a:r>
              <a:rPr sz="1700" dirty="0">
                <a:latin typeface="Courier"/>
              </a:rPr>
              <a:t>),</a:t>
            </a:r>
            <a:br>
              <a:rPr sz="1700" dirty="0"/>
            </a:br>
            <a:r>
              <a:rPr sz="1700" dirty="0">
                <a:latin typeface="Courier"/>
              </a:rPr>
              <a:t>    </a:t>
            </a:r>
            <a:r>
              <a:rPr sz="1700" dirty="0">
                <a:solidFill>
                  <a:srgbClr val="4070A0"/>
                </a:solidFill>
                <a:latin typeface="Courier"/>
              </a:rPr>
              <a:t>'E'</a:t>
            </a:r>
            <a:r>
              <a:rPr sz="1700" dirty="0">
                <a:latin typeface="Courier"/>
              </a:rPr>
              <a:t>: </a:t>
            </a:r>
            <a:r>
              <a:rPr sz="1700" dirty="0" err="1">
                <a:latin typeface="Courier"/>
              </a:rPr>
              <a:t>pd.Categorical</a:t>
            </a:r>
            <a:r>
              <a:rPr sz="1700" dirty="0">
                <a:latin typeface="Courier"/>
              </a:rPr>
              <a:t>([</a:t>
            </a:r>
            <a:r>
              <a:rPr sz="1700" dirty="0">
                <a:solidFill>
                  <a:srgbClr val="4070A0"/>
                </a:solidFill>
                <a:latin typeface="Courier"/>
              </a:rPr>
              <a:t>'</a:t>
            </a:r>
            <a:r>
              <a:rPr sz="1700" dirty="0" err="1">
                <a:solidFill>
                  <a:srgbClr val="4070A0"/>
                </a:solidFill>
                <a:latin typeface="Courier"/>
              </a:rPr>
              <a:t>yes'</a:t>
            </a:r>
            <a:r>
              <a:rPr sz="1700" dirty="0" err="1">
                <a:latin typeface="Courier"/>
              </a:rPr>
              <a:t>,</a:t>
            </a:r>
            <a:r>
              <a:rPr sz="1700" dirty="0" err="1">
                <a:solidFill>
                  <a:srgbClr val="4070A0"/>
                </a:solidFill>
                <a:latin typeface="Courier"/>
              </a:rPr>
              <a:t>'no'</a:t>
            </a:r>
            <a:r>
              <a:rPr sz="1700" dirty="0" err="1">
                <a:latin typeface="Courier"/>
              </a:rPr>
              <a:t>,</a:t>
            </a:r>
            <a:r>
              <a:rPr sz="1700" dirty="0" err="1">
                <a:solidFill>
                  <a:srgbClr val="4070A0"/>
                </a:solidFill>
                <a:latin typeface="Courier"/>
              </a:rPr>
              <a:t>'no'</a:t>
            </a:r>
            <a:r>
              <a:rPr sz="1700" dirty="0" err="1">
                <a:latin typeface="Courier"/>
              </a:rPr>
              <a:t>,</a:t>
            </a:r>
            <a:r>
              <a:rPr sz="1700" dirty="0" err="1">
                <a:solidFill>
                  <a:srgbClr val="4070A0"/>
                </a:solidFill>
                <a:latin typeface="Courier"/>
              </a:rPr>
              <a:t>'yes'</a:t>
            </a:r>
            <a:r>
              <a:rPr sz="1700" dirty="0" err="1">
                <a:latin typeface="Courier"/>
              </a:rPr>
              <a:t>,</a:t>
            </a:r>
            <a:r>
              <a:rPr sz="1700" dirty="0" err="1">
                <a:solidFill>
                  <a:srgbClr val="4070A0"/>
                </a:solidFill>
                <a:latin typeface="Courier"/>
              </a:rPr>
              <a:t>'no</a:t>
            </a:r>
            <a:r>
              <a:rPr sz="1700" dirty="0">
                <a:solidFill>
                  <a:srgbClr val="4070A0"/>
                </a:solidFill>
                <a:latin typeface="Courier"/>
              </a:rPr>
              <a:t>'</a:t>
            </a:r>
            <a:r>
              <a:rPr sz="1700" dirty="0">
                <a:latin typeface="Courier"/>
              </a:rPr>
              <a:t>]),</a:t>
            </a:r>
            <a:br>
              <a:rPr sz="1700" dirty="0"/>
            </a:br>
            <a:r>
              <a:rPr sz="1700" dirty="0">
                <a:latin typeface="Courier"/>
              </a:rPr>
              <a:t>    </a:t>
            </a:r>
            <a:r>
              <a:rPr sz="1700" dirty="0">
                <a:solidFill>
                  <a:srgbClr val="4070A0"/>
                </a:solidFill>
                <a:latin typeface="Courier"/>
              </a:rPr>
              <a:t>'F'</a:t>
            </a:r>
            <a:r>
              <a:rPr sz="1700" dirty="0">
                <a:latin typeface="Courier"/>
              </a:rPr>
              <a:t>: </a:t>
            </a:r>
            <a:r>
              <a:rPr sz="1700" dirty="0">
                <a:solidFill>
                  <a:srgbClr val="4070A0"/>
                </a:solidFill>
                <a:latin typeface="Courier"/>
              </a:rPr>
              <a:t>'NIH'</a:t>
            </a:r>
            <a:r>
              <a:rPr sz="1700" dirty="0">
                <a:latin typeface="Courier"/>
              </a:rPr>
              <a:t>})</a:t>
            </a:r>
            <a:br>
              <a:rPr sz="1700" dirty="0"/>
            </a:br>
            <a:r>
              <a:rPr sz="1700" dirty="0">
                <a:latin typeface="Courier"/>
              </a:rPr>
              <a:t>df</a:t>
            </a:r>
          </a:p>
          <a:p>
            <a:pPr lvl="0" indent="0">
              <a:buNone/>
            </a:pPr>
            <a:r>
              <a:rPr sz="1700" dirty="0">
                <a:latin typeface="Courier"/>
              </a:rPr>
              <a:t>     A         B          C  D    E    F
0  3.0  0.481343 2020-05-12  6  yes  NIH
1  3.0  0.516502 2020-05-12  6   no  NIH
2  3.0  0.383048 2020-05-12  6   no  NIH
3  3.0  0.997541 2020-05-12  6  yes  NIH
4  3.0  0.514244 2020-05-12  6   no  NIH</a:t>
            </a:r>
          </a:p>
          <a:p>
            <a:pPr marL="0" lvl="0" indent="0">
              <a:buNone/>
            </a:pPr>
            <a:endParaRPr lang="en-US" sz="1700" dirty="0"/>
          </a:p>
          <a:p>
            <a:pPr marL="0" lvl="0" indent="0">
              <a:buNone/>
            </a:pPr>
            <a:r>
              <a:rPr dirty="0"/>
              <a:t>You can also use a </a:t>
            </a:r>
            <a:r>
              <a:rPr dirty="0" err="1">
                <a:latin typeface="Courier"/>
              </a:rPr>
              <a:t>dict</a:t>
            </a:r>
            <a:r>
              <a:rPr dirty="0"/>
              <a:t> to create a </a:t>
            </a:r>
            <a:r>
              <a:rPr dirty="0" err="1">
                <a:latin typeface="Courier"/>
              </a:rPr>
              <a:t>DataFrame</a:t>
            </a:r>
            <a:r>
              <a:rPr dirty="0"/>
              <a:t>. If elements aren’t of the same size, errors will be thrown, unless it is a single element. Then it will be repeated.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4A770F-799C-D44B-BF2B-EAE14E1CD843}"/>
              </a:ext>
            </a:extLst>
          </p:cNvPr>
          <p:cNvSpPr/>
          <p:nvPr/>
        </p:nvSpPr>
        <p:spPr>
          <a:xfrm>
            <a:off x="628650" y="4172744"/>
            <a:ext cx="7886700" cy="3185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9754D3A-4A90-0245-9FE1-2AC8915D098C}"/>
              </a:ext>
            </a:extLst>
          </p:cNvPr>
          <p:cNvSpPr/>
          <p:nvPr/>
        </p:nvSpPr>
        <p:spPr>
          <a:xfrm>
            <a:off x="628650" y="1979712"/>
            <a:ext cx="7886700" cy="3185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6095EFD-D003-C24C-95AB-41D4DBDCD291}"/>
              </a:ext>
            </a:extLst>
          </p:cNvPr>
          <p:cNvSpPr/>
          <p:nvPr/>
        </p:nvSpPr>
        <p:spPr>
          <a:xfrm>
            <a:off x="628650" y="1979712"/>
            <a:ext cx="7406640" cy="4247317"/>
          </a:xfrm>
          <a:prstGeom prst="rect">
            <a:avLst/>
          </a:prstGeom>
        </p:spPr>
        <p:txBody>
          <a:bodyPr wrap="square">
            <a:spAutoFit/>
          </a:bodyPr>
          <a:lstStyle/>
          <a:p>
            <a:pPr lvl="0" indent="0">
              <a:buNone/>
            </a:pPr>
            <a:r>
              <a:rPr lang="en-US" dirty="0">
                <a:latin typeface="Courier"/>
              </a:rPr>
              <a:t>df[</a:t>
            </a:r>
            <a:r>
              <a:rPr lang="en-US" dirty="0">
                <a:solidFill>
                  <a:srgbClr val="4070A0"/>
                </a:solidFill>
                <a:latin typeface="Courier"/>
              </a:rPr>
              <a:t>'B'</a:t>
            </a:r>
            <a:r>
              <a:rPr lang="en-US" dirty="0">
                <a:latin typeface="Courier"/>
              </a:rPr>
              <a:t>]</a:t>
            </a:r>
          </a:p>
          <a:p>
            <a:pPr lvl="0" indent="0">
              <a:buNone/>
            </a:pPr>
            <a:r>
              <a:rPr lang="en-US" dirty="0">
                <a:latin typeface="Courier"/>
              </a:rPr>
              <a:t>0    0.481343
1    0.516502
2    0.383048
3    0.997541
4    0.514244
Name: B, </a:t>
            </a:r>
            <a:r>
              <a:rPr lang="en-US" dirty="0" err="1">
                <a:latin typeface="Courier"/>
              </a:rPr>
              <a:t>dtype</a:t>
            </a:r>
            <a:r>
              <a:rPr lang="en-US" dirty="0">
                <a:latin typeface="Courier"/>
              </a:rPr>
              <a:t>: float64</a:t>
            </a:r>
          </a:p>
          <a:p>
            <a:pPr lvl="0" indent="0">
              <a:buNone/>
            </a:pPr>
            <a:endParaRPr lang="en-US" dirty="0">
              <a:latin typeface="Courier"/>
            </a:endParaRPr>
          </a:p>
          <a:p>
            <a:pPr lvl="0" indent="0">
              <a:buNone/>
            </a:pPr>
            <a:r>
              <a:rPr lang="en-US" dirty="0" err="1">
                <a:latin typeface="Courier"/>
              </a:rPr>
              <a:t>df.B</a:t>
            </a:r>
            <a:endParaRPr lang="en-US" dirty="0">
              <a:latin typeface="Courier"/>
            </a:endParaRPr>
          </a:p>
          <a:p>
            <a:pPr lvl="0" indent="0">
              <a:buNone/>
            </a:pPr>
            <a:r>
              <a:rPr lang="en-US" dirty="0">
                <a:latin typeface="Courier"/>
              </a:rPr>
              <a:t>0    0.481343
1    0.516502
2    0.383048
3    0.997541
4    0.514244
Name: B, </a:t>
            </a:r>
            <a:r>
              <a:rPr lang="en-US" dirty="0" err="1">
                <a:latin typeface="Courier"/>
              </a:rPr>
              <a:t>dtype</a:t>
            </a:r>
            <a:r>
              <a:rPr lang="en-US" dirty="0">
                <a:latin typeface="Courier"/>
              </a:rPr>
              <a:t>: float64</a:t>
            </a:r>
          </a:p>
        </p:txBody>
      </p:sp>
      <p:sp>
        <p:nvSpPr>
          <p:cNvPr id="3" name="Title 2">
            <a:extLst>
              <a:ext uri="{FF2B5EF4-FFF2-40B4-BE49-F238E27FC236}">
                <a16:creationId xmlns:a16="http://schemas.microsoft.com/office/drawing/2014/main" id="{2E3FC216-8DA0-D54A-BB42-D6E6D84D05BD}"/>
              </a:ext>
            </a:extLst>
          </p:cNvPr>
          <p:cNvSpPr>
            <a:spLocks noGrp="1"/>
          </p:cNvSpPr>
          <p:nvPr>
            <p:ph type="title"/>
          </p:nvPr>
        </p:nvSpPr>
        <p:spPr/>
        <p:txBody>
          <a:bodyPr/>
          <a:lstStyle/>
          <a:p>
            <a:r>
              <a:rPr lang="en-US" dirty="0"/>
              <a:t>Slicing and dicing a </a:t>
            </a:r>
            <a:r>
              <a:rPr lang="en-US" dirty="0" err="1"/>
              <a:t>DataFrame</a:t>
            </a:r>
            <a:endParaRPr lang="en-US" dirty="0"/>
          </a:p>
        </p:txBody>
      </p:sp>
    </p:spTree>
    <p:extLst>
      <p:ext uri="{BB962C8B-B14F-4D97-AF65-F5344CB8AC3E}">
        <p14:creationId xmlns:p14="http://schemas.microsoft.com/office/powerpoint/2010/main" val="29232540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235AD4-4FAF-BF4A-AD8B-51B3C8AE56C3}"/>
              </a:ext>
            </a:extLst>
          </p:cNvPr>
          <p:cNvSpPr/>
          <p:nvPr/>
        </p:nvSpPr>
        <p:spPr>
          <a:xfrm>
            <a:off x="628650" y="2617470"/>
            <a:ext cx="7886700" cy="4694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911225"/>
            <a:ext cx="7886700" cy="4351338"/>
          </a:xfrm>
        </p:spPr>
        <p:txBody>
          <a:bodyPr/>
          <a:lstStyle/>
          <a:p>
            <a:pPr marL="0" lvl="0" indent="0">
              <a:buNone/>
            </a:pPr>
            <a:r>
              <a:rPr dirty="0"/>
              <a:t>There are two extractor functions in </a:t>
            </a:r>
            <a:r>
              <a:rPr dirty="0">
                <a:latin typeface="Courier"/>
              </a:rPr>
              <a:t>pandas</a:t>
            </a:r>
            <a:r>
              <a:rPr dirty="0"/>
              <a:t>:</a:t>
            </a:r>
            <a:endParaRPr lang="en-US" dirty="0"/>
          </a:p>
          <a:p>
            <a:pPr marL="0" lvl="0" indent="0">
              <a:buNone/>
            </a:pPr>
            <a:endParaRPr dirty="0"/>
          </a:p>
          <a:p>
            <a:pPr lvl="1"/>
            <a:r>
              <a:rPr dirty="0">
                <a:latin typeface="Courier"/>
              </a:rPr>
              <a:t>loc</a:t>
            </a:r>
            <a:r>
              <a:rPr dirty="0"/>
              <a:t> extracts by label (index label, column label, slice of labels, etc.</a:t>
            </a:r>
          </a:p>
          <a:p>
            <a:pPr lvl="1"/>
            <a:r>
              <a:rPr dirty="0" err="1">
                <a:latin typeface="Courier"/>
              </a:rPr>
              <a:t>iloc</a:t>
            </a:r>
            <a:r>
              <a:rPr dirty="0"/>
              <a:t> extracts by index (integers, slice objects, etc.</a:t>
            </a:r>
          </a:p>
          <a:p>
            <a:pPr lvl="0" indent="0">
              <a:buNone/>
            </a:pPr>
            <a:endParaRPr lang="en-US" dirty="0">
              <a:latin typeface="Courier"/>
            </a:endParaRPr>
          </a:p>
          <a:p>
            <a:pPr lvl="0" indent="0">
              <a:buNone/>
            </a:pPr>
            <a:r>
              <a:rPr dirty="0" err="1">
                <a:latin typeface="Courier"/>
              </a:rPr>
              <a:t>df.loc</a:t>
            </a:r>
            <a:r>
              <a:rPr dirty="0">
                <a:latin typeface="Courier"/>
              </a:rPr>
              <a:t>[</a:t>
            </a:r>
            <a:r>
              <a:rPr dirty="0">
                <a:solidFill>
                  <a:srgbClr val="40A070"/>
                </a:solidFill>
                <a:latin typeface="Courier"/>
              </a:rPr>
              <a:t>1</a:t>
            </a:r>
            <a:r>
              <a:rPr dirty="0">
                <a:latin typeface="Courier"/>
              </a:rPr>
              <a:t>:</a:t>
            </a:r>
            <a:r>
              <a:rPr dirty="0">
                <a:solidFill>
                  <a:srgbClr val="40A070"/>
                </a:solidFill>
                <a:latin typeface="Courier"/>
              </a:rPr>
              <a:t>3</a:t>
            </a:r>
            <a:r>
              <a:rPr dirty="0">
                <a:latin typeface="Courier"/>
              </a:rPr>
              <a:t>, </a:t>
            </a:r>
            <a:r>
              <a:rPr dirty="0">
                <a:solidFill>
                  <a:srgbClr val="4070A0"/>
                </a:solidFill>
                <a:latin typeface="Courier"/>
              </a:rPr>
              <a:t>'C'</a:t>
            </a:r>
            <a:r>
              <a:rPr dirty="0">
                <a:latin typeface="Courier"/>
              </a:rPr>
              <a:t>]</a:t>
            </a:r>
            <a:endParaRPr lang="en-US" dirty="0">
              <a:latin typeface="Courier"/>
            </a:endParaRPr>
          </a:p>
          <a:p>
            <a:pPr lvl="0" indent="0">
              <a:buNone/>
            </a:pPr>
            <a:endParaRPr dirty="0">
              <a:latin typeface="Courier"/>
            </a:endParaRPr>
          </a:p>
          <a:p>
            <a:pPr lvl="0" indent="0">
              <a:buNone/>
            </a:pPr>
            <a:r>
              <a:rPr dirty="0">
                <a:latin typeface="Courier"/>
              </a:rPr>
              <a:t>1   2020-05-12
2   2020-05-12
3   2020-05-12
Name: C, </a:t>
            </a:r>
            <a:r>
              <a:rPr dirty="0" err="1">
                <a:latin typeface="Courier"/>
              </a:rPr>
              <a:t>dtype</a:t>
            </a:r>
            <a:r>
              <a:rPr dirty="0">
                <a:latin typeface="Courier"/>
              </a:rPr>
              <a:t>: datetime64[ns]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What it involves</a:t>
            </a:r>
            <a:endParaRPr dirty="0"/>
          </a:p>
        </p:txBody>
      </p:sp>
      <p:pic>
        <p:nvPicPr>
          <p:cNvPr id="4" name="Picture 3" descr="graphs/DSPipeline.png">
            <a:extLst>
              <a:ext uri="{FF2B5EF4-FFF2-40B4-BE49-F238E27FC236}">
                <a16:creationId xmlns:a16="http://schemas.microsoft.com/office/drawing/2014/main" id="{3EA4B7AD-92D4-7A43-A6D7-5B9BBC41BF46}"/>
              </a:ext>
            </a:extLst>
          </p:cNvPr>
          <p:cNvPicPr>
            <a:picLocks noGrp="1" noChangeAspect="1"/>
          </p:cNvPicPr>
          <p:nvPr/>
        </p:nvPicPr>
        <p:blipFill>
          <a:blip r:embed="rId2"/>
          <a:stretch>
            <a:fillRect/>
          </a:stretch>
        </p:blipFill>
        <p:spPr bwMode="auto">
          <a:xfrm>
            <a:off x="918210" y="1657350"/>
            <a:ext cx="5194300" cy="4013200"/>
          </a:xfrm>
          <a:prstGeom prst="rect">
            <a:avLst/>
          </a:prstGeom>
          <a:noFill/>
          <a:ln w="9525">
            <a:noFill/>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C06E0A-8654-B24A-A135-194DCDF307A8}"/>
              </a:ext>
            </a:extLst>
          </p:cNvPr>
          <p:cNvSpPr/>
          <p:nvPr/>
        </p:nvSpPr>
        <p:spPr>
          <a:xfrm>
            <a:off x="628650" y="4583431"/>
            <a:ext cx="7886700" cy="5486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1E24176-EB5E-3B45-B7F9-CB0C44CF9A43}"/>
              </a:ext>
            </a:extLst>
          </p:cNvPr>
          <p:cNvSpPr/>
          <p:nvPr/>
        </p:nvSpPr>
        <p:spPr>
          <a:xfrm>
            <a:off x="628650" y="1028701"/>
            <a:ext cx="7886700" cy="16230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445770"/>
            <a:ext cx="7886700" cy="5731193"/>
          </a:xfrm>
        </p:spPr>
        <p:txBody>
          <a:bodyPr>
            <a:normAutofit fontScale="85000" lnSpcReduction="20000"/>
          </a:bodyPr>
          <a:lstStyle/>
          <a:p>
            <a:pPr marL="0" lvl="0" indent="0">
              <a:buNone/>
            </a:pPr>
            <a:r>
              <a:rPr dirty="0"/>
              <a:t>You can also extract rows by condition (filter) </a:t>
            </a:r>
            <a:endParaRPr lang="en-US" dirty="0"/>
          </a:p>
          <a:p>
            <a:pPr marL="0" lvl="0" indent="0">
              <a:buNone/>
            </a:pPr>
            <a:endParaRPr dirty="0"/>
          </a:p>
          <a:p>
            <a:pPr lvl="0" indent="0">
              <a:buNone/>
            </a:pPr>
            <a:r>
              <a:rPr dirty="0">
                <a:latin typeface="Courier"/>
              </a:rPr>
              <a:t>df </a:t>
            </a:r>
            <a:r>
              <a:rPr dirty="0">
                <a:solidFill>
                  <a:srgbClr val="666666"/>
                </a:solidFill>
                <a:latin typeface="Courier"/>
              </a:rPr>
              <a:t>=</a:t>
            </a:r>
            <a:r>
              <a:rPr dirty="0">
                <a:latin typeface="Courier"/>
              </a:rPr>
              <a:t> </a:t>
            </a:r>
            <a:r>
              <a:rPr dirty="0" err="1">
                <a:latin typeface="Courier"/>
              </a:rPr>
              <a:t>pd.DataFrame</a:t>
            </a:r>
            <a:r>
              <a:rPr dirty="0">
                <a:latin typeface="Courier"/>
              </a:rPr>
              <a:t>(</a:t>
            </a:r>
            <a:r>
              <a:rPr dirty="0" err="1">
                <a:latin typeface="Courier"/>
              </a:rPr>
              <a:t>np.random.randn</a:t>
            </a:r>
            <a:r>
              <a:rPr dirty="0">
                <a:latin typeface="Courier"/>
              </a:rPr>
              <a:t>(</a:t>
            </a:r>
            <a:r>
              <a:rPr dirty="0">
                <a:solidFill>
                  <a:srgbClr val="40A070"/>
                </a:solidFill>
                <a:latin typeface="Courier"/>
              </a:rPr>
              <a:t>5</a:t>
            </a:r>
            <a:r>
              <a:rPr dirty="0">
                <a:latin typeface="Courier"/>
              </a:rPr>
              <a:t>, </a:t>
            </a:r>
            <a:r>
              <a:rPr dirty="0">
                <a:solidFill>
                  <a:srgbClr val="40A070"/>
                </a:solidFill>
                <a:latin typeface="Courier"/>
              </a:rPr>
              <a:t>3</a:t>
            </a:r>
            <a:r>
              <a:rPr dirty="0">
                <a:latin typeface="Courier"/>
              </a:rPr>
              <a:t>), index </a:t>
            </a:r>
            <a:r>
              <a:rPr dirty="0">
                <a:solidFill>
                  <a:srgbClr val="666666"/>
                </a:solidFill>
                <a:latin typeface="Courier"/>
              </a:rPr>
              <a:t>=</a:t>
            </a:r>
            <a:r>
              <a:rPr dirty="0">
                <a:latin typeface="Courier"/>
              </a:rPr>
              <a:t> [</a:t>
            </a:r>
            <a:r>
              <a:rPr dirty="0">
                <a:solidFill>
                  <a:srgbClr val="4070A0"/>
                </a:solidFill>
                <a:latin typeface="Courier"/>
              </a:rPr>
              <a:t>'</a:t>
            </a:r>
            <a:r>
              <a:rPr dirty="0" err="1">
                <a:solidFill>
                  <a:srgbClr val="4070A0"/>
                </a:solidFill>
                <a:latin typeface="Courier"/>
              </a:rPr>
              <a:t>a'</a:t>
            </a:r>
            <a:r>
              <a:rPr dirty="0" err="1">
                <a:latin typeface="Courier"/>
              </a:rPr>
              <a:t>,</a:t>
            </a:r>
            <a:r>
              <a:rPr dirty="0" err="1">
                <a:solidFill>
                  <a:srgbClr val="4070A0"/>
                </a:solidFill>
                <a:latin typeface="Courier"/>
              </a:rPr>
              <a:t>'c'</a:t>
            </a:r>
            <a:r>
              <a:rPr dirty="0" err="1">
                <a:latin typeface="Courier"/>
              </a:rPr>
              <a:t>,</a:t>
            </a:r>
            <a:r>
              <a:rPr dirty="0" err="1">
                <a:solidFill>
                  <a:srgbClr val="4070A0"/>
                </a:solidFill>
                <a:latin typeface="Courier"/>
              </a:rPr>
              <a:t>'e</a:t>
            </a:r>
            <a:r>
              <a:rPr dirty="0">
                <a:solidFill>
                  <a:srgbClr val="4070A0"/>
                </a:solidFill>
                <a:latin typeface="Courier"/>
              </a:rPr>
              <a:t>'</a:t>
            </a:r>
            <a:r>
              <a:rPr dirty="0">
                <a:latin typeface="Courier"/>
              </a:rPr>
              <a:t>, </a:t>
            </a:r>
            <a:r>
              <a:rPr dirty="0">
                <a:solidFill>
                  <a:srgbClr val="4070A0"/>
                </a:solidFill>
                <a:latin typeface="Courier"/>
              </a:rPr>
              <a:t>'</a:t>
            </a:r>
            <a:r>
              <a:rPr dirty="0" err="1">
                <a:solidFill>
                  <a:srgbClr val="4070A0"/>
                </a:solidFill>
                <a:latin typeface="Courier"/>
              </a:rPr>
              <a:t>f'</a:t>
            </a:r>
            <a:r>
              <a:rPr dirty="0" err="1">
                <a:latin typeface="Courier"/>
              </a:rPr>
              <a:t>,</a:t>
            </a:r>
            <a:r>
              <a:rPr dirty="0" err="1">
                <a:solidFill>
                  <a:srgbClr val="4070A0"/>
                </a:solidFill>
                <a:latin typeface="Courier"/>
              </a:rPr>
              <a:t>'g</a:t>
            </a:r>
            <a:r>
              <a:rPr dirty="0">
                <a:solidFill>
                  <a:srgbClr val="4070A0"/>
                </a:solidFill>
                <a:latin typeface="Courier"/>
              </a:rPr>
              <a:t>'</a:t>
            </a:r>
            <a:r>
              <a:rPr dirty="0">
                <a:latin typeface="Courier"/>
              </a:rPr>
              <a:t>], columns </a:t>
            </a:r>
            <a:r>
              <a:rPr dirty="0">
                <a:solidFill>
                  <a:srgbClr val="666666"/>
                </a:solidFill>
                <a:latin typeface="Courier"/>
              </a:rPr>
              <a:t>=</a:t>
            </a:r>
            <a:r>
              <a:rPr dirty="0">
                <a:latin typeface="Courier"/>
              </a:rPr>
              <a:t> [</a:t>
            </a:r>
            <a:r>
              <a:rPr dirty="0">
                <a:solidFill>
                  <a:srgbClr val="4070A0"/>
                </a:solidFill>
                <a:latin typeface="Courier"/>
              </a:rPr>
              <a:t>'</a:t>
            </a:r>
            <a:r>
              <a:rPr dirty="0" err="1">
                <a:solidFill>
                  <a:srgbClr val="4070A0"/>
                </a:solidFill>
                <a:latin typeface="Courier"/>
              </a:rPr>
              <a:t>one'</a:t>
            </a:r>
            <a:r>
              <a:rPr dirty="0" err="1">
                <a:latin typeface="Courier"/>
              </a:rPr>
              <a:t>,</a:t>
            </a:r>
            <a:r>
              <a:rPr dirty="0" err="1">
                <a:solidFill>
                  <a:srgbClr val="4070A0"/>
                </a:solidFill>
                <a:latin typeface="Courier"/>
              </a:rPr>
              <a:t>'two'</a:t>
            </a:r>
            <a:r>
              <a:rPr dirty="0" err="1">
                <a:latin typeface="Courier"/>
              </a:rPr>
              <a:t>,</a:t>
            </a:r>
            <a:r>
              <a:rPr dirty="0" err="1">
                <a:solidFill>
                  <a:srgbClr val="4070A0"/>
                </a:solidFill>
                <a:latin typeface="Courier"/>
              </a:rPr>
              <a:t>'three</a:t>
            </a:r>
            <a:r>
              <a:rPr dirty="0">
                <a:solidFill>
                  <a:srgbClr val="4070A0"/>
                </a:solidFill>
                <a:latin typeface="Courier"/>
              </a:rPr>
              <a:t>'</a:t>
            </a:r>
            <a:r>
              <a:rPr dirty="0">
                <a:latin typeface="Courier"/>
              </a:rPr>
              <a:t>]) </a:t>
            </a:r>
            <a:r>
              <a:rPr i="1" dirty="0">
                <a:solidFill>
                  <a:srgbClr val="60A0B0"/>
                </a:solidFill>
                <a:latin typeface="Courier"/>
              </a:rPr>
              <a:t># pre-specify index and column names</a:t>
            </a:r>
            <a:br>
              <a:rPr dirty="0"/>
            </a:br>
            <a:r>
              <a:rPr dirty="0">
                <a:latin typeface="Courier"/>
              </a:rPr>
              <a:t>df[</a:t>
            </a:r>
            <a:r>
              <a:rPr dirty="0">
                <a:solidFill>
                  <a:srgbClr val="4070A0"/>
                </a:solidFill>
                <a:latin typeface="Courier"/>
              </a:rPr>
              <a:t>'four'</a:t>
            </a:r>
            <a:r>
              <a:rPr dirty="0">
                <a:latin typeface="Courier"/>
              </a:rPr>
              <a:t>] </a:t>
            </a:r>
            <a:r>
              <a:rPr dirty="0">
                <a:solidFill>
                  <a:srgbClr val="666666"/>
                </a:solidFill>
                <a:latin typeface="Courier"/>
              </a:rPr>
              <a:t>=</a:t>
            </a:r>
            <a:r>
              <a:rPr dirty="0">
                <a:latin typeface="Courier"/>
              </a:rPr>
              <a:t> </a:t>
            </a:r>
            <a:r>
              <a:rPr dirty="0">
                <a:solidFill>
                  <a:srgbClr val="40A070"/>
                </a:solidFill>
                <a:latin typeface="Courier"/>
              </a:rPr>
              <a:t>20</a:t>
            </a:r>
            <a:r>
              <a:rPr dirty="0">
                <a:latin typeface="Courier"/>
              </a:rPr>
              <a:t> </a:t>
            </a:r>
            <a:r>
              <a:rPr i="1" dirty="0">
                <a:solidFill>
                  <a:srgbClr val="60A0B0"/>
                </a:solidFill>
                <a:latin typeface="Courier"/>
              </a:rPr>
              <a:t># add a column named "four", which will all be 20</a:t>
            </a:r>
            <a:br>
              <a:rPr dirty="0"/>
            </a:br>
            <a:r>
              <a:rPr dirty="0">
                <a:latin typeface="Courier"/>
              </a:rPr>
              <a:t>df[</a:t>
            </a:r>
            <a:r>
              <a:rPr dirty="0">
                <a:solidFill>
                  <a:srgbClr val="4070A0"/>
                </a:solidFill>
                <a:latin typeface="Courier"/>
              </a:rPr>
              <a:t>'five'</a:t>
            </a:r>
            <a:r>
              <a:rPr dirty="0">
                <a:latin typeface="Courier"/>
              </a:rPr>
              <a:t>] </a:t>
            </a:r>
            <a:r>
              <a:rPr dirty="0">
                <a:solidFill>
                  <a:srgbClr val="666666"/>
                </a:solidFill>
                <a:latin typeface="Courier"/>
              </a:rPr>
              <a:t>=</a:t>
            </a:r>
            <a:r>
              <a:rPr dirty="0">
                <a:latin typeface="Courier"/>
              </a:rPr>
              <a:t> df[</a:t>
            </a:r>
            <a:r>
              <a:rPr dirty="0">
                <a:solidFill>
                  <a:srgbClr val="4070A0"/>
                </a:solidFill>
                <a:latin typeface="Courier"/>
              </a:rPr>
              <a:t>'one'</a:t>
            </a:r>
            <a:r>
              <a:rPr dirty="0">
                <a:latin typeface="Courier"/>
              </a:rPr>
              <a:t>] </a:t>
            </a:r>
            <a:r>
              <a:rPr dirty="0">
                <a:solidFill>
                  <a:srgbClr val="666666"/>
                </a:solidFill>
                <a:latin typeface="Courier"/>
              </a:rPr>
              <a:t>&gt;</a:t>
            </a:r>
            <a:r>
              <a:rPr dirty="0">
                <a:latin typeface="Courier"/>
              </a:rPr>
              <a:t> </a:t>
            </a:r>
            <a:r>
              <a:rPr dirty="0">
                <a:solidFill>
                  <a:srgbClr val="40A070"/>
                </a:solidFill>
                <a:latin typeface="Courier"/>
              </a:rPr>
              <a:t>0</a:t>
            </a:r>
            <a:br>
              <a:rPr dirty="0"/>
            </a:br>
            <a:r>
              <a:rPr dirty="0">
                <a:latin typeface="Courier"/>
              </a:rPr>
              <a:t>df</a:t>
            </a:r>
          </a:p>
          <a:p>
            <a:pPr lvl="0" indent="0">
              <a:buNone/>
            </a:pPr>
            <a:r>
              <a:rPr dirty="0">
                <a:latin typeface="Courier"/>
              </a:rPr>
              <a:t>        one       two     three  four   five
a -1.286215  0.093702  1.623661    20  False
c  1.353548  0.401061 -0.092705    20   True
e  0.133152  0.911319  1.837882    20   True
f -0.179330 -0.523315  1.288316    20  False
g -0.202790  0.711928  0.614842    20  False</a:t>
            </a:r>
          </a:p>
          <a:p>
            <a:pPr lvl="0" indent="0">
              <a:buNone/>
            </a:pPr>
            <a:endParaRPr lang="en-US" dirty="0">
              <a:latin typeface="Courier"/>
            </a:endParaRPr>
          </a:p>
          <a:p>
            <a:pPr lvl="0" indent="0">
              <a:buNone/>
            </a:pPr>
            <a:r>
              <a:rPr dirty="0">
                <a:latin typeface="Courier"/>
              </a:rPr>
              <a:t>df[(</a:t>
            </a:r>
            <a:r>
              <a:rPr dirty="0" err="1">
                <a:latin typeface="Courier"/>
              </a:rPr>
              <a:t>df.one</a:t>
            </a:r>
            <a:r>
              <a:rPr dirty="0">
                <a:latin typeface="Courier"/>
              </a:rPr>
              <a:t> </a:t>
            </a:r>
            <a:r>
              <a:rPr dirty="0">
                <a:solidFill>
                  <a:srgbClr val="666666"/>
                </a:solidFill>
                <a:latin typeface="Courier"/>
              </a:rPr>
              <a:t>&gt;</a:t>
            </a:r>
            <a:r>
              <a:rPr dirty="0">
                <a:latin typeface="Courier"/>
              </a:rPr>
              <a:t> </a:t>
            </a:r>
            <a:r>
              <a:rPr dirty="0">
                <a:solidFill>
                  <a:srgbClr val="40A070"/>
                </a:solidFill>
                <a:latin typeface="Courier"/>
              </a:rPr>
              <a:t>1</a:t>
            </a:r>
            <a:r>
              <a:rPr dirty="0">
                <a:latin typeface="Courier"/>
              </a:rPr>
              <a:t>) </a:t>
            </a:r>
            <a:r>
              <a:rPr dirty="0">
                <a:solidFill>
                  <a:srgbClr val="666666"/>
                </a:solidFill>
                <a:latin typeface="Courier"/>
              </a:rPr>
              <a:t>&amp;</a:t>
            </a:r>
            <a:r>
              <a:rPr dirty="0">
                <a:latin typeface="Courier"/>
              </a:rPr>
              <a:t> (</a:t>
            </a:r>
            <a:r>
              <a:rPr dirty="0" err="1">
                <a:latin typeface="Courier"/>
              </a:rPr>
              <a:t>df.three</a:t>
            </a:r>
            <a:r>
              <a:rPr dirty="0">
                <a:latin typeface="Courier"/>
              </a:rPr>
              <a:t> </a:t>
            </a:r>
            <a:r>
              <a:rPr dirty="0">
                <a:solidFill>
                  <a:srgbClr val="666666"/>
                </a:solidFill>
                <a:latin typeface="Courier"/>
              </a:rPr>
              <a:t>&lt;</a:t>
            </a:r>
            <a:r>
              <a:rPr dirty="0">
                <a:latin typeface="Courier"/>
              </a:rPr>
              <a:t> </a:t>
            </a:r>
            <a:r>
              <a:rPr dirty="0">
                <a:solidFill>
                  <a:srgbClr val="40A070"/>
                </a:solidFill>
                <a:latin typeface="Courier"/>
              </a:rPr>
              <a:t>0</a:t>
            </a:r>
            <a:r>
              <a:rPr dirty="0">
                <a:latin typeface="Courier"/>
              </a:rPr>
              <a:t>)]</a:t>
            </a:r>
            <a:endParaRPr lang="en-US" dirty="0">
              <a:latin typeface="Courier"/>
            </a:endParaRPr>
          </a:p>
          <a:p>
            <a:pPr lvl="0" indent="0">
              <a:buNone/>
            </a:pPr>
            <a:endParaRPr dirty="0">
              <a:latin typeface="Courier"/>
            </a:endParaRPr>
          </a:p>
          <a:p>
            <a:pPr lvl="0" indent="0">
              <a:buNone/>
            </a:pPr>
            <a:r>
              <a:rPr dirty="0">
                <a:latin typeface="Courier"/>
              </a:rPr>
              <a:t>        one       two     three  four  five
c  1.353548  0.401061 -0.092705    20  True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3D7D-2B16-E84A-9624-2438BC8D5C03}"/>
              </a:ext>
            </a:extLst>
          </p:cNvPr>
          <p:cNvSpPr>
            <a:spLocks noGrp="1"/>
          </p:cNvSpPr>
          <p:nvPr>
            <p:ph type="title"/>
          </p:nvPr>
        </p:nvSpPr>
        <p:spPr/>
        <p:txBody>
          <a:bodyPr/>
          <a:lstStyle/>
          <a:p>
            <a:r>
              <a:rPr lang="en-US" dirty="0"/>
              <a:t>Replacing values</a:t>
            </a:r>
          </a:p>
        </p:txBody>
      </p:sp>
    </p:spTree>
    <p:extLst>
      <p:ext uri="{BB962C8B-B14F-4D97-AF65-F5344CB8AC3E}">
        <p14:creationId xmlns:p14="http://schemas.microsoft.com/office/powerpoint/2010/main" val="31614944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2C2ADB-DDAE-434D-86FD-3288E643116E}"/>
              </a:ext>
            </a:extLst>
          </p:cNvPr>
          <p:cNvSpPr/>
          <p:nvPr/>
        </p:nvSpPr>
        <p:spPr>
          <a:xfrm>
            <a:off x="628650" y="1076960"/>
            <a:ext cx="7886700" cy="108331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151255"/>
            <a:ext cx="7886700" cy="4351338"/>
          </a:xfrm>
        </p:spPr>
        <p:txBody>
          <a:bodyPr>
            <a:normAutofit/>
          </a:bodyPr>
          <a:lstStyle/>
          <a:p>
            <a:pPr lvl="0" indent="0">
              <a:buNone/>
            </a:pPr>
            <a:r>
              <a:rPr i="1" dirty="0">
                <a:solidFill>
                  <a:srgbClr val="60A0B0"/>
                </a:solidFill>
                <a:latin typeface="Courier"/>
              </a:rPr>
              <a:t>#df2.replace(0, -9) # replace 0 with -9</a:t>
            </a:r>
            <a:br>
              <a:rPr dirty="0"/>
            </a:br>
            <a:r>
              <a:rPr dirty="0" err="1">
                <a:latin typeface="Courier"/>
              </a:rPr>
              <a:t>df.replace</a:t>
            </a:r>
            <a:r>
              <a:rPr dirty="0">
                <a:latin typeface="Courier"/>
              </a:rPr>
              <a:t>({</a:t>
            </a:r>
            <a:r>
              <a:rPr dirty="0">
                <a:solidFill>
                  <a:srgbClr val="4070A0"/>
                </a:solidFill>
                <a:latin typeface="Courier"/>
              </a:rPr>
              <a:t>'one'</a:t>
            </a:r>
            <a:r>
              <a:rPr dirty="0">
                <a:latin typeface="Courier"/>
              </a:rPr>
              <a:t>: {</a:t>
            </a:r>
            <a:r>
              <a:rPr dirty="0">
                <a:solidFill>
                  <a:srgbClr val="40A070"/>
                </a:solidFill>
                <a:latin typeface="Courier"/>
              </a:rPr>
              <a:t>5</a:t>
            </a:r>
            <a:r>
              <a:rPr dirty="0">
                <a:latin typeface="Courier"/>
              </a:rPr>
              <a:t>: </a:t>
            </a:r>
            <a:r>
              <a:rPr dirty="0">
                <a:solidFill>
                  <a:srgbClr val="40A070"/>
                </a:solidFill>
                <a:latin typeface="Courier"/>
              </a:rPr>
              <a:t>500</a:t>
            </a:r>
            <a:r>
              <a:rPr dirty="0">
                <a:latin typeface="Courier"/>
              </a:rPr>
              <a:t>}, </a:t>
            </a:r>
            <a:r>
              <a:rPr dirty="0">
                <a:solidFill>
                  <a:srgbClr val="4070A0"/>
                </a:solidFill>
                <a:latin typeface="Courier"/>
              </a:rPr>
              <a:t>'three'</a:t>
            </a:r>
            <a:r>
              <a:rPr dirty="0">
                <a:latin typeface="Courier"/>
              </a:rPr>
              <a:t>:{</a:t>
            </a:r>
            <a:r>
              <a:rPr dirty="0">
                <a:solidFill>
                  <a:srgbClr val="40A070"/>
                </a:solidFill>
                <a:latin typeface="Courier"/>
              </a:rPr>
              <a:t>0</a:t>
            </a:r>
            <a:r>
              <a:rPr dirty="0">
                <a:latin typeface="Courier"/>
              </a:rPr>
              <a:t>:</a:t>
            </a:r>
            <a:r>
              <a:rPr dirty="0">
                <a:solidFill>
                  <a:srgbClr val="666666"/>
                </a:solidFill>
                <a:latin typeface="Courier"/>
              </a:rPr>
              <a:t>-</a:t>
            </a:r>
            <a:r>
              <a:rPr dirty="0">
                <a:solidFill>
                  <a:srgbClr val="40A070"/>
                </a:solidFill>
                <a:latin typeface="Courier"/>
              </a:rPr>
              <a:t>9</a:t>
            </a:r>
            <a:r>
              <a:rPr dirty="0">
                <a:latin typeface="Courier"/>
              </a:rPr>
              <a:t>, </a:t>
            </a:r>
            <a:r>
              <a:rPr dirty="0">
                <a:solidFill>
                  <a:srgbClr val="40A070"/>
                </a:solidFill>
                <a:latin typeface="Courier"/>
              </a:rPr>
              <a:t>8</a:t>
            </a:r>
            <a:r>
              <a:rPr dirty="0">
                <a:latin typeface="Courier"/>
              </a:rPr>
              <a:t>:</a:t>
            </a:r>
            <a:r>
              <a:rPr dirty="0">
                <a:solidFill>
                  <a:srgbClr val="40A070"/>
                </a:solidFill>
                <a:latin typeface="Courier"/>
              </a:rPr>
              <a:t>800</a:t>
            </a:r>
            <a:r>
              <a:rPr dirty="0">
                <a:latin typeface="Courier"/>
              </a:rPr>
              <a:t>}})</a:t>
            </a:r>
            <a:endParaRPr lang="en-US" dirty="0">
              <a:latin typeface="Courier"/>
            </a:endParaRPr>
          </a:p>
          <a:p>
            <a:pPr lvl="0" indent="0">
              <a:buNone/>
            </a:pPr>
            <a:endParaRPr dirty="0">
              <a:latin typeface="Courier"/>
            </a:endParaRPr>
          </a:p>
          <a:p>
            <a:pPr lvl="0" indent="0">
              <a:buNone/>
            </a:pPr>
            <a:r>
              <a:rPr dirty="0">
                <a:latin typeface="Courier"/>
              </a:rPr>
              <a:t>        one       two     three  four   five
a -1.286215  0.093702  1.623661    20  False
c  1.353548  0.401061 -0.092705    20   True
e  0.133152  0.911319  1.837882    20   True
f -0.179330 -0.523315  1.288316    20  False
g -0.202790  0.711928  0.614842    20  False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C082-F897-454A-8917-2FE060564D3F}"/>
              </a:ext>
            </a:extLst>
          </p:cNvPr>
          <p:cNvSpPr>
            <a:spLocks noGrp="1"/>
          </p:cNvSpPr>
          <p:nvPr>
            <p:ph type="title"/>
          </p:nvPr>
        </p:nvSpPr>
        <p:spPr/>
        <p:txBody>
          <a:bodyPr/>
          <a:lstStyle/>
          <a:p>
            <a:r>
              <a:rPr lang="en-US" dirty="0"/>
              <a:t>Joins</a:t>
            </a:r>
          </a:p>
        </p:txBody>
      </p:sp>
      <p:graphicFrame>
        <p:nvGraphicFramePr>
          <p:cNvPr id="6" name="Content Placeholder 5"/>
          <p:cNvGraphicFramePr>
            <a:graphicFrameLocks noGrp="1"/>
          </p:cNvGraphicFramePr>
          <p:nvPr>
            <p:ph idx="4294967295"/>
          </p:nvPr>
        </p:nvGraphicFramePr>
        <p:xfrm>
          <a:off x="628650" y="2358786"/>
          <a:ext cx="7886700" cy="169164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971675">
                  <a:extLst>
                    <a:ext uri="{9D8B030D-6E8A-4147-A177-3AD203B41FA5}">
                      <a16:colId xmlns:a16="http://schemas.microsoft.com/office/drawing/2014/main" val="20002"/>
                    </a:ext>
                  </a:extLst>
                </a:gridCol>
                <a:gridCol w="1971675">
                  <a:extLst>
                    <a:ext uri="{9D8B030D-6E8A-4147-A177-3AD203B41FA5}">
                      <a16:colId xmlns:a16="http://schemas.microsoft.com/office/drawing/2014/main" val="20003"/>
                    </a:ext>
                  </a:extLst>
                </a:gridCol>
              </a:tblGrid>
              <a:tr h="0">
                <a:tc>
                  <a:txBody>
                    <a:bodyPr/>
                    <a:lstStyle/>
                    <a:p>
                      <a:pPr marL="0" lvl="0" indent="0">
                        <a:buNone/>
                      </a:pPr>
                      <a:r>
                        <a:t>pandas</a:t>
                      </a:r>
                    </a:p>
                  </a:txBody>
                  <a:tcPr marL="87630" marR="87630"/>
                </a:tc>
                <a:tc>
                  <a:txBody>
                    <a:bodyPr/>
                    <a:lstStyle/>
                    <a:p>
                      <a:pPr marL="0" lvl="0" indent="0">
                        <a:buNone/>
                      </a:pPr>
                      <a:r>
                        <a:t>R</a:t>
                      </a:r>
                    </a:p>
                  </a:txBody>
                  <a:tcPr marL="87630" marR="87630"/>
                </a:tc>
                <a:tc>
                  <a:txBody>
                    <a:bodyPr/>
                    <a:lstStyle/>
                    <a:p>
                      <a:pPr marL="0" lvl="0" indent="0">
                        <a:buNone/>
                      </a:pPr>
                      <a:r>
                        <a:t>SQL</a:t>
                      </a:r>
                    </a:p>
                  </a:txBody>
                  <a:tcPr marL="87630" marR="87630"/>
                </a:tc>
                <a:tc>
                  <a:txBody>
                    <a:bodyPr/>
                    <a:lstStyle/>
                    <a:p>
                      <a:pPr marL="0" lvl="0" indent="0">
                        <a:buNone/>
                      </a:pPr>
                      <a:r>
                        <a:t>Description</a:t>
                      </a:r>
                    </a:p>
                  </a:txBody>
                  <a:tcPr marL="87630" marR="87630"/>
                </a:tc>
                <a:extLst>
                  <a:ext uri="{0D108BD9-81ED-4DB2-BD59-A6C34878D82A}">
                    <a16:rowId xmlns:a16="http://schemas.microsoft.com/office/drawing/2014/main" val="10000"/>
                  </a:ext>
                </a:extLst>
              </a:tr>
              <a:tr h="0">
                <a:tc>
                  <a:txBody>
                    <a:bodyPr/>
                    <a:lstStyle/>
                    <a:p>
                      <a:pPr marL="0" lvl="0" indent="0">
                        <a:buNone/>
                      </a:pPr>
                      <a:r>
                        <a:t>left</a:t>
                      </a:r>
                    </a:p>
                  </a:txBody>
                  <a:tcPr marL="87630" marR="87630"/>
                </a:tc>
                <a:tc>
                  <a:txBody>
                    <a:bodyPr/>
                    <a:lstStyle/>
                    <a:p>
                      <a:pPr marL="0" lvl="0" indent="0">
                        <a:buNone/>
                      </a:pPr>
                      <a:r>
                        <a:t>left_join</a:t>
                      </a:r>
                    </a:p>
                  </a:txBody>
                  <a:tcPr marL="87630" marR="87630"/>
                </a:tc>
                <a:tc>
                  <a:txBody>
                    <a:bodyPr/>
                    <a:lstStyle/>
                    <a:p>
                      <a:pPr marL="0" lvl="0" indent="0">
                        <a:buNone/>
                      </a:pPr>
                      <a:r>
                        <a:t>left outer</a:t>
                      </a:r>
                    </a:p>
                  </a:txBody>
                  <a:tcPr marL="87630" marR="87630"/>
                </a:tc>
                <a:tc>
                  <a:txBody>
                    <a:bodyPr/>
                    <a:lstStyle/>
                    <a:p>
                      <a:pPr marL="0" lvl="0" indent="0">
                        <a:buNone/>
                      </a:pPr>
                      <a:r>
                        <a:t>keep all rows on left</a:t>
                      </a:r>
                    </a:p>
                  </a:txBody>
                  <a:tcPr marL="87630" marR="87630"/>
                </a:tc>
                <a:extLst>
                  <a:ext uri="{0D108BD9-81ED-4DB2-BD59-A6C34878D82A}">
                    <a16:rowId xmlns:a16="http://schemas.microsoft.com/office/drawing/2014/main" val="10001"/>
                  </a:ext>
                </a:extLst>
              </a:tr>
              <a:tr h="0">
                <a:tc>
                  <a:txBody>
                    <a:bodyPr/>
                    <a:lstStyle/>
                    <a:p>
                      <a:pPr marL="0" lvl="0" indent="0">
                        <a:buNone/>
                      </a:pPr>
                      <a:r>
                        <a:t>right</a:t>
                      </a:r>
                    </a:p>
                  </a:txBody>
                  <a:tcPr marL="87630" marR="87630"/>
                </a:tc>
                <a:tc>
                  <a:txBody>
                    <a:bodyPr/>
                    <a:lstStyle/>
                    <a:p>
                      <a:pPr marL="0" lvl="0" indent="0">
                        <a:buNone/>
                      </a:pPr>
                      <a:r>
                        <a:rPr dirty="0" err="1"/>
                        <a:t>right_join</a:t>
                      </a:r>
                      <a:endParaRPr dirty="0"/>
                    </a:p>
                  </a:txBody>
                  <a:tcPr marL="87630" marR="87630"/>
                </a:tc>
                <a:tc>
                  <a:txBody>
                    <a:bodyPr/>
                    <a:lstStyle/>
                    <a:p>
                      <a:pPr marL="0" lvl="0" indent="0">
                        <a:buNone/>
                      </a:pPr>
                      <a:r>
                        <a:t>right outer</a:t>
                      </a:r>
                    </a:p>
                  </a:txBody>
                  <a:tcPr marL="87630" marR="87630"/>
                </a:tc>
                <a:tc>
                  <a:txBody>
                    <a:bodyPr/>
                    <a:lstStyle/>
                    <a:p>
                      <a:pPr marL="0" lvl="0" indent="0">
                        <a:buNone/>
                      </a:pPr>
                      <a:r>
                        <a:t>keep all rows on right</a:t>
                      </a:r>
                    </a:p>
                  </a:txBody>
                  <a:tcPr marL="87630" marR="87630"/>
                </a:tc>
                <a:extLst>
                  <a:ext uri="{0D108BD9-81ED-4DB2-BD59-A6C34878D82A}">
                    <a16:rowId xmlns:a16="http://schemas.microsoft.com/office/drawing/2014/main" val="10002"/>
                  </a:ext>
                </a:extLst>
              </a:tr>
              <a:tr h="0">
                <a:tc>
                  <a:txBody>
                    <a:bodyPr/>
                    <a:lstStyle/>
                    <a:p>
                      <a:pPr marL="0" lvl="0" indent="0">
                        <a:buNone/>
                      </a:pPr>
                      <a:r>
                        <a:t>outer</a:t>
                      </a:r>
                    </a:p>
                  </a:txBody>
                  <a:tcPr marL="87630" marR="87630"/>
                </a:tc>
                <a:tc>
                  <a:txBody>
                    <a:bodyPr/>
                    <a:lstStyle/>
                    <a:p>
                      <a:pPr marL="0" lvl="0" indent="0">
                        <a:buNone/>
                      </a:pPr>
                      <a:r>
                        <a:t>outer_join</a:t>
                      </a:r>
                    </a:p>
                  </a:txBody>
                  <a:tcPr marL="87630" marR="87630"/>
                </a:tc>
                <a:tc>
                  <a:txBody>
                    <a:bodyPr/>
                    <a:lstStyle/>
                    <a:p>
                      <a:pPr marL="0" lvl="0" indent="0">
                        <a:buNone/>
                      </a:pPr>
                      <a:r>
                        <a:t>full outer</a:t>
                      </a:r>
                    </a:p>
                  </a:txBody>
                  <a:tcPr marL="87630" marR="87630"/>
                </a:tc>
                <a:tc>
                  <a:txBody>
                    <a:bodyPr/>
                    <a:lstStyle/>
                    <a:p>
                      <a:pPr marL="0" lvl="0" indent="0">
                        <a:buNone/>
                      </a:pPr>
                      <a:r>
                        <a:t>keep all rows from both</a:t>
                      </a:r>
                    </a:p>
                  </a:txBody>
                  <a:tcPr marL="87630" marR="87630"/>
                </a:tc>
                <a:extLst>
                  <a:ext uri="{0D108BD9-81ED-4DB2-BD59-A6C34878D82A}">
                    <a16:rowId xmlns:a16="http://schemas.microsoft.com/office/drawing/2014/main" val="10003"/>
                  </a:ext>
                </a:extLst>
              </a:tr>
              <a:tr h="0">
                <a:tc>
                  <a:txBody>
                    <a:bodyPr/>
                    <a:lstStyle/>
                    <a:p>
                      <a:pPr marL="0" lvl="0" indent="0">
                        <a:buNone/>
                      </a:pPr>
                      <a:r>
                        <a:t>inner</a:t>
                      </a:r>
                    </a:p>
                  </a:txBody>
                  <a:tcPr marL="87630" marR="87630"/>
                </a:tc>
                <a:tc>
                  <a:txBody>
                    <a:bodyPr/>
                    <a:lstStyle/>
                    <a:p>
                      <a:pPr marL="0" lvl="0" indent="0">
                        <a:buNone/>
                      </a:pPr>
                      <a:r>
                        <a:t>inner_join</a:t>
                      </a:r>
                    </a:p>
                  </a:txBody>
                  <a:tcPr marL="87630" marR="87630"/>
                </a:tc>
                <a:tc>
                  <a:txBody>
                    <a:bodyPr/>
                    <a:lstStyle/>
                    <a:p>
                      <a:pPr marL="0" lvl="0" indent="0">
                        <a:buNone/>
                      </a:pPr>
                      <a:r>
                        <a:t>inner</a:t>
                      </a:r>
                    </a:p>
                  </a:txBody>
                  <a:tcPr marL="87630" marR="87630"/>
                </a:tc>
                <a:tc>
                  <a:txBody>
                    <a:bodyPr/>
                    <a:lstStyle/>
                    <a:p>
                      <a:pPr marL="0" lvl="0" indent="0">
                        <a:buNone/>
                      </a:pPr>
                      <a:r>
                        <a:rPr dirty="0"/>
                        <a:t>keep only rows with common keys</a:t>
                      </a:r>
                    </a:p>
                  </a:txBody>
                  <a:tcPr marL="87630" marR="87630"/>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A714924D-26A7-8044-8026-7B73B9F196C3}"/>
              </a:ext>
            </a:extLst>
          </p:cNvPr>
          <p:cNvSpPr txBox="1"/>
          <p:nvPr/>
        </p:nvSpPr>
        <p:spPr>
          <a:xfrm>
            <a:off x="628650" y="1655405"/>
            <a:ext cx="3651962" cy="369332"/>
          </a:xfrm>
          <a:prstGeom prst="rect">
            <a:avLst/>
          </a:prstGeom>
          <a:noFill/>
        </p:spPr>
        <p:txBody>
          <a:bodyPr wrap="none" rtlCol="0">
            <a:spAutoFit/>
          </a:bodyPr>
          <a:lstStyle/>
          <a:p>
            <a:r>
              <a:rPr lang="en-US" dirty="0"/>
              <a:t>There are basically four kinds of joins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F3A2-B677-1147-A583-47A6B8F9ADBD}"/>
              </a:ext>
            </a:extLst>
          </p:cNvPr>
          <p:cNvSpPr>
            <a:spLocks noGrp="1"/>
          </p:cNvSpPr>
          <p:nvPr>
            <p:ph type="title"/>
          </p:nvPr>
        </p:nvSpPr>
        <p:spPr/>
        <p:txBody>
          <a:bodyPr/>
          <a:lstStyle/>
          <a:p>
            <a:r>
              <a:rPr lang="en-US" dirty="0"/>
              <a:t>Joins</a:t>
            </a:r>
          </a:p>
        </p:txBody>
      </p:sp>
      <p:sp>
        <p:nvSpPr>
          <p:cNvPr id="3" name="Content Placeholder 2"/>
          <p:cNvSpPr>
            <a:spLocks noGrp="1"/>
          </p:cNvSpPr>
          <p:nvPr>
            <p:ph idx="4294967295"/>
          </p:nvPr>
        </p:nvSpPr>
        <p:spPr>
          <a:xfrm>
            <a:off x="0" y="1825625"/>
            <a:ext cx="7886700" cy="4351338"/>
          </a:xfrm>
        </p:spPr>
        <p:txBody>
          <a:bodyPr/>
          <a:lstStyle/>
          <a:p>
            <a:pPr marL="0" lvl="0" indent="0">
              <a:spcBef>
                <a:spcPts val="3000"/>
              </a:spcBef>
              <a:buNone/>
            </a:pPr>
            <a:endParaRPr b="1" dirty="0"/>
          </a:p>
          <a:p>
            <a:pPr marL="0" lvl="0" indent="0">
              <a:buNone/>
            </a:pPr>
            <a:r>
              <a:rPr dirty="0"/>
              <a:t> </a:t>
            </a:r>
          </a:p>
        </p:txBody>
      </p:sp>
      <p:pic>
        <p:nvPicPr>
          <p:cNvPr id="4" name="Picture 3">
            <a:extLst>
              <a:ext uri="{FF2B5EF4-FFF2-40B4-BE49-F238E27FC236}">
                <a16:creationId xmlns:a16="http://schemas.microsoft.com/office/drawing/2014/main" id="{AD1C35E0-F600-AB40-BBBF-5B3B8FD40D75}"/>
              </a:ext>
            </a:extLst>
          </p:cNvPr>
          <p:cNvPicPr>
            <a:picLocks noChangeAspect="1"/>
          </p:cNvPicPr>
          <p:nvPr/>
        </p:nvPicPr>
        <p:blipFill>
          <a:blip r:embed="rId2"/>
          <a:stretch>
            <a:fillRect/>
          </a:stretch>
        </p:blipFill>
        <p:spPr>
          <a:xfrm>
            <a:off x="0" y="2128611"/>
            <a:ext cx="9144000" cy="2600777"/>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survey </a:t>
            </a:r>
            <a:r>
              <a:rPr>
                <a:solidFill>
                  <a:srgbClr val="666666"/>
                </a:solidFill>
                <a:latin typeface="Courier"/>
              </a:rPr>
              <a:t>=</a:t>
            </a:r>
            <a:r>
              <a:rPr>
                <a:latin typeface="Courier"/>
              </a:rPr>
              <a:t> pd.read_csv(</a:t>
            </a:r>
            <a:r>
              <a:rPr>
                <a:solidFill>
                  <a:srgbClr val="4070A0"/>
                </a:solidFill>
                <a:latin typeface="Courier"/>
              </a:rPr>
              <a:t>'data/survey_survey.csv'</a:t>
            </a:r>
            <a:r>
              <a:rPr>
                <a:latin typeface="Courier"/>
              </a:rPr>
              <a:t>)</a:t>
            </a:r>
            <a:br/>
            <a:r>
              <a:rPr>
                <a:latin typeface="Courier"/>
              </a:rPr>
              <a:t>visited </a:t>
            </a:r>
            <a:r>
              <a:rPr>
                <a:solidFill>
                  <a:srgbClr val="666666"/>
                </a:solidFill>
                <a:latin typeface="Courier"/>
              </a:rPr>
              <a:t>=</a:t>
            </a:r>
            <a:r>
              <a:rPr>
                <a:latin typeface="Courier"/>
              </a:rPr>
              <a:t> pd.read_csv(</a:t>
            </a:r>
            <a:r>
              <a:rPr>
                <a:solidFill>
                  <a:srgbClr val="4070A0"/>
                </a:solidFill>
                <a:latin typeface="Courier"/>
              </a:rPr>
              <a:t>'data/survey_visited.csv'</a:t>
            </a:r>
            <a:r>
              <a:rPr>
                <a:latin typeface="Courier"/>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971168-BFF1-0E47-B06B-B3197620A204}"/>
              </a:ext>
            </a:extLst>
          </p:cNvPr>
          <p:cNvSpPr/>
          <p:nvPr/>
        </p:nvSpPr>
        <p:spPr>
          <a:xfrm>
            <a:off x="628650" y="297181"/>
            <a:ext cx="7886700" cy="65150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419734"/>
            <a:ext cx="7886700" cy="5935345"/>
          </a:xfrm>
        </p:spPr>
        <p:txBody>
          <a:bodyPr>
            <a:normAutofit fontScale="55000" lnSpcReduction="20000"/>
          </a:bodyPr>
          <a:lstStyle/>
          <a:p>
            <a:pPr lvl="0" indent="0">
              <a:buNone/>
            </a:pPr>
            <a:r>
              <a:rPr dirty="0" err="1">
                <a:latin typeface="Courier"/>
              </a:rPr>
              <a:t>pd.merge</a:t>
            </a:r>
            <a:r>
              <a:rPr dirty="0">
                <a:latin typeface="Courier"/>
              </a:rPr>
              <a:t>(survey, visited, </a:t>
            </a:r>
            <a:r>
              <a:rPr dirty="0" err="1">
                <a:latin typeface="Courier"/>
              </a:rPr>
              <a:t>left_on</a:t>
            </a:r>
            <a:r>
              <a:rPr dirty="0">
                <a:latin typeface="Courier"/>
              </a:rPr>
              <a:t> </a:t>
            </a:r>
            <a:r>
              <a:rPr dirty="0">
                <a:solidFill>
                  <a:srgbClr val="666666"/>
                </a:solidFill>
                <a:latin typeface="Courier"/>
              </a:rPr>
              <a:t>=</a:t>
            </a:r>
            <a:r>
              <a:rPr dirty="0">
                <a:latin typeface="Courier"/>
              </a:rPr>
              <a:t> </a:t>
            </a:r>
            <a:r>
              <a:rPr dirty="0">
                <a:solidFill>
                  <a:srgbClr val="4070A0"/>
                </a:solidFill>
                <a:latin typeface="Courier"/>
              </a:rPr>
              <a:t>'taken’</a:t>
            </a:r>
            <a:r>
              <a:rPr dirty="0">
                <a:latin typeface="Courier"/>
              </a:rPr>
              <a:t>, </a:t>
            </a:r>
            <a:br>
              <a:rPr lang="en-US" dirty="0">
                <a:latin typeface="Courier"/>
              </a:rPr>
            </a:br>
            <a:r>
              <a:rPr lang="en-US" dirty="0">
                <a:latin typeface="Courier"/>
              </a:rPr>
              <a:t>	</a:t>
            </a:r>
            <a:r>
              <a:rPr dirty="0" err="1">
                <a:latin typeface="Courier"/>
              </a:rPr>
              <a:t>right_on</a:t>
            </a:r>
            <a:r>
              <a:rPr dirty="0">
                <a:latin typeface="Courier"/>
              </a:rPr>
              <a:t> </a:t>
            </a:r>
            <a:r>
              <a:rPr dirty="0">
                <a:solidFill>
                  <a:srgbClr val="666666"/>
                </a:solidFill>
                <a:latin typeface="Courier"/>
              </a:rPr>
              <a:t>=</a:t>
            </a:r>
            <a:r>
              <a:rPr dirty="0">
                <a:latin typeface="Courier"/>
              </a:rPr>
              <a:t> </a:t>
            </a:r>
            <a:r>
              <a:rPr dirty="0">
                <a:solidFill>
                  <a:srgbClr val="4070A0"/>
                </a:solidFill>
                <a:latin typeface="Courier"/>
              </a:rPr>
              <a:t>'ident'</a:t>
            </a:r>
            <a:r>
              <a:rPr dirty="0">
                <a:latin typeface="Courier"/>
              </a:rPr>
              <a:t>, how </a:t>
            </a:r>
            <a:r>
              <a:rPr dirty="0">
                <a:solidFill>
                  <a:srgbClr val="666666"/>
                </a:solidFill>
                <a:latin typeface="Courier"/>
              </a:rPr>
              <a:t>=</a:t>
            </a:r>
            <a:r>
              <a:rPr dirty="0">
                <a:latin typeface="Courier"/>
              </a:rPr>
              <a:t> </a:t>
            </a:r>
            <a:r>
              <a:rPr dirty="0">
                <a:solidFill>
                  <a:srgbClr val="4070A0"/>
                </a:solidFill>
                <a:latin typeface="Courier"/>
              </a:rPr>
              <a:t>'left'</a:t>
            </a:r>
            <a:r>
              <a:rPr dirty="0">
                <a:latin typeface="Courier"/>
              </a:rPr>
              <a:t>)</a:t>
            </a:r>
            <a:br>
              <a:rPr dirty="0"/>
            </a:br>
            <a:r>
              <a:rPr i="1" dirty="0">
                <a:solidFill>
                  <a:srgbClr val="60A0B0"/>
                </a:solidFill>
                <a:latin typeface="Courier"/>
              </a:rPr>
              <a:t># </a:t>
            </a:r>
            <a:r>
              <a:rPr i="1" dirty="0" err="1">
                <a:solidFill>
                  <a:srgbClr val="60A0B0"/>
                </a:solidFill>
                <a:latin typeface="Courier"/>
              </a:rPr>
              <a:t>survey.merge</a:t>
            </a:r>
            <a:r>
              <a:rPr i="1" dirty="0">
                <a:solidFill>
                  <a:srgbClr val="60A0B0"/>
                </a:solidFill>
                <a:latin typeface="Courier"/>
              </a:rPr>
              <a:t>(visited, </a:t>
            </a:r>
            <a:r>
              <a:rPr i="1" dirty="0" err="1">
                <a:solidFill>
                  <a:srgbClr val="60A0B0"/>
                </a:solidFill>
                <a:latin typeface="Courier"/>
              </a:rPr>
              <a:t>left_on</a:t>
            </a:r>
            <a:r>
              <a:rPr i="1" dirty="0">
                <a:solidFill>
                  <a:srgbClr val="60A0B0"/>
                </a:solidFill>
                <a:latin typeface="Courier"/>
              </a:rPr>
              <a:t> = 'taken', </a:t>
            </a:r>
            <a:r>
              <a:rPr i="1" dirty="0" err="1">
                <a:solidFill>
                  <a:srgbClr val="60A0B0"/>
                </a:solidFill>
                <a:latin typeface="Courier"/>
              </a:rPr>
              <a:t>right_on</a:t>
            </a:r>
            <a:r>
              <a:rPr i="1" dirty="0">
                <a:solidFill>
                  <a:srgbClr val="60A0B0"/>
                </a:solidFill>
                <a:latin typeface="Courier"/>
              </a:rPr>
              <a:t> = 'ident', how = 'left')</a:t>
            </a:r>
          </a:p>
          <a:p>
            <a:pPr lvl="0" indent="0">
              <a:buNone/>
            </a:pPr>
            <a:endParaRPr lang="en-US" dirty="0">
              <a:latin typeface="Courier"/>
            </a:endParaRPr>
          </a:p>
          <a:p>
            <a:pPr lvl="0" indent="0">
              <a:buNone/>
            </a:pPr>
            <a:r>
              <a:rPr dirty="0">
                <a:latin typeface="Courier"/>
              </a:rPr>
              <a:t>    taken person quant  reading  ident   site       dated
0     619   dyer   rad     9.82    619   DR-1  1927-02-08
1     619   dyer   </a:t>
            </a:r>
            <a:r>
              <a:rPr dirty="0" err="1">
                <a:latin typeface="Courier"/>
              </a:rPr>
              <a:t>sal</a:t>
            </a:r>
            <a:r>
              <a:rPr dirty="0">
                <a:latin typeface="Courier"/>
              </a:rPr>
              <a:t>     0.13    619   DR-1  1927-02-08
2     622   dyer   rad     7.80    622   DR-1  1927-02-10
3     622   dyer   </a:t>
            </a:r>
            <a:r>
              <a:rPr dirty="0" err="1">
                <a:latin typeface="Courier"/>
              </a:rPr>
              <a:t>sal</a:t>
            </a:r>
            <a:r>
              <a:rPr dirty="0">
                <a:latin typeface="Courier"/>
              </a:rPr>
              <a:t>     0.09    622   DR-1  1927-02-10
4     734     pb   rad     8.41    734   DR-3  1939-01-07
5     734   lake   </a:t>
            </a:r>
            <a:r>
              <a:rPr dirty="0" err="1">
                <a:latin typeface="Courier"/>
              </a:rPr>
              <a:t>sal</a:t>
            </a:r>
            <a:r>
              <a:rPr dirty="0">
                <a:latin typeface="Courier"/>
              </a:rPr>
              <a:t>     0.05    734   DR-3  1939-01-07
6     734     pb  temp   -21.50    734   DR-3  1939-01-07
7     735     pb   rad     7.22    735   DR-3  1930-01-12
8     735    </a:t>
            </a:r>
            <a:r>
              <a:rPr dirty="0" err="1">
                <a:latin typeface="Courier"/>
              </a:rPr>
              <a:t>NaN</a:t>
            </a:r>
            <a:r>
              <a:rPr dirty="0">
                <a:latin typeface="Courier"/>
              </a:rPr>
              <a:t>   </a:t>
            </a:r>
            <a:r>
              <a:rPr dirty="0" err="1">
                <a:latin typeface="Courier"/>
              </a:rPr>
              <a:t>sal</a:t>
            </a:r>
            <a:r>
              <a:rPr dirty="0">
                <a:latin typeface="Courier"/>
              </a:rPr>
              <a:t>     0.06    735   DR-3  1930-01-12
9     735    </a:t>
            </a:r>
            <a:r>
              <a:rPr dirty="0" err="1">
                <a:latin typeface="Courier"/>
              </a:rPr>
              <a:t>NaN</a:t>
            </a:r>
            <a:r>
              <a:rPr dirty="0">
                <a:latin typeface="Courier"/>
              </a:rPr>
              <a:t>  temp   -26.00    735   DR-3  1930-01-12
10    751     pb   rad     4.35    751   DR-3  1930-02-26
11    751     pb  temp   -18.50    751   DR-3  1930-02-26
12    751   lake   </a:t>
            </a:r>
            <a:r>
              <a:rPr dirty="0" err="1">
                <a:latin typeface="Courier"/>
              </a:rPr>
              <a:t>sal</a:t>
            </a:r>
            <a:r>
              <a:rPr dirty="0">
                <a:latin typeface="Courier"/>
              </a:rPr>
              <a:t>     0.10    751   DR-3  1930-02-26
13    752   lake   rad     2.19    752   DR-3         </a:t>
            </a:r>
            <a:r>
              <a:rPr dirty="0" err="1">
                <a:latin typeface="Courier"/>
              </a:rPr>
              <a:t>NaN</a:t>
            </a:r>
            <a:r>
              <a:rPr dirty="0">
                <a:latin typeface="Courier"/>
              </a:rPr>
              <a:t>
14    752   lake   </a:t>
            </a:r>
            <a:r>
              <a:rPr dirty="0" err="1">
                <a:latin typeface="Courier"/>
              </a:rPr>
              <a:t>sal</a:t>
            </a:r>
            <a:r>
              <a:rPr dirty="0">
                <a:latin typeface="Courier"/>
              </a:rPr>
              <a:t>     0.09    752   DR-3         </a:t>
            </a:r>
            <a:r>
              <a:rPr dirty="0" err="1">
                <a:latin typeface="Courier"/>
              </a:rPr>
              <a:t>NaN</a:t>
            </a:r>
            <a:r>
              <a:rPr dirty="0">
                <a:latin typeface="Courier"/>
              </a:rPr>
              <a:t>
15    752   lake  temp   -16.00    752   DR-3         </a:t>
            </a:r>
            <a:r>
              <a:rPr dirty="0" err="1">
                <a:latin typeface="Courier"/>
              </a:rPr>
              <a:t>NaN</a:t>
            </a:r>
            <a:r>
              <a:rPr dirty="0">
                <a:latin typeface="Courier"/>
              </a:rPr>
              <a:t>
16    752    roe   </a:t>
            </a:r>
            <a:r>
              <a:rPr dirty="0" err="1">
                <a:latin typeface="Courier"/>
              </a:rPr>
              <a:t>sal</a:t>
            </a:r>
            <a:r>
              <a:rPr dirty="0">
                <a:latin typeface="Courier"/>
              </a:rPr>
              <a:t>    41.60    752   DR-3         </a:t>
            </a:r>
            <a:r>
              <a:rPr dirty="0" err="1">
                <a:latin typeface="Courier"/>
              </a:rPr>
              <a:t>NaN</a:t>
            </a:r>
            <a:r>
              <a:rPr dirty="0">
                <a:latin typeface="Courier"/>
              </a:rPr>
              <a:t>
17    837   lake   rad     1.46    837  MSK-4  1932-01-14
18    837   lake   </a:t>
            </a:r>
            <a:r>
              <a:rPr dirty="0" err="1">
                <a:latin typeface="Courier"/>
              </a:rPr>
              <a:t>sal</a:t>
            </a:r>
            <a:r>
              <a:rPr dirty="0">
                <a:latin typeface="Courier"/>
              </a:rPr>
              <a:t>     0.21    837  MSK-4  1932-01-14
19    837    roe   </a:t>
            </a:r>
            <a:r>
              <a:rPr dirty="0" err="1">
                <a:latin typeface="Courier"/>
              </a:rPr>
              <a:t>sal</a:t>
            </a:r>
            <a:r>
              <a:rPr dirty="0">
                <a:latin typeface="Courier"/>
              </a:rPr>
              <a:t>    22.50    837  MSK-4  1932-01-14
20    844    roe   rad    11.25    844   DR-1  1932-03-22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82675"/>
            <a:ext cx="7886700" cy="4351338"/>
          </a:xfrm>
        </p:spPr>
        <p:txBody>
          <a:bodyPr/>
          <a:lstStyle/>
          <a:p>
            <a:pPr marL="0" lvl="0" indent="0">
              <a:buNone/>
            </a:pPr>
            <a:r>
              <a:rPr dirty="0"/>
              <a:t>Here, the left dataset is </a:t>
            </a:r>
            <a:r>
              <a:rPr dirty="0">
                <a:latin typeface="Courier"/>
              </a:rPr>
              <a:t>survey</a:t>
            </a:r>
            <a:r>
              <a:rPr dirty="0"/>
              <a:t> and the right one is </a:t>
            </a:r>
            <a:r>
              <a:rPr dirty="0">
                <a:latin typeface="Courier"/>
              </a:rPr>
              <a:t>visited</a:t>
            </a:r>
            <a:r>
              <a:rPr dirty="0"/>
              <a:t>.</a:t>
            </a:r>
          </a:p>
          <a:p>
            <a:pPr marL="0" lvl="0" indent="0">
              <a:buNone/>
            </a:pPr>
            <a:endParaRPr lang="en-US" dirty="0"/>
          </a:p>
          <a:p>
            <a:pPr marL="0" lvl="0" indent="0">
              <a:buNone/>
            </a:pPr>
            <a:r>
              <a:rPr dirty="0"/>
              <a:t>Since we’re doing a left join, we </a:t>
            </a:r>
            <a:r>
              <a:rPr dirty="0" err="1"/>
              <a:t>keed</a:t>
            </a:r>
            <a:r>
              <a:rPr dirty="0"/>
              <a:t> all the rows from </a:t>
            </a:r>
            <a:r>
              <a:rPr dirty="0">
                <a:latin typeface="Courier"/>
              </a:rPr>
              <a:t>survey</a:t>
            </a:r>
            <a:r>
              <a:rPr dirty="0"/>
              <a:t> and add columns from </a:t>
            </a:r>
            <a:r>
              <a:rPr dirty="0">
                <a:latin typeface="Courier"/>
              </a:rPr>
              <a:t>visited</a:t>
            </a:r>
            <a:r>
              <a:rPr dirty="0"/>
              <a:t>, matching on the common key, called “taken” in one dataset and “ident” in the other.</a:t>
            </a:r>
            <a:endParaRPr lang="en-US" dirty="0"/>
          </a:p>
          <a:p>
            <a:pPr marL="0" lvl="0" indent="0">
              <a:buNone/>
            </a:pPr>
            <a:endParaRPr dirty="0"/>
          </a:p>
          <a:p>
            <a:pPr marL="0" lvl="0" indent="0">
              <a:buNone/>
            </a:pPr>
            <a:r>
              <a:rPr dirty="0"/>
              <a:t>Note that the rows of </a:t>
            </a:r>
            <a:r>
              <a:rPr dirty="0">
                <a:latin typeface="Courier"/>
              </a:rPr>
              <a:t>visited</a:t>
            </a:r>
            <a:r>
              <a:rPr dirty="0"/>
              <a:t> are repeated as needed to line up with all the rows with common “taken” values.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s/split-apply-combine.png"/>
          <p:cNvPicPr>
            <a:picLocks noGrp="1" noChangeAspect="1"/>
          </p:cNvPicPr>
          <p:nvPr/>
        </p:nvPicPr>
        <p:blipFill>
          <a:blip r:embed="rId2"/>
          <a:stretch>
            <a:fillRect/>
          </a:stretch>
        </p:blipFill>
        <p:spPr bwMode="auto">
          <a:xfrm>
            <a:off x="457200" y="1676400"/>
            <a:ext cx="8229600" cy="4368800"/>
          </a:xfrm>
          <a:prstGeom prst="rect">
            <a:avLst/>
          </a:prstGeom>
          <a:noFill/>
          <a:ln w="9525">
            <a:noFill/>
            <a:headEnd/>
            <a:tailEnd/>
          </a:ln>
        </p:spPr>
      </p:pic>
      <p:sp>
        <p:nvSpPr>
          <p:cNvPr id="5" name="Title 4">
            <a:extLst>
              <a:ext uri="{FF2B5EF4-FFF2-40B4-BE49-F238E27FC236}">
                <a16:creationId xmlns:a16="http://schemas.microsoft.com/office/drawing/2014/main" id="{067EFD84-EAE2-CA48-8220-30166FC15E46}"/>
              </a:ext>
            </a:extLst>
          </p:cNvPr>
          <p:cNvSpPr>
            <a:spLocks noGrp="1"/>
          </p:cNvSpPr>
          <p:nvPr>
            <p:ph type="title"/>
          </p:nvPr>
        </p:nvSpPr>
        <p:spPr/>
        <p:txBody>
          <a:bodyPr/>
          <a:lstStyle/>
          <a:p>
            <a:r>
              <a:rPr lang="en-US" b="1" dirty="0"/>
              <a:t>Data aggregation and split-apply-combine</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187983-3F35-E84D-9C0A-E357428795AB}"/>
              </a:ext>
            </a:extLst>
          </p:cNvPr>
          <p:cNvSpPr/>
          <p:nvPr/>
        </p:nvSpPr>
        <p:spPr>
          <a:xfrm>
            <a:off x="628650" y="994411"/>
            <a:ext cx="7189470" cy="7543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945514"/>
            <a:ext cx="7886700" cy="4918075"/>
          </a:xfrm>
        </p:spPr>
        <p:txBody>
          <a:bodyPr>
            <a:normAutofit/>
          </a:bodyPr>
          <a:lstStyle/>
          <a:p>
            <a:pPr marL="0" lvl="0" indent="0">
              <a:buNone/>
            </a:pPr>
            <a:r>
              <a:rPr sz="1600" dirty="0"/>
              <a:t> </a:t>
            </a:r>
            <a:r>
              <a:rPr sz="1600" dirty="0" err="1">
                <a:latin typeface="Courier"/>
              </a:rPr>
              <a:t>gapminder</a:t>
            </a:r>
            <a:r>
              <a:rPr sz="1600" dirty="0">
                <a:latin typeface="Courier"/>
              </a:rPr>
              <a:t> </a:t>
            </a:r>
            <a:r>
              <a:rPr sz="1600" dirty="0">
                <a:solidFill>
                  <a:srgbClr val="666666"/>
                </a:solidFill>
                <a:latin typeface="Courier"/>
              </a:rPr>
              <a:t>=</a:t>
            </a:r>
            <a:r>
              <a:rPr sz="1600" dirty="0">
                <a:latin typeface="Courier"/>
              </a:rPr>
              <a:t>  </a:t>
            </a:r>
            <a:r>
              <a:rPr sz="1600" dirty="0" err="1">
                <a:latin typeface="Courier"/>
              </a:rPr>
              <a:t>pd.read_csv</a:t>
            </a:r>
            <a:r>
              <a:rPr sz="1600" dirty="0">
                <a:latin typeface="Courier"/>
              </a:rPr>
              <a:t>(</a:t>
            </a:r>
            <a:r>
              <a:rPr sz="1600" dirty="0">
                <a:solidFill>
                  <a:srgbClr val="4070A0"/>
                </a:solidFill>
                <a:latin typeface="Courier"/>
              </a:rPr>
              <a:t>'data/</a:t>
            </a:r>
            <a:r>
              <a:rPr sz="1600" dirty="0" err="1">
                <a:solidFill>
                  <a:srgbClr val="4070A0"/>
                </a:solidFill>
                <a:latin typeface="Courier"/>
              </a:rPr>
              <a:t>gapminder.tsv</a:t>
            </a:r>
            <a:r>
              <a:rPr sz="1600" dirty="0">
                <a:solidFill>
                  <a:srgbClr val="4070A0"/>
                </a:solidFill>
                <a:latin typeface="Courier"/>
              </a:rPr>
              <a:t>’</a:t>
            </a:r>
            <a:r>
              <a:rPr sz="1600" dirty="0">
                <a:latin typeface="Courier"/>
              </a:rPr>
              <a:t>, </a:t>
            </a:r>
            <a:br>
              <a:rPr lang="en-US" sz="1600" dirty="0">
                <a:latin typeface="Courier"/>
              </a:rPr>
            </a:br>
            <a:r>
              <a:rPr lang="en-US" sz="1600" dirty="0">
                <a:latin typeface="Courier"/>
              </a:rPr>
              <a:t>	</a:t>
            </a:r>
            <a:r>
              <a:rPr sz="1600" dirty="0" err="1">
                <a:latin typeface="Courier"/>
              </a:rPr>
              <a:t>sep</a:t>
            </a:r>
            <a:r>
              <a:rPr sz="1600" dirty="0">
                <a:latin typeface="Courier"/>
              </a:rPr>
              <a:t> </a:t>
            </a:r>
            <a:r>
              <a:rPr sz="1600" dirty="0">
                <a:solidFill>
                  <a:srgbClr val="666666"/>
                </a:solidFill>
                <a:latin typeface="Courier"/>
              </a:rPr>
              <a:t>=</a:t>
            </a:r>
            <a:r>
              <a:rPr sz="1600" dirty="0">
                <a:latin typeface="Courier"/>
              </a:rPr>
              <a:t> </a:t>
            </a:r>
            <a:r>
              <a:rPr sz="1600" dirty="0">
                <a:solidFill>
                  <a:srgbClr val="4070A0"/>
                </a:solidFill>
                <a:latin typeface="Courier"/>
              </a:rPr>
              <a:t>'\t'</a:t>
            </a:r>
            <a:r>
              <a:rPr sz="1600" dirty="0">
                <a:latin typeface="Courier"/>
              </a:rPr>
              <a:t>) </a:t>
            </a:r>
            <a:br>
              <a:rPr sz="1600" dirty="0"/>
            </a:br>
            <a:r>
              <a:rPr sz="1600" dirty="0" err="1">
                <a:latin typeface="Courier"/>
              </a:rPr>
              <a:t>gapminder.head</a:t>
            </a:r>
            <a:r>
              <a:rPr sz="1600" dirty="0">
                <a:latin typeface="Courier"/>
              </a:rPr>
              <a:t>()</a:t>
            </a:r>
            <a:endParaRPr lang="en-US" sz="1600" dirty="0">
              <a:latin typeface="Courier"/>
            </a:endParaRPr>
          </a:p>
          <a:p>
            <a:pPr marL="0" lvl="0" indent="0">
              <a:buNone/>
            </a:pPr>
            <a:endParaRPr sz="1600" dirty="0">
              <a:latin typeface="Courier"/>
            </a:endParaRPr>
          </a:p>
          <a:p>
            <a:pPr lvl="0" indent="0">
              <a:buNone/>
            </a:pPr>
            <a:r>
              <a:rPr sz="1600" dirty="0">
                <a:latin typeface="Courier"/>
              </a:rPr>
              <a:t>       country continent  year  </a:t>
            </a:r>
            <a:r>
              <a:rPr sz="1600" dirty="0" err="1">
                <a:latin typeface="Courier"/>
              </a:rPr>
              <a:t>lifeExp</a:t>
            </a:r>
            <a:r>
              <a:rPr sz="1600" dirty="0">
                <a:latin typeface="Courier"/>
              </a:rPr>
              <a:t>       pop   </a:t>
            </a:r>
            <a:r>
              <a:rPr sz="1600" dirty="0" err="1">
                <a:latin typeface="Courier"/>
              </a:rPr>
              <a:t>gdpPercap</a:t>
            </a:r>
            <a:r>
              <a:rPr sz="1600" dirty="0">
                <a:latin typeface="Courier"/>
              </a:rPr>
              <a:t>
0  Afghanistan      Asia  1952   28.801   8425333  779.445314
1  Afghanistan      Asia  1957   30.332   9240934  820.853030
2  Afghanistan      Asia  1962   31.997  10267083  853.100710
3  Afghanistan      Asia  1967   34.020  11537966  836.197138
4  Afghanistan      Asia  1972   36.088  13079460  739.981106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s/data-science-explore.png"/>
          <p:cNvPicPr>
            <a:picLocks noGrp="1" noChangeAspect="1"/>
          </p:cNvPicPr>
          <p:nvPr/>
        </p:nvPicPr>
        <p:blipFill>
          <a:blip r:embed="rId2"/>
          <a:stretch>
            <a:fillRect/>
          </a:stretch>
        </p:blipFill>
        <p:spPr bwMode="auto">
          <a:xfrm>
            <a:off x="457200" y="2095500"/>
            <a:ext cx="8229600" cy="3022600"/>
          </a:xfrm>
          <a:prstGeom prst="rect">
            <a:avLst/>
          </a:prstGeom>
          <a:noFill/>
          <a:ln w="9525">
            <a:noFill/>
            <a:headEnd/>
            <a:tailEnd/>
          </a:ln>
        </p:spPr>
      </p:pic>
      <p:sp>
        <p:nvSpPr>
          <p:cNvPr id="4" name="Title 3">
            <a:extLst>
              <a:ext uri="{FF2B5EF4-FFF2-40B4-BE49-F238E27FC236}">
                <a16:creationId xmlns:a16="http://schemas.microsoft.com/office/drawing/2014/main" id="{BA563C1C-43CA-2446-9A03-C41ABAA624AF}"/>
              </a:ext>
            </a:extLst>
          </p:cNvPr>
          <p:cNvSpPr>
            <a:spLocks noGrp="1"/>
          </p:cNvSpPr>
          <p:nvPr>
            <p:ph type="title"/>
          </p:nvPr>
        </p:nvSpPr>
        <p:spPr/>
        <p:txBody>
          <a:bodyPr/>
          <a:lstStyle/>
          <a:p>
            <a:r>
              <a:rPr lang="en-US" dirty="0"/>
              <a:t>What it involves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412C1E-CAC5-474C-B066-3BCFF5574214}"/>
              </a:ext>
            </a:extLst>
          </p:cNvPr>
          <p:cNvSpPr/>
          <p:nvPr/>
        </p:nvSpPr>
        <p:spPr>
          <a:xfrm>
            <a:off x="628650" y="865504"/>
            <a:ext cx="7189470" cy="36576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865504"/>
            <a:ext cx="7886700" cy="5180965"/>
          </a:xfrm>
        </p:spPr>
        <p:txBody>
          <a:bodyPr>
            <a:normAutofit fontScale="92500" lnSpcReduction="10000"/>
          </a:bodyPr>
          <a:lstStyle/>
          <a:p>
            <a:pPr lvl="0" indent="0">
              <a:buNone/>
            </a:pPr>
            <a:r>
              <a:rPr dirty="0" err="1">
                <a:latin typeface="Courier"/>
              </a:rPr>
              <a:t>gapminder.groupby</a:t>
            </a:r>
            <a:r>
              <a:rPr dirty="0">
                <a:latin typeface="Courier"/>
              </a:rPr>
              <a:t>(</a:t>
            </a:r>
            <a:r>
              <a:rPr dirty="0">
                <a:solidFill>
                  <a:srgbClr val="4070A0"/>
                </a:solidFill>
                <a:latin typeface="Courier"/>
              </a:rPr>
              <a:t>'country'</a:t>
            </a:r>
            <a:r>
              <a:rPr dirty="0">
                <a:latin typeface="Courier"/>
              </a:rPr>
              <a:t>)[</a:t>
            </a:r>
            <a:r>
              <a:rPr dirty="0">
                <a:solidFill>
                  <a:srgbClr val="4070A0"/>
                </a:solidFill>
                <a:latin typeface="Courier"/>
              </a:rPr>
              <a:t>'</a:t>
            </a:r>
            <a:r>
              <a:rPr dirty="0" err="1">
                <a:solidFill>
                  <a:srgbClr val="4070A0"/>
                </a:solidFill>
                <a:latin typeface="Courier"/>
              </a:rPr>
              <a:t>lifeExp</a:t>
            </a:r>
            <a:r>
              <a:rPr dirty="0">
                <a:solidFill>
                  <a:srgbClr val="4070A0"/>
                </a:solidFill>
                <a:latin typeface="Courier"/>
              </a:rPr>
              <a:t>'</a:t>
            </a:r>
            <a:r>
              <a:rPr dirty="0">
                <a:latin typeface="Courier"/>
              </a:rPr>
              <a:t>].mean()</a:t>
            </a:r>
            <a:endParaRPr lang="en-US" dirty="0">
              <a:latin typeface="Courier"/>
            </a:endParaRPr>
          </a:p>
          <a:p>
            <a:pPr lvl="0" indent="0">
              <a:buNone/>
            </a:pPr>
            <a:endParaRPr dirty="0">
              <a:latin typeface="Courier"/>
            </a:endParaRPr>
          </a:p>
          <a:p>
            <a:pPr lvl="0" indent="0">
              <a:buNone/>
            </a:pPr>
            <a:r>
              <a:rPr dirty="0">
                <a:latin typeface="Courier"/>
              </a:rPr>
              <a:t>country
Afghanistan           37.478833
Albania               68.432917
Algeria               59.030167
Angola                37.883500
Argentina             69.060417
                        ...    
Vietnam               57.479500
West Bank and Gaza    60.328667
Yemen, Rep.           46.780417
Zambia                45.996333
Zimbabwe              52.663167
Name: </a:t>
            </a:r>
            <a:r>
              <a:rPr dirty="0" err="1">
                <a:latin typeface="Courier"/>
              </a:rPr>
              <a:t>lifeExp</a:t>
            </a:r>
            <a:r>
              <a:rPr dirty="0">
                <a:latin typeface="Courier"/>
              </a:rPr>
              <a:t>, Length: 142, </a:t>
            </a:r>
            <a:r>
              <a:rPr dirty="0" err="1">
                <a:latin typeface="Courier"/>
              </a:rPr>
              <a:t>dtype</a:t>
            </a:r>
            <a:r>
              <a:rPr dirty="0">
                <a:latin typeface="Courier"/>
              </a:rPr>
              <a:t>: float64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E868DA-305A-F042-9CB4-C99F550B013F}"/>
              </a:ext>
            </a:extLst>
          </p:cNvPr>
          <p:cNvSpPr/>
          <p:nvPr/>
        </p:nvSpPr>
        <p:spPr>
          <a:xfrm>
            <a:off x="628650" y="857250"/>
            <a:ext cx="7189470" cy="3200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857250"/>
            <a:ext cx="7886700" cy="5634989"/>
          </a:xfrm>
        </p:spPr>
        <p:txBody>
          <a:bodyPr>
            <a:noAutofit/>
          </a:bodyPr>
          <a:lstStyle/>
          <a:p>
            <a:pPr lvl="0" indent="0">
              <a:buNone/>
            </a:pPr>
            <a:r>
              <a:rPr sz="1400" dirty="0" err="1">
                <a:latin typeface="Courier"/>
              </a:rPr>
              <a:t>gapminder.groupby</a:t>
            </a:r>
            <a:r>
              <a:rPr sz="1400" dirty="0">
                <a:latin typeface="Courier"/>
              </a:rPr>
              <a:t>(</a:t>
            </a:r>
            <a:r>
              <a:rPr sz="1400" dirty="0">
                <a:solidFill>
                  <a:srgbClr val="4070A0"/>
                </a:solidFill>
                <a:latin typeface="Courier"/>
              </a:rPr>
              <a:t>'country'</a:t>
            </a:r>
            <a:r>
              <a:rPr sz="1400" dirty="0">
                <a:latin typeface="Courier"/>
              </a:rPr>
              <a:t>).</a:t>
            </a:r>
            <a:r>
              <a:rPr sz="1400" dirty="0" err="1">
                <a:latin typeface="Courier"/>
              </a:rPr>
              <a:t>get_group</a:t>
            </a:r>
            <a:r>
              <a:rPr sz="1400" dirty="0">
                <a:latin typeface="Courier"/>
              </a:rPr>
              <a:t>(</a:t>
            </a:r>
            <a:r>
              <a:rPr sz="1400" dirty="0">
                <a:solidFill>
                  <a:srgbClr val="4070A0"/>
                </a:solidFill>
                <a:latin typeface="Courier"/>
              </a:rPr>
              <a:t>'United Kingdom’</a:t>
            </a:r>
            <a:r>
              <a:rPr sz="1400" dirty="0">
                <a:latin typeface="Courier"/>
              </a:rPr>
              <a:t>)</a:t>
            </a:r>
            <a:endParaRPr lang="en-US" sz="1400" dirty="0">
              <a:latin typeface="Courier"/>
            </a:endParaRPr>
          </a:p>
          <a:p>
            <a:pPr lvl="0" indent="0">
              <a:buNone/>
            </a:pPr>
            <a:endParaRPr lang="en-US" sz="1400" dirty="0">
              <a:latin typeface="Courier"/>
            </a:endParaRPr>
          </a:p>
          <a:p>
            <a:pPr lvl="0" indent="0">
              <a:buNone/>
            </a:pPr>
            <a:endParaRPr sz="1400" dirty="0">
              <a:latin typeface="Courier"/>
            </a:endParaRPr>
          </a:p>
          <a:p>
            <a:pPr lvl="0" indent="0">
              <a:buNone/>
            </a:pPr>
            <a:r>
              <a:rPr sz="1400" dirty="0">
                <a:latin typeface="Courier"/>
              </a:rPr>
              <a:t>             country continent  year  </a:t>
            </a:r>
            <a:r>
              <a:rPr sz="1400" dirty="0" err="1">
                <a:latin typeface="Courier"/>
              </a:rPr>
              <a:t>lifeExp</a:t>
            </a:r>
            <a:r>
              <a:rPr sz="1400" dirty="0">
                <a:latin typeface="Courier"/>
              </a:rPr>
              <a:t>       pop     </a:t>
            </a:r>
            <a:r>
              <a:rPr sz="1400" dirty="0" err="1">
                <a:latin typeface="Courier"/>
              </a:rPr>
              <a:t>gdpPercap</a:t>
            </a:r>
            <a:r>
              <a:rPr sz="1400" dirty="0">
                <a:latin typeface="Courier"/>
              </a:rPr>
              <a:t>
1596  United Kingdom    Europe  1952   69.180  50430000   9979.508487
1597  United Kingdom    Europe  1957   70.420  51430000  11283.177950
1598  United Kingdom    Europe  1962   70.760  53292000  12477.177070
1599  United Kingdom    Europe  1967   71.360  54959000  14142.850890
1600  United Kingdom    Europe  1972   72.010  56079000  15895.116410
1601  United Kingdom    Europe  1977   72.760  56179000  17428.748460
1602  United Kingdom    Europe  1982   74.040  56339704  18232.424520
1603  United Kingdom    Europe  1987   75.007  56981620  21664.787670
1604  United Kingdom    Europe  1992   76.420  57866349  22705.092540
1605  United Kingdom    Europe  1997   77.218  58808266  26074.531360
1606  United Kingdom    Europe  2002   78.471  59912431  29478.999190
1607  United Kingdom    Europe  2007   79.425  60776238  33203.261280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6B511B-B30B-394A-AB9A-CAE4AC40B563}"/>
              </a:ext>
            </a:extLst>
          </p:cNvPr>
          <p:cNvSpPr/>
          <p:nvPr/>
        </p:nvSpPr>
        <p:spPr>
          <a:xfrm>
            <a:off x="628650" y="1825625"/>
            <a:ext cx="7886700" cy="6858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lvl="0" indent="0">
              <a:buNone/>
            </a:pPr>
            <a:r>
              <a:rPr dirty="0" err="1">
                <a:latin typeface="Courier"/>
              </a:rPr>
              <a:t>gapminder.groupby</a:t>
            </a:r>
            <a:r>
              <a:rPr dirty="0">
                <a:latin typeface="Courier"/>
              </a:rPr>
              <a:t>(</a:t>
            </a:r>
            <a:r>
              <a:rPr dirty="0">
                <a:solidFill>
                  <a:srgbClr val="4070A0"/>
                </a:solidFill>
                <a:latin typeface="Courier"/>
              </a:rPr>
              <a:t>'continent'</a:t>
            </a:r>
            <a:r>
              <a:rPr dirty="0">
                <a:latin typeface="Courier"/>
              </a:rPr>
              <a:t>).</a:t>
            </a:r>
            <a:r>
              <a:rPr dirty="0" err="1">
                <a:latin typeface="Courier"/>
              </a:rPr>
              <a:t>lifeExp.agg</a:t>
            </a:r>
            <a:r>
              <a:rPr dirty="0">
                <a:latin typeface="Courier"/>
              </a:rPr>
              <a:t>(</a:t>
            </a:r>
            <a:r>
              <a:rPr dirty="0" err="1">
                <a:latin typeface="Courier"/>
              </a:rPr>
              <a:t>np.median</a:t>
            </a:r>
            <a:r>
              <a:rPr dirty="0">
                <a:latin typeface="Courier"/>
              </a:rPr>
              <a:t>) </a:t>
            </a:r>
            <a:r>
              <a:rPr i="1" dirty="0">
                <a:solidFill>
                  <a:srgbClr val="60A0B0"/>
                </a:solidFill>
                <a:latin typeface="Courier"/>
              </a:rPr>
              <a:t># Medians</a:t>
            </a:r>
          </a:p>
          <a:p>
            <a:pPr lvl="0" indent="0">
              <a:buNone/>
            </a:pPr>
            <a:r>
              <a:rPr dirty="0">
                <a:latin typeface="Courier"/>
              </a:rPr>
              <a:t>continent
Africa      47.7920
Americas    67.0480
Asia        61.7915
Europe      72.2410
Oceania     73.6650
Name: </a:t>
            </a:r>
            <a:r>
              <a:rPr dirty="0" err="1">
                <a:latin typeface="Courier"/>
              </a:rPr>
              <a:t>lifeExp</a:t>
            </a:r>
            <a:r>
              <a:rPr dirty="0">
                <a:latin typeface="Courier"/>
              </a:rPr>
              <a:t>, </a:t>
            </a:r>
            <a:r>
              <a:rPr dirty="0" err="1">
                <a:latin typeface="Courier"/>
              </a:rPr>
              <a:t>dtype</a:t>
            </a:r>
            <a:r>
              <a:rPr dirty="0">
                <a:latin typeface="Courier"/>
              </a:rPr>
              <a:t>: float64</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32414A-0B91-EB44-BB61-F5EFB0BB591A}"/>
              </a:ext>
            </a:extLst>
          </p:cNvPr>
          <p:cNvSpPr/>
          <p:nvPr/>
        </p:nvSpPr>
        <p:spPr>
          <a:xfrm>
            <a:off x="628650" y="594360"/>
            <a:ext cx="7189470" cy="93726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594360"/>
            <a:ext cx="7886700" cy="5955029"/>
          </a:xfrm>
        </p:spPr>
        <p:txBody>
          <a:bodyPr>
            <a:normAutofit fontScale="92500" lnSpcReduction="10000"/>
          </a:bodyPr>
          <a:lstStyle/>
          <a:p>
            <a:pPr lvl="0" indent="0">
              <a:buNone/>
            </a:pPr>
            <a:r>
              <a:rPr dirty="0" err="1">
                <a:latin typeface="Courier"/>
              </a:rPr>
              <a:t>gapminder.groupby</a:t>
            </a:r>
            <a:r>
              <a:rPr dirty="0">
                <a:latin typeface="Courier"/>
              </a:rPr>
              <a:t>(</a:t>
            </a:r>
            <a:r>
              <a:rPr dirty="0">
                <a:solidFill>
                  <a:srgbClr val="4070A0"/>
                </a:solidFill>
                <a:latin typeface="Courier"/>
              </a:rPr>
              <a:t>'year'</a:t>
            </a:r>
            <a:r>
              <a:rPr dirty="0">
                <a:latin typeface="Courier"/>
              </a:rPr>
              <a:t>).</a:t>
            </a:r>
            <a:r>
              <a:rPr dirty="0" err="1">
                <a:latin typeface="Courier"/>
              </a:rPr>
              <a:t>agg</a:t>
            </a:r>
            <a:r>
              <a:rPr dirty="0">
                <a:latin typeface="Courier"/>
              </a:rPr>
              <a:t>({</a:t>
            </a:r>
            <a:br>
              <a:rPr lang="en-US" dirty="0">
                <a:latin typeface="Courier"/>
              </a:rPr>
            </a:br>
            <a:r>
              <a:rPr lang="en-US" dirty="0">
                <a:latin typeface="Courier"/>
              </a:rPr>
              <a:t>	</a:t>
            </a:r>
            <a:r>
              <a:rPr dirty="0">
                <a:solidFill>
                  <a:srgbClr val="4070A0"/>
                </a:solidFill>
                <a:latin typeface="Courier"/>
              </a:rPr>
              <a:t>'</a:t>
            </a:r>
            <a:r>
              <a:rPr dirty="0" err="1">
                <a:solidFill>
                  <a:srgbClr val="4070A0"/>
                </a:solidFill>
                <a:latin typeface="Courier"/>
              </a:rPr>
              <a:t>lifeExp</a:t>
            </a:r>
            <a:r>
              <a:rPr dirty="0">
                <a:solidFill>
                  <a:srgbClr val="4070A0"/>
                </a:solidFill>
                <a:latin typeface="Courier"/>
              </a:rPr>
              <a:t>'</a:t>
            </a:r>
            <a:r>
              <a:rPr dirty="0">
                <a:latin typeface="Courier"/>
              </a:rPr>
              <a:t>: </a:t>
            </a:r>
            <a:r>
              <a:rPr dirty="0" err="1">
                <a:latin typeface="Courier"/>
              </a:rPr>
              <a:t>np.mean</a:t>
            </a:r>
            <a:r>
              <a:rPr dirty="0">
                <a:latin typeface="Courier"/>
              </a:rPr>
              <a:t>, </a:t>
            </a:r>
            <a:r>
              <a:rPr dirty="0">
                <a:solidFill>
                  <a:srgbClr val="4070A0"/>
                </a:solidFill>
                <a:latin typeface="Courier"/>
              </a:rPr>
              <a:t>'pop'</a:t>
            </a:r>
            <a:r>
              <a:rPr dirty="0">
                <a:latin typeface="Courier"/>
              </a:rPr>
              <a:t>: </a:t>
            </a:r>
            <a:r>
              <a:rPr dirty="0" err="1">
                <a:latin typeface="Courier"/>
              </a:rPr>
              <a:t>np.median</a:t>
            </a:r>
            <a:r>
              <a:rPr dirty="0">
                <a:latin typeface="Courier"/>
              </a:rPr>
              <a:t>, </a:t>
            </a:r>
            <a:r>
              <a:rPr lang="en-US" dirty="0">
                <a:latin typeface="Courier"/>
              </a:rPr>
              <a:t>	</a:t>
            </a:r>
            <a:r>
              <a:rPr dirty="0">
                <a:solidFill>
                  <a:srgbClr val="4070A0"/>
                </a:solidFill>
                <a:latin typeface="Courier"/>
              </a:rPr>
              <a:t>'</a:t>
            </a:r>
            <a:r>
              <a:rPr dirty="0" err="1">
                <a:solidFill>
                  <a:srgbClr val="4070A0"/>
                </a:solidFill>
                <a:latin typeface="Courier"/>
              </a:rPr>
              <a:t>gdpPercap</a:t>
            </a:r>
            <a:r>
              <a:rPr dirty="0">
                <a:solidFill>
                  <a:srgbClr val="4070A0"/>
                </a:solidFill>
                <a:latin typeface="Courier"/>
              </a:rPr>
              <a:t>'</a:t>
            </a:r>
            <a:r>
              <a:rPr dirty="0">
                <a:latin typeface="Courier"/>
              </a:rPr>
              <a:t>:</a:t>
            </a:r>
            <a:r>
              <a:rPr dirty="0" err="1">
                <a:latin typeface="Courier"/>
              </a:rPr>
              <a:t>np.median</a:t>
            </a:r>
            <a:r>
              <a:rPr dirty="0">
                <a:latin typeface="Courier"/>
              </a:rPr>
              <a:t>}).</a:t>
            </a:r>
            <a:r>
              <a:rPr dirty="0" err="1">
                <a:latin typeface="Courier"/>
              </a:rPr>
              <a:t>reset_index</a:t>
            </a:r>
            <a:r>
              <a:rPr dirty="0">
                <a:latin typeface="Courier"/>
              </a:rPr>
              <a:t>()</a:t>
            </a:r>
            <a:endParaRPr lang="en-US" dirty="0">
              <a:latin typeface="Courier"/>
            </a:endParaRPr>
          </a:p>
          <a:p>
            <a:pPr lvl="0" indent="0">
              <a:buNone/>
            </a:pPr>
            <a:endParaRPr lang="en-US" dirty="0">
              <a:latin typeface="Courier"/>
            </a:endParaRPr>
          </a:p>
          <a:p>
            <a:pPr lvl="0" indent="0">
              <a:buNone/>
            </a:pPr>
            <a:endParaRPr dirty="0">
              <a:latin typeface="Courier"/>
            </a:endParaRPr>
          </a:p>
          <a:p>
            <a:pPr lvl="0" indent="0">
              <a:buNone/>
            </a:pPr>
            <a:r>
              <a:rPr dirty="0">
                <a:latin typeface="Courier"/>
              </a:rPr>
              <a:t>    year    </a:t>
            </a:r>
            <a:r>
              <a:rPr dirty="0" err="1">
                <a:latin typeface="Courier"/>
              </a:rPr>
              <a:t>lifeExp</a:t>
            </a:r>
            <a:r>
              <a:rPr dirty="0">
                <a:latin typeface="Courier"/>
              </a:rPr>
              <a:t>         pop    </a:t>
            </a:r>
            <a:r>
              <a:rPr dirty="0" err="1">
                <a:latin typeface="Courier"/>
              </a:rPr>
              <a:t>gdpPercap</a:t>
            </a:r>
            <a:r>
              <a:rPr dirty="0">
                <a:latin typeface="Courier"/>
              </a:rPr>
              <a:t>
0   1952  49.057620   3943953.0  1968.528344
1   1957  51.507401   4282942.0  2173.220291
2   1962  53.609249   4686039.5  2335.439533
3   1967  55.678290   5170175.5  2678.334740
4   1972  57.647386   5877996.5  3339.129407
5   1977  59.570157   6404036.5  3798.609244
6   1982  61.533197   7007320.0  4216.228428
7   1987  63.212613   7774861.5  4280.300366
8   1992  64.160338   8688686.5  4386.085502
9   1997  65.014676   9735063.5  4781.825478
10  2002  65.694923  10372918.5  5319.804524
11  2007  67.007423  10517531.0  6124.371108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CAFC-2E6A-2947-88E8-DE46FB1CBD21}"/>
              </a:ext>
            </a:extLst>
          </p:cNvPr>
          <p:cNvSpPr>
            <a:spLocks noGrp="1"/>
          </p:cNvSpPr>
          <p:nvPr>
            <p:ph type="title"/>
          </p:nvPr>
        </p:nvSpPr>
        <p:spPr/>
        <p:txBody>
          <a:bodyPr/>
          <a:lstStyle/>
          <a:p>
            <a:r>
              <a:rPr lang="en-US" dirty="0"/>
              <a:t>What it involves</a:t>
            </a:r>
          </a:p>
        </p:txBody>
      </p:sp>
      <p:sp>
        <p:nvSpPr>
          <p:cNvPr id="3" name="Content Placeholder 2"/>
          <p:cNvSpPr>
            <a:spLocks noGrp="1"/>
          </p:cNvSpPr>
          <p:nvPr>
            <p:ph idx="1"/>
          </p:nvPr>
        </p:nvSpPr>
        <p:spPr/>
        <p:txBody>
          <a:bodyPr anchor="t" anchorCtr="0">
            <a:normAutofit/>
          </a:bodyPr>
          <a:lstStyle/>
          <a:p>
            <a:pPr marL="0" lvl="0" indent="0">
              <a:buNone/>
            </a:pPr>
            <a:r>
              <a:rPr dirty="0"/>
              <a:t> </a:t>
            </a:r>
            <a:endParaRPr lang="en-US" dirty="0"/>
          </a:p>
          <a:p>
            <a:pPr lvl="1">
              <a:buAutoNum type="arabicPeriod"/>
            </a:pPr>
            <a:r>
              <a:rPr lang="en-US" dirty="0"/>
              <a:t>Managing and cleaning data</a:t>
            </a:r>
          </a:p>
          <a:p>
            <a:pPr lvl="1">
              <a:buAutoNum type="arabicPeriod"/>
            </a:pPr>
            <a:r>
              <a:rPr dirty="0"/>
              <a:t>Interest in exploring relationships between things, informed by domain knowledge</a:t>
            </a:r>
          </a:p>
          <a:p>
            <a:pPr lvl="1">
              <a:buAutoNum type="arabicPeriod"/>
            </a:pPr>
            <a:r>
              <a:rPr dirty="0"/>
              <a:t>Statistical know-how</a:t>
            </a:r>
          </a:p>
          <a:p>
            <a:pPr lvl="1">
              <a:buAutoNum type="arabicPeriod"/>
            </a:pPr>
            <a:r>
              <a:rPr dirty="0"/>
              <a:t>Computational skills</a:t>
            </a:r>
          </a:p>
          <a:p>
            <a:pPr lvl="1">
              <a:buAutoNum type="arabicPeriod"/>
            </a:pPr>
            <a:r>
              <a:rPr dirty="0"/>
              <a:t>Tools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5140</Words>
  <Application>Microsoft Macintosh PowerPoint</Application>
  <PresentationFormat>On-screen Show (4:3)</PresentationFormat>
  <Paragraphs>514</Paragraphs>
  <Slides>83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Calibri</vt:lpstr>
      <vt:lpstr>Calibri Light</vt:lpstr>
      <vt:lpstr>Courier</vt:lpstr>
      <vt:lpstr>Office Theme</vt:lpstr>
      <vt:lpstr>Introduction to Data Science using Python</vt:lpstr>
      <vt:lpstr>Plans for this workshop</vt:lpstr>
      <vt:lpstr>Scope</vt:lpstr>
      <vt:lpstr>PowerPoint Presentation</vt:lpstr>
      <vt:lpstr>Why Python for Data Science?</vt:lpstr>
      <vt:lpstr>Who is a data scientist?</vt:lpstr>
      <vt:lpstr>What it involves</vt:lpstr>
      <vt:lpstr>What it involves</vt:lpstr>
      <vt:lpstr>What it involves</vt:lpstr>
      <vt:lpstr>We’re here for the tools</vt:lpstr>
      <vt:lpstr>Why Python?</vt:lpstr>
      <vt:lpstr>Pros</vt:lpstr>
      <vt:lpstr>Cons</vt:lpstr>
      <vt:lpstr>Python data science stack</vt:lpstr>
      <vt:lpstr>PowerPoint Presentation</vt:lpstr>
      <vt:lpstr>PowerPoint Presentation</vt:lpstr>
      <vt:lpstr>PowerPoint Presentation</vt:lpstr>
      <vt:lpstr>Python as glue</vt:lpstr>
      <vt:lpstr>PowerPoint Presentation</vt:lpstr>
      <vt:lpstr>PowerPoint Presentation</vt:lpstr>
      <vt:lpstr>A Python Primer</vt:lpstr>
      <vt:lpstr>PowerPoint Presentation</vt:lpstr>
      <vt:lpstr>PowerPoint Presentation</vt:lpstr>
      <vt:lpstr>Python is a scripting language</vt:lpstr>
      <vt:lpstr>Your code is like a recipe that you write for the computer. </vt:lpstr>
      <vt:lpstr>PowerPoint Presentation</vt:lpstr>
      <vt:lpstr>An example </vt:lpstr>
      <vt:lpstr>PowerPoint Presentation</vt:lpstr>
      <vt:lpstr>PowerPoint Presentation</vt:lpstr>
      <vt:lpstr>PowerPoint Presentation</vt:lpstr>
      <vt:lpstr>PowerPoint Presentation</vt:lpstr>
      <vt:lpstr>PowerPoint Presentation</vt:lpstr>
      <vt:lpstr>Some general rules on Python syntax</vt:lpstr>
      <vt:lpstr>Data types</vt:lpstr>
      <vt:lpstr>PowerPoint Presentation</vt:lpstr>
      <vt:lpstr>strings</vt:lpstr>
      <vt:lpstr>String operations</vt:lpstr>
      <vt:lpstr>truthiness</vt:lpstr>
      <vt:lpstr>PowerPoint Presentation</vt:lpstr>
      <vt:lpstr>PowerPoint Presentation</vt:lpstr>
      <vt:lpstr>PowerPoint Presentation</vt:lpstr>
      <vt:lpstr>Data Structures</vt:lpstr>
      <vt:lpstr>Data structures</vt:lpstr>
      <vt:lpstr>PowerPoint Presentation</vt:lpstr>
      <vt:lpstr>PowerPoint Presentation</vt:lpstr>
      <vt:lpstr>PowerPoint Presentation</vt:lpstr>
      <vt:lpstr>PowerPoint Presentation</vt:lpstr>
      <vt:lpstr>PowerPoint Presentation</vt:lpstr>
      <vt:lpstr>Operations</vt:lpstr>
      <vt:lpstr>Loops</vt:lpstr>
      <vt:lpstr>PowerPoint Presentation</vt:lpstr>
      <vt:lpstr>PowerPoint Presentation</vt:lpstr>
      <vt:lpstr>PowerPoint Presentation</vt:lpstr>
      <vt:lpstr>List comprehensions</vt:lpstr>
      <vt:lpstr>Conditional evaluation</vt:lpstr>
      <vt:lpstr>PowerPoint Presentation</vt:lpstr>
      <vt:lpstr>Functions</vt:lpstr>
      <vt:lpstr>PowerPoint Presentation</vt:lpstr>
      <vt:lpstr>Pandas (Python Data Analysis)</vt:lpstr>
      <vt:lpstr>PowerPoint Presentation</vt:lpstr>
      <vt:lpstr>Activating packages for use</vt:lpstr>
      <vt:lpstr>Data import</vt:lpstr>
      <vt:lpstr>PowerPoint Presentation</vt:lpstr>
      <vt:lpstr>Exploring data</vt:lpstr>
      <vt:lpstr>Creating a DataFrame</vt:lpstr>
      <vt:lpstr>PowerPoint Presentation</vt:lpstr>
      <vt:lpstr>PowerPoint Presentation</vt:lpstr>
      <vt:lpstr>Slicing and dicing a DataFrame</vt:lpstr>
      <vt:lpstr>PowerPoint Presentation</vt:lpstr>
      <vt:lpstr>PowerPoint Presentation</vt:lpstr>
      <vt:lpstr>Replacing values</vt:lpstr>
      <vt:lpstr>PowerPoint Presentation</vt:lpstr>
      <vt:lpstr>Joins</vt:lpstr>
      <vt:lpstr>Joins</vt:lpstr>
      <vt:lpstr>PowerPoint Presentation</vt:lpstr>
      <vt:lpstr>PowerPoint Presentation</vt:lpstr>
      <vt:lpstr>PowerPoint Presentation</vt:lpstr>
      <vt:lpstr>Data aggregation and split-apply-combine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using Python</dc:title>
  <dc:creator/>
  <cp:keywords/>
  <cp:lastModifiedBy>Abhijit Dasgupta</cp:lastModifiedBy>
  <cp:revision>7</cp:revision>
  <dcterms:created xsi:type="dcterms:W3CDTF">2021-08-17T02:53:44Z</dcterms:created>
  <dcterms:modified xsi:type="dcterms:W3CDTF">2021-08-17T05:05:59Z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upyter">
    <vt:lpwstr/>
  </property>
  <property fmtid="{D5CDD505-2E9C-101B-9397-08002B2CF9AE}" pid="3" name="output">
    <vt:lpwstr>powerpoint_presentation</vt:lpwstr>
  </property>
</Properties>
</file>