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 autoAdjust="0"/>
    <p:restoredTop sz="94733" autoAdjust="0"/>
  </p:normalViewPr>
  <p:slideViewPr>
    <p:cSldViewPr snapToGrid="0" snapToObjects="1">
      <p:cViewPr varScale="1">
        <p:scale>
          <a:sx n="112" d="100"/>
          <a:sy n="112" d="100"/>
        </p:scale>
        <p:origin x="33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B2EB9-0479-734C-B049-7B6416C10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1C504-8BE3-AB47-BDCB-31D849D1C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8C1A9-BFBE-2540-AB99-C37C2FD4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C49C-4356-4247-845C-9D405EE9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EBE02-D92F-0841-8BE8-9F65CD4A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A11C-682D-E64C-BB84-6A6F9CD4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0FCF0-8577-7145-882F-67B2E12CB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1EED-98DC-0749-A5D1-9F9534D99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845F6-F019-1E46-8928-9F7CB1B1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00F1F-3DBD-904D-B41C-285D2BDA9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64151-94CC-9D43-ABD4-CC90B6728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6DF6C-097E-E84F-A8D0-79B3B498A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D3A84-80D6-5B46-9F69-D2C6143A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EC4DA-547E-B04D-BF7D-17DB85E3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7FDD0-5410-AD49-AE71-562CFDCA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3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0B17-E83D-384A-9848-CB3B83C3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41A36-A661-F648-BCE3-8B6190F9E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C6B05-8A80-E546-A8FB-035E8C75D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B4B70-C777-B54D-A3EF-467910E1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FE6A6-8504-1E4F-96BC-3E652736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1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923BE-FE2A-6740-994F-1D853C02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05737-DD7C-8A41-8495-606819241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FC88A-836E-F04D-86FF-C6605341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CD8DB-DC9C-6140-98E8-EA15E918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07C15-1E5C-AF46-8C7C-985594BA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9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A77E-CF1E-E841-9159-153E46F7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0B29B-EA88-4C4E-9BE3-C7B4015D5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4FF5C-41AB-E54F-B24B-49AA4FFA6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61C1F-ED3A-134A-A880-C51C7D2D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0239B-0069-6648-A639-0F98D382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32D2B-9447-FF47-9B1B-552D7364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0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6CF9A-3A4E-2B4E-BC43-D7535B10B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B0062-EA52-6F4A-918B-8509B9EF1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ADB90-AA2B-2140-B837-AF004F9AC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09A64-772C-3C41-B661-C71CFB052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7C180-7209-654A-A21D-2E4848E28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56F090-C8E9-3E41-9A7F-D48A8411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5FED3A-3557-7043-934A-148EDC4C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492D51-6A78-064F-B269-2DDC275B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9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0835-0869-C845-A011-531D52F3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8C756-93B7-F54D-AD4A-E3791985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E958A-F87E-9548-B2A7-AB9AA8A5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59BA1-D391-094F-9F1B-1BAF1BCF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96B74-7915-B84B-8781-2B0CC1E12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AE21B-15EC-B94B-A507-758EA3EF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13D0B-A13C-CE4B-B8F0-4FFDE409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4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3583-EA54-0342-8FEA-35FB15C1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0910D-1B66-524D-B6F0-2BFB726B1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A94E1-D831-8A47-983E-446EF22A4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36DC9-3A9A-1945-A61B-D3CC65CE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24185-91A8-BF41-A03F-0A81927F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F3250-98B9-6442-98E2-8CF904F1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9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F4370-D028-984B-9E36-DAA9D255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63F9F-133E-7A44-B678-E57209571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85C5F-1B38-8549-9982-29B855593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E2736-A5F2-9F40-8B1E-F88CAF7F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97400-745C-434D-BBBA-FA580220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F3703-9482-D94E-BF15-A51F8B9B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6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33C1B-8904-D142-87AF-6ED6133B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8F9E4-843D-C548-AF07-EF745510A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8A29B-AC53-A248-B85D-5061E5366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DE6BC-6324-A146-B830-EBC6D4FFC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17C92-0AC9-3344-A18E-23A60A8A8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1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bpython.com/effective-matplotlib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to Data Science using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Abhijit Dasgupta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Day Two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 #### Begin with the consumer in mind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 You have a deep understanding of the data you’re presenting + The person seeing the visualization </a:t>
                      </a:r>
                      <a:r>
                        <a:rPr b="1"/>
                        <a:t>doesn’t</a:t>
                      </a:r>
                      <a:r>
                        <a:t> + Develop simpler visualizations first that are easier to explain 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Tell a story</a:t>
            </a:r>
          </a:p>
          <a:p>
            <a:pPr lvl="1"/>
            <a:r>
              <a:t>Make sure the graphic is clear</a:t>
            </a:r>
          </a:p>
          <a:p>
            <a:pPr lvl="1"/>
            <a:r>
              <a:t>Make sure the main point you want to make “pops”  —  #### A matter of perception</a:t>
            </a:r>
          </a:p>
          <a:p>
            <a:pPr lvl="1"/>
            <a:r>
              <a:t>Color (including awareness of color deficiencies)</a:t>
            </a:r>
          </a:p>
          <a:p>
            <a:pPr lvl="1"/>
            <a:r>
              <a:t>Shape</a:t>
            </a:r>
          </a:p>
          <a:p>
            <a:pPr lvl="1"/>
            <a:r>
              <a:t>Fonts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Our starting point</a:t>
            </a:r>
          </a:p>
          <a:p>
            <a:pPr marL="0" lvl="0" indent="0">
              <a:buNone/>
            </a:pPr>
            <a:r>
              <a:t>We will start our journey today from the </a:t>
            </a:r>
            <a:r>
              <a:rPr>
                <a:latin typeface="Courier"/>
              </a:rPr>
              <a:t>pandas</a:t>
            </a:r>
            <a:r>
              <a:t> </a:t>
            </a:r>
            <a:r>
              <a:rPr>
                <a:latin typeface="Courier"/>
              </a:rPr>
              <a:t>DataFrame</a:t>
            </a:r>
          </a:p>
          <a:p>
            <a:pPr lvl="1"/>
            <a:r>
              <a:t>Rectangular set of data</a:t>
            </a:r>
          </a:p>
          <a:p>
            <a:pPr lvl="1"/>
            <a:r>
              <a:t>Different columns can be of different types</a:t>
            </a:r>
          </a:p>
          <a:p>
            <a:pPr marL="0" lvl="0" indent="0">
              <a:buNone/>
            </a:pPr>
            <a:r>
              <a:t>We will see different functions applied to </a:t>
            </a:r>
            <a:r>
              <a:rPr>
                <a:latin typeface="Courier"/>
              </a:rPr>
              <a:t>DataFrame</a:t>
            </a:r>
            <a:r>
              <a:t> objects (on the right)</a:t>
            </a:r>
          </a:p>
          <a:p>
            <a:pPr marL="0" lvl="0" indent="0">
              <a:buNone/>
            </a:pPr>
            <a:r>
              <a:t>We will see different functions from different packages applied on </a:t>
            </a:r>
            <a:r>
              <a:rPr>
                <a:latin typeface="Courier"/>
              </a:rPr>
              <a:t>DataFrame</a:t>
            </a:r>
            <a:r>
              <a:t> objects (on the left) 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Python setup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numpy as np</a:t>
            </a:r>
            <a:br/>
            <a:r>
              <a:rPr>
                <a:latin typeface="Courier"/>
              </a:rPr>
              <a:t>import pandas as pd</a:t>
            </a:r>
            <a:br/>
            <a:r>
              <a:rPr>
                <a:latin typeface="Courier"/>
              </a:rPr>
              <a:t>import matplotlib.pyplot as plt</a:t>
            </a:r>
            <a:br/>
            <a:r>
              <a:rPr>
                <a:latin typeface="Courier"/>
              </a:rPr>
              <a:t>import seaborn as sns</a:t>
            </a:r>
          </a:p>
          <a:p>
            <a:pPr lvl="0" indent="0">
              <a:buNone/>
            </a:pPr>
            <a:r>
              <a:rPr>
                <a:latin typeface="Courier"/>
              </a:rPr>
              <a:t>sns.set_context(</a:t>
            </a:r>
            <a:r>
              <a:rPr>
                <a:solidFill>
                  <a:srgbClr val="4070A0"/>
                </a:solidFill>
                <a:latin typeface="Courier"/>
              </a:rPr>
              <a:t>'notebook'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sns.set_style(</a:t>
            </a:r>
            <a:r>
              <a:rPr>
                <a:solidFill>
                  <a:srgbClr val="4070A0"/>
                </a:solidFill>
                <a:latin typeface="Courier"/>
              </a:rPr>
              <a:t>'white'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'font.family'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70A0"/>
                </a:solidFill>
                <a:latin typeface="Courier"/>
              </a:rPr>
              <a:t>'Futura'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'text.color'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70A0"/>
                </a:solidFill>
                <a:latin typeface="Courier"/>
              </a:rPr>
              <a:t>'1'</a:t>
            </a:r>
            <a:r>
              <a:rPr>
                <a:latin typeface="Courier"/>
              </a:rPr>
              <a:t>})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 ## Python setup 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```python mtcars = pd.read_csv(‘data/mtcars.csv’)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mtcars.head() ```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##                 make   mpg  cyl   disp   hp  ...   qsec  vs  am  gear  carb ## 0          Mazda RX4  21.0    6  160.0  110  ...  16.46   0   1     4     4 ## 1      Mazda RX4 Wag  21.0    6  160.0  110  ...  17.02   0   1     4     4 ## 2         Datsun 710  22.8    4  108.0   93  ...  18.61   1   1     4     1 ## 3     Hornet 4 Drive  21.4    6  258.0  110  ...  19.44   1   0     3     1 ## 4  Hornet Sportabout  18.7    8  360.0  175  ...  17.02   0   0     3     2 ## ## [5 rows x 12 columns]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mtcars.plot(x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'hp'</a:t>
            </a:r>
            <a:r>
              <a:rPr>
                <a:latin typeface="Courier"/>
              </a:rPr>
              <a:t>, 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'mpg'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kind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'scatter'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&lt;AxesSubplot:xlabel='hp', ylabel='mpg'&gt;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sns.scatterplot(data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mtcars, </a:t>
            </a:r>
            <a:br/>
            <a:r>
              <a:rPr>
                <a:latin typeface="Courier"/>
              </a:rPr>
              <a:t>               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'hp'</a:t>
            </a:r>
            <a:r>
              <a:rPr>
                <a:latin typeface="Courier"/>
              </a:rPr>
              <a:t>, 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'mpg'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&lt;AxesSubplot:xlabel='hp', ylabel='mpg'&gt;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Static plots</a:t>
            </a:r>
          </a:p>
          <a:p>
            <a:pPr marL="0" lvl="0" indent="0">
              <a:buNone/>
            </a:pPr>
            <a:r>
              <a:t>A pathway to learning (</a:t>
            </a:r>
            <a:r>
              <a:rPr>
                <a:hlinkClick r:id="rId2"/>
              </a:rPr>
              <a:t>Chris Moffit</a:t>
            </a:r>
            <a:r>
              <a:t>)</a:t>
            </a:r>
          </a:p>
          <a:p>
            <a:pPr lvl="1">
              <a:buAutoNum type="arabicPeriod"/>
            </a:pPr>
            <a:r>
              <a:t>Learn the basic matplotlib terminology, specifically what is a </a:t>
            </a:r>
            <a:r>
              <a:rPr>
                <a:latin typeface="Courier"/>
              </a:rPr>
              <a:t>Figure</a:t>
            </a:r>
            <a:r>
              <a:t> and an </a:t>
            </a:r>
            <a:r>
              <a:rPr>
                <a:latin typeface="Courier"/>
              </a:rPr>
              <a:t>Axes</a:t>
            </a:r>
            <a:r>
              <a:t> .</a:t>
            </a:r>
          </a:p>
          <a:p>
            <a:pPr lvl="1">
              <a:buAutoNum type="arabicPeriod"/>
            </a:pPr>
            <a:r>
              <a:t>Always use the object-oriented interface. Get in the habit of using it from the start of your analysis. (</a:t>
            </a:r>
            <a:r>
              <a:rPr i="1"/>
              <a:t>not really getting into this, but basically don’t use the Matlab form that was originally used</a:t>
            </a:r>
            <a:r>
              <a:t>)</a:t>
            </a:r>
          </a:p>
          <a:p>
            <a:pPr lvl="1">
              <a:buAutoNum type="arabicPeriod"/>
            </a:pPr>
            <a:r>
              <a:t>Start your visualizations with basic pandas plotting.</a:t>
            </a:r>
          </a:p>
          <a:p>
            <a:pPr lvl="1">
              <a:buAutoNum type="arabicPeriod"/>
            </a:pPr>
            <a:r>
              <a:t>Use seaborn for the more complex statistical visualizations.</a:t>
            </a:r>
          </a:p>
          <a:p>
            <a:pPr lvl="1">
              <a:buAutoNum type="arabicPeriod"/>
            </a:pPr>
            <a:r>
              <a:t>Use matplotlib to customize the pandas or seaborn visualization.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Histogram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#mtcars.plot.hist(y = 'mpg');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#mtcars['mpg'].plot(kind = 'hist')</a:t>
            </a:r>
            <a:br/>
            <a:br/>
            <a:r>
              <a:rPr>
                <a:latin typeface="Courier"/>
              </a:rPr>
              <a:t>mtcars.plot(y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'mpg'</a:t>
            </a:r>
            <a:r>
              <a:rPr>
                <a:latin typeface="Courier"/>
              </a:rPr>
              <a:t>, kind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'hist'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&lt;AxesSubplot:ylabel='Frequency'&gt;</a:t>
            </a:r>
          </a:p>
          <a:p>
            <a:pPr lvl="0" indent="0">
              <a:buNone/>
            </a:pPr>
            <a:r>
              <a:rPr>
                <a:latin typeface="Courier"/>
              </a:rPr>
              <a:t>plt.show()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0" indent="0">
              <a:buNone/>
            </a:pPr>
            <a:r>
              <a:rPr>
                <a:latin typeface="Courier"/>
              </a:rPr>
              <a:t>sns.distplot(mtcars.mpg, kde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&lt;AxesSubplot:xlabel='mpg'&gt;
## 
## /Users/abhijit/opt/anaconda3/envs/biof440/lib/python3.8/site-packages/seaborn/distributions.py:2557: FutureWarning:
## 
## `distplot` is a deprecated function and will be removed in a future version. Please adapt your code to use either `displot` (a figure-level function with similar flexibility) or `histplot` (an axes-level function for histograms).</a:t>
            </a:r>
          </a:p>
          <a:p>
            <a:pPr lvl="0" indent="0">
              <a:buNone/>
            </a:pPr>
            <a:r>
              <a:rPr>
                <a:latin typeface="Courier"/>
              </a:rPr>
              <a:t>plt.show()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Bar plot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mtcars[</a:t>
            </a:r>
            <a:r>
              <a:rPr>
                <a:solidFill>
                  <a:srgbClr val="4070A0"/>
                </a:solidFill>
                <a:latin typeface="Courier"/>
              </a:rPr>
              <a:t>'cyl'</a:t>
            </a:r>
            <a:r>
              <a:rPr>
                <a:latin typeface="Courier"/>
              </a:rPr>
              <a:t>].value_counts().plot.bar()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plt.show()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sns.countplot(data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mtcars,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'cyl'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plt.show()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Scatter plot</a:t>
            </a:r>
          </a:p>
          <a:p>
            <a:pPr lvl="0" indent="0">
              <a:buNone/>
            </a:pPr>
            <a:r>
              <a:rPr>
                <a:latin typeface="Courier"/>
              </a:rPr>
              <a:t>diamonds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pd.read_csv(</a:t>
            </a:r>
            <a:r>
              <a:rPr>
                <a:solidFill>
                  <a:srgbClr val="4070A0"/>
                </a:solidFill>
                <a:latin typeface="Courier"/>
              </a:rPr>
              <a:t>'data/diamonds.csv.gz'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diamonds.plot(x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'carat'</a:t>
            </a:r>
            <a:r>
              <a:rPr>
                <a:latin typeface="Courier"/>
              </a:rPr>
              <a:t>, 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'price'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kind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'scatter'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>
                <a:latin typeface="Courier"/>
              </a:rPr>
              <a:t>plt.show()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_day2_files/figure-pptx/unnamed-chunk-1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Day 1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Day 2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Why Python for Data Science?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Data visualization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 Python Primer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Statistical modeling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Pandas for data munging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Machine learning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Box plot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diamonds.boxplot(column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'price'</a:t>
            </a:r>
            <a:r>
              <a:rPr>
                <a:latin typeface="Courier"/>
              </a:rPr>
              <a:t>, by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'color'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plt.show()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ordered_color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'D'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'E'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'F'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'G'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'H'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'I'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'J'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sns.catplot(data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diamonds,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'color'</a:t>
            </a:r>
            <a:r>
              <a:rPr>
                <a:latin typeface="Courier"/>
              </a:rPr>
              <a:t>, 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'price'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order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ordered_color, color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'blue'</a:t>
            </a:r>
            <a:r>
              <a:rPr>
                <a:latin typeface="Courier"/>
              </a:rPr>
              <a:t>, kind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'box'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plt.show()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Barplot (categorical vs continuous)</a:t>
            </a:r>
          </a:p>
          <a:p>
            <a:pPr lvl="0" indent="0">
              <a:buNone/>
            </a:pPr>
            <a:r>
              <a:rPr>
                <a:latin typeface="Courier"/>
              </a:rPr>
              <a:t>ordered_colors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'D'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'E'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'F'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'G'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'H'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'I'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'J'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sns.barplot(data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diamonds,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'color'</a:t>
            </a:r>
            <a:r>
              <a:rPr>
                <a:latin typeface="Courier"/>
              </a:rPr>
              <a:t>, 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'price'</a:t>
            </a:r>
            <a:r>
              <a:rPr>
                <a:latin typeface="Courier"/>
              </a:rPr>
              <a:t>, order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ordered_colors)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plt.show()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_day2_files/figure-pptx/unnamed-chunk-1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Joint plot</a:t>
            </a:r>
          </a:p>
          <a:p>
            <a:pPr lvl="0" indent="0">
              <a:buNone/>
            </a:pPr>
            <a:r>
              <a:rPr>
                <a:latin typeface="Courier"/>
              </a:rPr>
              <a:t>sns.jointplot(data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diamonds,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'carat'</a:t>
            </a:r>
            <a:r>
              <a:rPr>
                <a:latin typeface="Courier"/>
              </a:rPr>
              <a:t>, 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'price'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plt.show()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_day2_files/figure-pptx/unnamed-chunk-1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Facets and multiples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Line plots</a:t>
            </a:r>
          </a:p>
          <a:p>
            <a:pPr lvl="0" indent="0">
              <a:buNone/>
            </a:pPr>
            <a:r>
              <a:rPr>
                <a:latin typeface="Courier"/>
              </a:rPr>
              <a:t>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pd.read_csv(</a:t>
            </a:r>
            <a:r>
              <a:rPr>
                <a:solidFill>
                  <a:srgbClr val="4070A0"/>
                </a:solidFill>
                <a:latin typeface="Courier"/>
              </a:rPr>
              <a:t>'data/ts.csv'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ts.dt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pd.to_datetime(ts.dt)</a:t>
            </a:r>
            <a:br/>
            <a:r>
              <a:rPr>
                <a:latin typeface="Courier"/>
              </a:rPr>
              <a:t>sns.lineplot(data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ts,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'dt'</a:t>
            </a:r>
            <a:r>
              <a:rPr>
                <a:latin typeface="Courier"/>
              </a:rPr>
              <a:t>, 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'value'</a:t>
            </a:r>
            <a:r>
              <a:rPr>
                <a:latin typeface="Courier"/>
              </a:rPr>
              <a:t>, hue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'kind'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plt.show()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_day2_files/figure-pptx/unnamed-chunk-1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Facets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fmri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sns.load_dataset(</a:t>
            </a:r>
            <a:r>
              <a:rPr>
                <a:solidFill>
                  <a:srgbClr val="4070A0"/>
                </a:solidFill>
                <a:latin typeface="Courier"/>
              </a:rPr>
              <a:t>'fmri'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sns.relplot(x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"timepoint"</a:t>
            </a:r>
            <a:r>
              <a:rPr>
                <a:latin typeface="Courier"/>
              </a:rPr>
              <a:t>, 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"signal"</a:t>
            </a:r>
            <a:r>
              <a:rPr>
                <a:latin typeface="Courier"/>
              </a:rPr>
              <a:t>, hue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"event"</a:t>
            </a:r>
            <a:r>
              <a:rPr>
                <a:latin typeface="Courier"/>
              </a:rPr>
              <a:t>, style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"event"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col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"subject"</a:t>
            </a:r>
            <a:r>
              <a:rPr>
                <a:latin typeface="Courier"/>
              </a:rPr>
              <a:t>, col_wrap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height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aspect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.75</a:t>
            </a:r>
            <a:r>
              <a:rPr>
                <a:latin typeface="Courier"/>
              </a:rPr>
              <a:t>, linewidth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2.5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kind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"line"</a:t>
            </a:r>
            <a:r>
              <a:rPr>
                <a:latin typeface="Courier"/>
              </a:rPr>
              <a:t>, data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fmri.query(</a:t>
            </a:r>
            <a:r>
              <a:rPr>
                <a:solidFill>
                  <a:srgbClr val="4070A0"/>
                </a:solidFill>
                <a:latin typeface="Courier"/>
              </a:rPr>
              <a:t>"region == 'frontal'"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Pairs plot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Topic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Notebook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Python primer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00_python_primer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Numpy and the data science stack (not covered)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01_python_tools_ds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Pandas for data munging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02_python_pandas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Data visualization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03_python_vis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Statistical modeling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04_python_stat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Machine learning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05_python_learning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iris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pd.read_csv(</a:t>
            </a:r>
            <a:r>
              <a:rPr>
                <a:solidFill>
                  <a:srgbClr val="4070A0"/>
                </a:solidFill>
                <a:latin typeface="Courier"/>
              </a:rPr>
              <a:t>'data/iris.csv'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sns.pairplot(data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iris)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Statistical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Descriptive statistics</a:t>
            </a:r>
          </a:p>
          <a:p>
            <a:pPr lvl="1"/>
            <a:r>
              <a:t>Several descriptive statistics are available through </a:t>
            </a:r>
            <a:r>
              <a:rPr b="1"/>
              <a:t>numpy</a:t>
            </a:r>
            <a:r>
              <a:t>, like </a:t>
            </a:r>
            <a:r>
              <a:rPr>
                <a:latin typeface="Courier"/>
              </a:rPr>
              <a:t>mean</a:t>
            </a:r>
            <a:r>
              <a:t>, </a:t>
            </a:r>
            <a:r>
              <a:rPr>
                <a:latin typeface="Courier"/>
              </a:rPr>
              <a:t>std</a:t>
            </a:r>
            <a:r>
              <a:t> (standard deviation), </a:t>
            </a:r>
            <a:r>
              <a:rPr>
                <a:latin typeface="Courier"/>
              </a:rPr>
              <a:t>median</a:t>
            </a:r>
            <a:r>
              <a:t>,</a:t>
            </a:r>
            <a:r>
              <a:rPr>
                <a:latin typeface="Courier"/>
              </a:rPr>
              <a:t>value_counts</a:t>
            </a:r>
            <a:r>
              <a:t> (frequency distribution)</a:t>
            </a:r>
          </a:p>
          <a:p>
            <a:pPr lvl="1"/>
            <a:r>
              <a:t>We take advantage of split-apply-combine to investigate and describe data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diamonds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pd.read_csv(</a:t>
            </a:r>
            <a:r>
              <a:rPr>
                <a:solidFill>
                  <a:srgbClr val="4070A0"/>
                </a:solidFill>
                <a:latin typeface="Courier"/>
              </a:rPr>
              <a:t>'data/diamonds.csv.gz'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lvl="0" indent="0">
              <a:buNone/>
            </a:pPr>
            <a:r>
              <a:rPr>
                <a:latin typeface="Courier"/>
              </a:rPr>
              <a:t>(diamonds.groupby(</a:t>
            </a:r>
            <a:r>
              <a:rPr>
                <a:solidFill>
                  <a:srgbClr val="4070A0"/>
                </a:solidFill>
                <a:latin typeface="Courier"/>
              </a:rPr>
              <a:t>'color'</a:t>
            </a:r>
            <a:r>
              <a:rPr>
                <a:latin typeface="Courier"/>
              </a:rPr>
              <a:t>).price.</a:t>
            </a:r>
            <a:br/>
            <a:r>
              <a:rPr>
                <a:latin typeface="Courier"/>
              </a:rPr>
              <a:t>     agg([np.mean, np.median, np.std]))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    mean  median          std
## color                                  
## D      3169.954096  1838.0  3356.590935
## E      3076.752475  1739.0  3344.158685
## F      3724.886397  2343.5  3784.992007
## G      3999.135671  2242.0  4051.102846
## H      4486.669196  3460.0  4215.944171
## I      5091.874954  3730.0  4722.387604
## J      5323.818020  4234.0  4438.187251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lvl="0" indent="0">
              <a:buNone/>
            </a:pPr>
            <a:r>
              <a:rPr>
                <a:latin typeface="Courier"/>
              </a:rPr>
              <a:t>(diamonds.groupby(</a:t>
            </a:r>
            <a:r>
              <a:rPr>
                <a:solidFill>
                  <a:srgbClr val="4070A0"/>
                </a:solidFill>
                <a:latin typeface="Courier"/>
              </a:rPr>
              <a:t>'color'</a:t>
            </a:r>
            <a:r>
              <a:rPr>
                <a:latin typeface="Courier"/>
              </a:rPr>
              <a:t>).price.</a:t>
            </a:r>
            <a:br/>
            <a:r>
              <a:rPr>
                <a:latin typeface="Courier"/>
              </a:rPr>
              <a:t>     mean().plot())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Hypothesis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endParaRPr/>
          </a:p>
          <a:p>
            <a:pPr lvl="0" indent="0">
              <a:buNone/>
            </a:pPr>
            <a:r>
              <a:rPr>
                <a:latin typeface="Courier"/>
              </a:rPr>
              <a:t>import scipy.stats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Function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Test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latin typeface="Courier"/>
                        </a:rPr>
                        <a:t>ttest_1samp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One-sample t-test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latin typeface="Courier"/>
                        </a:rPr>
                        <a:t>ttest_ind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Two-sample t-test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latin typeface="Courier"/>
                        </a:rPr>
                        <a:t>ttest_rel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Paired t-test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latin typeface="Courier"/>
                        </a:rPr>
                        <a:t>wilcoxon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Wilcoxon signed-rank test (nonparametric paired t-test)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latin typeface="Courier"/>
                        </a:rPr>
                        <a:t>mannwhitneyu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Wilcoxon rank-sum test (nonparametric 2-sample t-test)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latin typeface="Courier"/>
                        </a:rPr>
                        <a:t>chi2_contingency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Chi-square test for independence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latin typeface="Courier"/>
                        </a:rPr>
                        <a:t>fisher_exact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Fisher’s exact test on a 2x2 contingency table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latin typeface="Courier"/>
                        </a:rPr>
                        <a:t>f_oneway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One-way ANOVA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latin typeface="Courier"/>
                        </a:rPr>
                        <a:t>pearsonr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Testing for correlation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endParaRPr/>
          </a:p>
          <a:p>
            <a:pPr lvl="0" indent="0">
              <a:buNone/>
            </a:pPr>
            <a:r>
              <a:rPr>
                <a:latin typeface="Courier"/>
              </a:rPr>
              <a:t>import statsmodels.stats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Functions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Tests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latin typeface="Courier"/>
                        </a:rPr>
                        <a:t>proportions_ztest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Test for difference in proportions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latin typeface="Courier"/>
                        </a:rPr>
                        <a:t>mcnemar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McNemar’s test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latin typeface="Courier"/>
                        </a:rPr>
                        <a:t>sign_test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Sign test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latin typeface="Courier"/>
                        </a:rPr>
                        <a:t>multipletests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p-value correction for multiple tests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>
                          <a:latin typeface="Courier"/>
                        </a:rPr>
                        <a:t>fdrcorrection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p-value correction by FDR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endParaRPr/>
          </a:p>
          <a:p>
            <a:pPr lvl="0" indent="0">
              <a:buNone/>
            </a:pPr>
            <a:r>
              <a:rPr>
                <a:latin typeface="Courier"/>
              </a:rPr>
              <a:t>brca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pd.read_csv(</a:t>
            </a:r>
            <a:r>
              <a:rPr>
                <a:solidFill>
                  <a:srgbClr val="4070A0"/>
                </a:solidFill>
                <a:latin typeface="Courier"/>
              </a:rPr>
              <a:t>'data/brca.csv'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brca.columns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brca.columns.str.replace(</a:t>
            </a:r>
            <a:r>
              <a:rPr>
                <a:solidFill>
                  <a:srgbClr val="4070A0"/>
                </a:solidFill>
                <a:latin typeface="Courier"/>
              </a:rPr>
              <a:t>' 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'_'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brca.head()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Unnamed:_0 Complete_TCGA_ID  Gender  ...  NP_004065 NP_068752 NP_219494
## 0           0     TCGA-A2-A0CM  FEMALE  ...        NaN       NaN       NaN
## 1           1     TCGA-BH-A18Q  FEMALE  ...  -1.778435       NaN -3.069752
## 2           2     TCGA-A7-A0CE  FEMALE  ...        NaN       NaN       NaN
## 3           3     TCGA-D8-A142  FEMALE  ...        NaN       NaN       NaN
## 4           4     TCGA-AO-A0J6  FEMALE  ...        NaN       NaN -3.753616
## 
## [5 rows x 12585 columns]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indent="0">
              <a:buNone/>
            </a:pPr>
            <a:r>
              <a:rPr>
                <a:latin typeface="Courier"/>
              </a:rPr>
              <a:t>import scipy as sc</a:t>
            </a:r>
            <a:br/>
            <a:r>
              <a:rPr>
                <a:latin typeface="Courier"/>
              </a:rPr>
              <a:t>import statsmodels as sm</a:t>
            </a:r>
            <a:br/>
            <a:r>
              <a:rPr>
                <a:latin typeface="Courier"/>
              </a:rPr>
              <a:t>test_probe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'NP_001193600'</a:t>
            </a:r>
            <a:br/>
            <a:br/>
            <a:r>
              <a:rPr>
                <a:latin typeface="Courier"/>
              </a:rPr>
              <a:t>tst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sc.stats.ttest_ind(</a:t>
            </a:r>
            <a:br/>
            <a:r>
              <a:rPr>
                <a:latin typeface="Courier"/>
              </a:rPr>
              <a:t>    brca[brca.ER_Status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70A0"/>
                </a:solidFill>
                <a:latin typeface="Courier"/>
              </a:rPr>
              <a:t>'Positive'</a:t>
            </a:r>
            <a:r>
              <a:rPr>
                <a:latin typeface="Courier"/>
              </a:rPr>
              <a:t>][test_probe],</a:t>
            </a:r>
            <a:br/>
            <a:r>
              <a:rPr>
                <a:latin typeface="Courier"/>
              </a:rPr>
              <a:t>    brca[brca.ER_Status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70A0"/>
                </a:solidFill>
                <a:latin typeface="Courier"/>
              </a:rPr>
              <a:t>'Negative'</a:t>
            </a:r>
            <a:r>
              <a:rPr>
                <a:latin typeface="Courier"/>
              </a:rPr>
              <a:t>][test_probe],</a:t>
            </a:r>
            <a:br/>
            <a:r>
              <a:rPr>
                <a:latin typeface="Courier"/>
              </a:rPr>
              <a:t>    nan_policy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'omit'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np.round(tst.pvalue,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  </a:t>
            </a:r>
          </a:p>
          <a:p>
            <a:pPr lvl="0" indent="0">
              <a:buNone/>
            </a:pPr>
            <a:r>
              <a:rPr>
                <a:latin typeface="Courier"/>
              </a:rPr>
              <a:t>## 0.277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brca[brca.ER_Status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70A0"/>
                </a:solidFill>
                <a:latin typeface="Courier"/>
              </a:rPr>
              <a:t>'Positive'</a:t>
            </a:r>
            <a:r>
              <a:rPr>
                <a:latin typeface="Courier"/>
              </a:rPr>
              <a:t>][test_probe].dropna()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brca[brca.ER_Status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70A0"/>
                </a:solidFill>
                <a:latin typeface="Courier"/>
              </a:rPr>
              <a:t>'Negative'</a:t>
            </a:r>
            <a:r>
              <a:rPr>
                <a:latin typeface="Courier"/>
              </a:rPr>
              <a:t>][test_probe].dropna()</a:t>
            </a:r>
            <a:br/>
            <a:r>
              <a:rPr>
                <a:latin typeface="Courier"/>
              </a:rPr>
              <a:t>tst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sc.stats.mannwhitneyu(</a:t>
            </a:r>
            <a:br/>
            <a:r>
              <a:rPr>
                <a:latin typeface="Courier"/>
              </a:rPr>
              <a:t>    x,y,</a:t>
            </a:r>
            <a:br/>
            <a:r>
              <a:rPr>
                <a:latin typeface="Courier"/>
              </a:rPr>
              <a:t>    alternative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'two-sided'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np.round(tst.pvalue,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0.24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Multiple tests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Data visualization</a:t>
            </a:r>
          </a:p>
          <a:p>
            <a:pPr marL="0" lvl="0" indent="0">
              <a:spcBef>
                <a:spcPts val="3000"/>
              </a:spcBef>
              <a:buNone/>
            </a:pPr>
            <a:endParaRPr b="1"/>
          </a:p>
          <a:p>
            <a:pPr marL="0" lvl="0" indent="0">
              <a:buNone/>
            </a:pPr>
            <a:r>
              <a:t>Data visualization is a basic task in data exploration and understanding.</a:t>
            </a:r>
          </a:p>
          <a:p>
            <a:pPr marL="0" lvl="0" indent="0">
              <a:buNone/>
            </a:pPr>
            <a:r>
              <a:t>Data visualization provides an opportunity to enhance communication of the story within the data.</a:t>
            </a:r>
          </a:p>
          <a:p>
            <a:pPr marL="0" lvl="0" indent="0">
              <a:buNone/>
            </a:pPr>
            <a:r>
              <a:t>A visual representation of the data and our innate ability at pattern recognition can help reveal the complexities in a cognitively accessible way.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 indent="0">
              <a:buNone/>
            </a:pPr>
            <a:r>
              <a:rPr>
                <a:latin typeface="Courier"/>
              </a:rPr>
              <a:t>expr_names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[u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u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list(brca.columns)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u.find(</a:t>
            </a:r>
            <a:r>
              <a:rPr>
                <a:solidFill>
                  <a:srgbClr val="4070A0"/>
                </a:solidFill>
                <a:latin typeface="Courier"/>
              </a:rPr>
              <a:t>'NP'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br/>
            <a:r>
              <a:rPr>
                <a:latin typeface="Courier"/>
              </a:rPr>
              <a:t>            </a:t>
            </a:r>
            <a:r>
              <a:rPr i="1">
                <a:solidFill>
                  <a:srgbClr val="60A0B0"/>
                </a:solidFill>
                <a:latin typeface="Courier"/>
              </a:rPr>
              <a:t># Find all column names with NP</a:t>
            </a:r>
            <a:br/>
            <a:br/>
            <a:r>
              <a:rPr>
                <a:latin typeface="Courier"/>
              </a:rPr>
              <a:t>exprs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brca[expr_names] </a:t>
            </a:r>
            <a:r>
              <a:rPr i="1">
                <a:solidFill>
                  <a:srgbClr val="60A0B0"/>
                </a:solidFill>
                <a:latin typeface="Courier"/>
              </a:rPr>
              <a:t># Extract the protein data</a:t>
            </a:r>
            <a:br/>
            <a:br/>
            <a:r>
              <a:rPr>
                <a:latin typeface="Courier"/>
              </a:rPr>
              <a:t>groups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np.where(brca.ER_Status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70A0"/>
                </a:solidFill>
                <a:latin typeface="Courier"/>
              </a:rPr>
              <a:t>'Positive'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pvals_t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np.zeros(exprs.shape[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 </a:t>
            </a:r>
            <a:r>
              <a:rPr i="1">
                <a:solidFill>
                  <a:srgbClr val="60A0B0"/>
                </a:solidFill>
                <a:latin typeface="Courier"/>
              </a:rPr>
              <a:t># initialize storage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range(exprs.shape[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]):</a:t>
            </a:r>
            <a:br/>
            <a:r>
              <a:rPr>
                <a:latin typeface="Courier"/>
              </a:rPr>
              <a:t>    stat, pvals_t[i]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sc.stats.ttest_ind(exprs.iloc[groups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i],</a:t>
            </a:r>
            <a:br/>
            <a:r>
              <a:rPr>
                <a:latin typeface="Courier"/>
              </a:rPr>
              <a:t>                              exprs.iloc[groups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i],</a:t>
            </a:r>
            <a:br/>
            <a:r>
              <a:rPr>
                <a:latin typeface="Courier"/>
              </a:rPr>
              <a:t>                              nan_policy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'omit'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sns.distplot(pvals_t)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lvl="0" indent="0">
              <a:buNone/>
            </a:pPr>
            <a:r>
              <a:rPr>
                <a:latin typeface="Courier"/>
              </a:rPr>
              <a:t>## /Users/abhijit/opt/anaconda3/envs/biof440/lib/python3.8/site-packages/seaborn/distributions.py:2557: FutureWarning:
## 
## `distplot` is a deprecated function and will be removed in a future version. Please adapt your code to use either `displot` (a figure-level function with similar flexibility) or `histplot` (an axes-level function for histograms).</a:t>
            </a:r>
          </a:p>
          <a:p>
            <a:pPr lvl="0" indent="0">
              <a:buNone/>
            </a:pPr>
            <a:r>
              <a:rPr>
                <a:latin typeface="Courier"/>
              </a:rPr>
              <a:t>plt.xlabel(</a:t>
            </a:r>
            <a:r>
              <a:rPr>
                <a:solidFill>
                  <a:srgbClr val="4070A0"/>
                </a:solidFill>
                <a:latin typeface="Courier"/>
              </a:rPr>
              <a:t>'P values'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Setup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numpy as np</a:t>
            </a:r>
            <a:br/>
            <a:r>
              <a:rPr>
                <a:latin typeface="Courier"/>
              </a:rPr>
              <a:t>import pandas as pd</a:t>
            </a:r>
            <a:br/>
            <a:r>
              <a:rPr>
                <a:latin typeface="Courier"/>
              </a:rPr>
              <a:t>import matplotlib.pyplot as plt</a:t>
            </a:r>
            <a:br/>
            <a:r>
              <a:rPr>
                <a:latin typeface="Courier"/>
              </a:rPr>
              <a:t>import statsmodels.api as sm</a:t>
            </a:r>
            <a:br/>
            <a:r>
              <a:rPr>
                <a:latin typeface="Courier"/>
              </a:rPr>
              <a:t>import statsmodels.formula.api as smf </a:t>
            </a:r>
            <a:r>
              <a:rPr i="1">
                <a:solidFill>
                  <a:srgbClr val="60A0B0"/>
                </a:solidFill>
                <a:latin typeface="Courier"/>
              </a:rPr>
              <a:t># Use the formula interface to statsmodels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0" indent="0">
              <a:buNone/>
            </a:pPr>
            <a:r>
              <a:rPr>
                <a:latin typeface="Courier"/>
              </a:rPr>
              <a:t>diamonds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sm.datasets.get_rdataset(</a:t>
            </a:r>
            <a:r>
              <a:rPr>
                <a:solidFill>
                  <a:srgbClr val="4070A0"/>
                </a:solidFill>
                <a:latin typeface="Courier"/>
              </a:rPr>
              <a:t>'diamonds'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'ggplot2'</a:t>
            </a:r>
            <a:r>
              <a:rPr>
                <a:latin typeface="Courier"/>
              </a:rPr>
              <a:t>).data</a:t>
            </a:r>
            <a:br/>
            <a:r>
              <a:rPr>
                <a:latin typeface="Courier"/>
              </a:rPr>
              <a:t>mod1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smf.ols(</a:t>
            </a:r>
            <a:r>
              <a:rPr>
                <a:solidFill>
                  <a:srgbClr val="4070A0"/>
                </a:solidFill>
                <a:latin typeface="Courier"/>
              </a:rPr>
              <a:t>'price ~ np.log(carat) + clarity + depth + cut * color'</a:t>
            </a:r>
            <a:r>
              <a:rPr>
                <a:latin typeface="Courier"/>
              </a:rPr>
              <a:t>, data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diamonds)</a:t>
            </a:r>
            <a:br/>
            <a:r>
              <a:rPr>
                <a:latin typeface="Courier"/>
              </a:rPr>
              <a:t>mod1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mod1.fit() </a:t>
            </a:r>
            <a:r>
              <a:rPr i="1">
                <a:solidFill>
                  <a:srgbClr val="60A0B0"/>
                </a:solidFill>
                <a:latin typeface="Courier"/>
              </a:rPr>
              <a:t># Actually do the fit</a:t>
            </a:r>
            <a:br/>
            <a:r>
              <a:rPr>
                <a:latin typeface="Courier"/>
              </a:rPr>
              <a:t>mod1.summary()</a:t>
            </a:r>
          </a:p>
          <a:p>
            <a:pPr lvl="0" indent="0">
              <a:buNone/>
            </a:pPr>
            <a:r>
              <a:rPr>
                <a:latin typeface="Courier"/>
              </a:rPr>
              <a:t>## &lt;class 'statsmodels.iolib.summary.Summary'&gt;
## """
##                             OLS Regression Results                            
## ==============================================================================
## Dep. Variable:                  price   R-squared:                       0.786
## Model:                            OLS   Adj. R-squared:                  0.786
## Method:                 Least Squares   F-statistic:                     4598.
## Date:                Tue, 17 Aug 2021   Prob (F-statistic):               0.00
## Time:                        02:47:25   Log-Likelihood:            -4.8222e+05
## No. Observations:               53940   AIC:                         9.645e+05
## Df Residuals:                   53896   BIC:                         9.649e+05
## Df Model:                          43                                         
## Covariance Type:            nonrobust                                         
## ===============================================================================================
##                                   coef    std err          t      P&gt;|t|      [0.025      0.975]
## -----------------------------------------------------------------------------------------------
## Intercept                    2745.0643    415.804      6.602      0.000    1930.085    3560.043
## clarity[T.IF]                4916.7221     83.694     58.746      0.000    4752.681    5080.763
## clarity[T.SI1]               2686.1493     71.397     37.623      0.000    2546.210    2826.088
## clarity[T.SI2]               2060.8180     71.809     28.699      0.000    1920.072    2201.564
## clarity[T.VS1]               3710.1759     72.891     50.900      0.000    3567.309    3853.043
## clarity[T.VS2]               3438.3999     71.792     47.894      0.000    3297.687    3579.112
## clarity[T.VVS1]              4540.1420     77.314     58.724      0.000    4388.606    4691.678
## clarity[T.VVS2]              4343.0545     75.136     57.803      0.000    4195.788    4490.321
## cut[T.Good]                   708.5981    161.869      4.378      0.000     391.334    1025.862
## cut[T.Ideal]                 1198.2067    149.690      8.005      0.000     904.812    1491.601
## cut[T.Premium]               1147.1417    152.896      7.503      0.000     847.464    1446.820
## cut[T.Very Good]             1011.3463    152.977      6.611      0.000     711.510    1311.183
## color[T.E]                    -59.4094    190.227     -0.312      0.755    -432.256     313.437
## color[T.F]                    -86.0097    178.663     -0.481      0.630    -436.191     264.172
## color[T.G]                   -370.6455    178.642     -2.075      0.038    -720.784     -20.507
## color[T.H]                   -591.0922    179.786     -3.288      0.001    -943.474    -238.710
## color[T.I]                  -1030.7417    201.485     -5.116      0.000   -1425.655    -635.829
## color[T.J]                  -1210.6501    223.111     -5.426      0.000   -1647.949    -773.351
## cut[T.Good]:color[T.E]        -30.3553    212.126     -0.143      0.886    -446.123     385.413
## cut[T.Ideal]:color[T.E]      -211.3711    195.630     -1.080      0.280    -594.807     172.065
## cut[T.Premium]:color[T.E]     -91.3261    199.440     -0.458      0.647    -482.230     299.578
## cut[T.Very Good]:color[T.E]   -45.2968    199.656     -0.227      0.821    -436.625     346.031
## cut[T.Good]:color[T.F]       -365.4060    202.035     -1.809      0.071    -761.397      30.585
## cut[T.Ideal]:color[T.F]      -198.0428    184.498     -1.073      0.283    -559.661     163.575
## cut[T.Premium]:color[T.F]    -322.8527    188.465     -1.713      0.087    -692.246      46.540
## cut[T.Very Good]:color[T.F]  -186.0519    189.090     -0.984      0.325    -556.670     184.566
## cut[T.Good]:color[T.G]        -93.0430    202.404     -0.460      0.646    -489.757     303.671
## cut[T.Ideal]:color[T.G]       -65.8579    183.980     -0.358      0.720    -426.461     294.745
## cut[T.Premium]:color[T.G]      35.4302    187.596      0.189      0.850    -332.260     403.121
## cut[T.Very Good]:color[T.G]   -81.2595    188.786     -0.430      0.667    -451.282     288.764
## cut[T.Good]:color[T.H]        137.0235    205.696      0.666      0.505    -266.142     540.189
## cut[T.Ideal]:color[T.H]       -83.4763    186.060     -0.449      0.654    -448.155     281.202
## cut[T.Premium]:color[T.H]     -44.4372    189.378     -0.235      0.814    -415.620     326.745
## cut[T.Very Good]:color[T.H]   -43.2485    190.851     -0.227      0.821    -417.318     330.821
## cut[T.Good]:color[T.I]        331.4048    228.614      1.450      0.147    -116.681     779.490
## cut[T.Ideal]:color[T.I]       106.2368    208.391      0.510      0.610    -302.210     514.684
## cut[T.Premium]:color[T.I]     357.1453    212.341      1.682      0.093     -59.045     773.335
## cut[T.Very Good]:color[T.I]   149.1555    213.697      0.698      0.485    -269.693     568.004
## cut[T.Good]:color[T.J]       -406.8484    256.938     -1.583      0.113    -910.448      96.752
## cut[T.Ideal]:color[T.J]      -330.0602    234.063     -1.410      0.159    -788.826     128.706
## cut[T.Premium]:color[T.J]    -156.8065    236.860     -0.662      0.508    -621.055     307.442
## cut[T.Very Good]:color[T.J]  -381.5722    238.799     -1.598      0.110    -849.620      86.475
## np.log(carat)                6630.7799     15.605    424.923      0.000    6600.195    6661.365
## depth                          -0.7353      5.961     -0.123      0.902     -12.418      10.948
## ==============================================================================
## Omnibus:                    13993.592   Durbin-Watson:                   0.134
## Prob(Omnibus):                  0.000   Jarque-Bera (JB):            34739.732
## Skew:                           1.432   Prob(JB):                         0.00
## Kurtosis:                       5.693   Cond. No.                     7.08e+03
## ==============================================================================
## 
## Notes:
## [1] Standard Errors assume that the covariance matrix of the errors is correctly specified.
## [2] The condition number is large, 7.08e+03. This might indicate that there are
## strong multicollinearity or other numerical problems.
## """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mod1 = smf.glm(
    'price ~ np.log(carat) + clarity + depth + cut * color', 
    data = diamonds)</a:t>
            </a:r>
          </a:p>
          <a:p>
            <a:pPr marL="0" lvl="0" indent="0">
              <a:buNone/>
            </a:pPr>
            <a:r>
              <a:t>This formula will read as</a:t>
            </a:r>
          </a:p>
          <a:p>
            <a:pPr marL="0" lvl="0" indent="0">
              <a:buNone/>
            </a:pPr>
            <a:r>
              <a:t>price depends on</a:t>
            </a:r>
          </a:p>
          <a:p>
            <a:pPr lvl="1"/>
            <a:r>
              <a:t>log(carat),</a:t>
            </a:r>
          </a:p>
          <a:p>
            <a:pPr lvl="1"/>
            <a:r>
              <a:t>clarity, depth, cut and color,</a:t>
            </a:r>
          </a:p>
          <a:p>
            <a:pPr lvl="1"/>
            <a:r>
              <a:t>and the interaction of cut and color".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0" indent="0">
              <a:buNone/>
            </a:pPr>
            <a:r>
              <a:rPr>
                <a:latin typeface="Courier"/>
              </a:rPr>
              <a:t>mod1 = smf.glm(
    'price ~ np.log(carat) + clarity + depth + cut * color', 
    data = diamonds)</a:t>
            </a:r>
          </a:p>
          <a:p>
            <a:pPr marL="0" lvl="0" indent="0">
              <a:buNone/>
            </a:pPr>
            <a:r>
              <a:t>color, clarity, and cut are all categorical variables.</a:t>
            </a:r>
          </a:p>
          <a:p>
            <a:pPr marL="0" lvl="0" indent="0">
              <a:buNone/>
            </a:pPr>
            <a:r>
              <a:t>They actually need to be expanded into dummy variables, so we will have one column for each category level, which is 1 when the diamond is of that category and 0 otherwise.</a:t>
            </a:r>
          </a:p>
          <a:p>
            <a:pPr marL="0" lvl="0" indent="0">
              <a:buNone/>
            </a:pPr>
            <a:r>
              <a:t>One less dummy than levels, since we keep a reference level  — </a:t>
            </a:r>
          </a:p>
          <a:p>
            <a:pPr lvl="0" indent="0">
              <a:buNone/>
            </a:pPr>
            <a:r>
              <a:rPr>
                <a:latin typeface="Courier"/>
              </a:rPr>
              <a:t>mod1 = smf.glm(
    'price ~ np.log(carat) + clarity + depth + cut * color', 
    data = diamonds)</a:t>
            </a:r>
          </a:p>
          <a:p>
            <a:pPr marL="0" lvl="0" indent="0">
              <a:buNone/>
            </a:pPr>
            <a:r>
              <a:t>An intercept term is added  — </a:t>
            </a:r>
          </a:p>
          <a:p>
            <a:pPr lvl="0" indent="0">
              <a:buNone/>
            </a:pPr>
            <a:r>
              <a:rPr>
                <a:latin typeface="Courier"/>
              </a:rPr>
              <a:t>mod1 = smf.glm(
    'price ~ np.log(carat) + clarity + depth + cut * color', 
    data = diamonds)</a:t>
            </a:r>
          </a:p>
          <a:p>
            <a:pPr marL="0" lvl="0" indent="0">
              <a:buNone/>
            </a:pPr>
            <a:r>
              <a:t>The variable </a:t>
            </a:r>
            <a:r>
              <a:rPr>
                <a:latin typeface="Courier"/>
              </a:rPr>
              <a:t>carat</a:t>
            </a:r>
            <a:r>
              <a:t> is transformed using </a:t>
            </a:r>
            <a:r>
              <a:rPr>
                <a:latin typeface="Courier"/>
              </a:rPr>
              <a:t>np.log</a:t>
            </a:r>
            <a:r>
              <a:t>, i.e. the natural logarithm available in the </a:t>
            </a:r>
            <a:r>
              <a:rPr>
                <a:latin typeface="Courier"/>
              </a:rPr>
              <a:t>numpy</a:t>
            </a:r>
            <a:r>
              <a:t> package. Generally, any valid Python function can be used here, even ones you create.  — </a:t>
            </a:r>
          </a:p>
          <a:p>
            <a:pPr lvl="0" indent="0">
              <a:buNone/>
            </a:pPr>
            <a:r>
              <a:rPr>
                <a:latin typeface="Courier"/>
              </a:rPr>
              <a:t>mod1 = smf.glm(
    'price ~ np.log(carat) + clarity + depth + cut * color', 
    data = diamonds)</a:t>
            </a:r>
          </a:p>
          <a:p>
            <a:pPr marL="0" lvl="0" indent="0">
              <a:buNone/>
            </a:pPr>
            <a:r>
              <a:t>Interactions are computed. The syntax </a:t>
            </a:r>
            <a:r>
              <a:rPr>
                <a:latin typeface="Courier"/>
              </a:rPr>
              <a:t>cut * color</a:t>
            </a:r>
            <a:r>
              <a:t> is a shortcut for </a:t>
            </a:r>
            <a:r>
              <a:rPr>
                <a:latin typeface="Courier"/>
              </a:rPr>
              <a:t>cut + color + cut:color</a:t>
            </a:r>
            <a:r>
              <a:t>, where the </a:t>
            </a:r>
            <a:r>
              <a:rPr>
                <a:latin typeface="Courier"/>
              </a:rPr>
              <a:t>:</a:t>
            </a:r>
            <a:r>
              <a:t> denotes interaction.  — </a:t>
            </a:r>
          </a:p>
          <a:p>
            <a:pPr lvl="0" indent="0">
              <a:buNone/>
            </a:pPr>
            <a:r>
              <a:rPr>
                <a:latin typeface="Courier"/>
              </a:rPr>
              <a:t>mod2 = smf.ols(
    'price ~ np.log(carat) + clarity + depth + 
     C(cut, Treatment("Ideal")) * color', 
     data = diamonds).fit()</a:t>
            </a:r>
          </a:p>
          <a:p>
            <a:pPr marL="0" lvl="0" indent="0">
              <a:buNone/>
            </a:pPr>
            <a:r>
              <a:t>Here we specify that </a:t>
            </a:r>
            <a:r>
              <a:rPr>
                <a:latin typeface="Courier"/>
              </a:rPr>
              <a:t>cut</a:t>
            </a:r>
            <a:r>
              <a:t> is a categorical variable, and we are using </a:t>
            </a:r>
            <a:r>
              <a:rPr i="1"/>
              <a:t>treatment contrasts</a:t>
            </a:r>
            <a:r>
              <a:t> with </a:t>
            </a:r>
            <a:r>
              <a:rPr i="1"/>
              <a:t>Ideal</a:t>
            </a:r>
            <a:r>
              <a:t> as the reference category 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Logistic regression</a:t>
            </a:r>
          </a:p>
          <a:p>
            <a:pPr lvl="0" indent="0">
              <a:buNone/>
            </a:pPr>
            <a:r>
              <a:rPr>
                <a:latin typeface="Courier"/>
              </a:rPr>
              <a:t>titanic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sm.datasets.get_rdataset(</a:t>
            </a:r>
            <a:r>
              <a:rPr>
                <a:solidFill>
                  <a:srgbClr val="4070A0"/>
                </a:solidFill>
                <a:latin typeface="Courier"/>
              </a:rPr>
              <a:t>'Titanic'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'Stat2Data'</a:t>
            </a:r>
            <a:r>
              <a:rPr>
                <a:latin typeface="Courier"/>
              </a:rPr>
              <a:t>).data</a:t>
            </a:r>
            <a:br/>
            <a:r>
              <a:rPr>
                <a:latin typeface="Courier"/>
              </a:rPr>
              <a:t>titanic.info()</a:t>
            </a:r>
          </a:p>
          <a:p>
            <a:pPr lvl="0" indent="0">
              <a:buNone/>
            </a:pPr>
            <a:r>
              <a:rPr>
                <a:latin typeface="Courier"/>
              </a:rPr>
              <a:t>## &lt;class 'pandas.core.frame.DataFrame'&gt;
## RangeIndex: 1313 entries, 0 to 1312
## Data columns (total 6 columns):
##  #   Column    Non-Null Count  Dtype  
## ---  ------    --------------  -----  
##  0   Name      1313 non-null   object 
##  1   PClass    1313 non-null   object 
##  2   Age       756 non-null    float64
##  3   Sex       1313 non-null   object 
##  4   Survived  1313 non-null   int64  
##  5   SexCode   1313 non-null   int64  
## dtypes: float64(1), int64(2), object(3)
## memory usage: 61.7+ KB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0" indent="0">
              <a:buNone/>
            </a:pPr>
            <a:r>
              <a:rPr>
                <a:latin typeface="Courier"/>
              </a:rPr>
              <a:t>mod_logistic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smf.glm(</a:t>
            </a:r>
            <a:r>
              <a:rPr>
                <a:solidFill>
                  <a:srgbClr val="4070A0"/>
                </a:solidFill>
                <a:latin typeface="Courier"/>
              </a:rPr>
              <a:t>'Survived ~ Age + Sex + PClass'</a:t>
            </a:r>
            <a:r>
              <a:rPr>
                <a:latin typeface="Courier"/>
              </a:rPr>
              <a:t>, data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titanic,</a:t>
            </a:r>
            <a:br/>
            <a:r>
              <a:rPr>
                <a:latin typeface="Courier"/>
              </a:rPr>
              <a:t>  family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sm.families.Binomial()).fit()</a:t>
            </a:r>
            <a:br/>
            <a:r>
              <a:rPr>
                <a:latin typeface="Courier"/>
              </a:rPr>
              <a:t>mod_logistic.summary()</a:t>
            </a:r>
          </a:p>
          <a:p>
            <a:pPr lvl="0" indent="0">
              <a:buNone/>
            </a:pPr>
            <a:r>
              <a:rPr>
                <a:latin typeface="Courier"/>
              </a:rPr>
              <a:t>## &lt;class 'statsmodels.iolib.summary.Summary'&gt;
## """
##                  Generalized Linear Model Regression Results                  
## ==============================================================================
## Dep. Variable:               Survived   No. Observations:                  756
## Model:                            GLM   Df Residuals:                      751
## Model Family:                Binomial   Df Model:                            4
## Link Function:                  logit   Scale:                          1.0000
## Method:                          IRLS   Log-Likelihood:                -347.57
## Date:                Tue, 17 Aug 2021   Deviance:                       695.14
## Time:                        02:47:26   Pearson chi2:                     813.
## No. Iterations:                     5                                         
## Covariance Type:            nonrobust                                         
## =================================================================================
##                     coef    std err          z      P&gt;|z|      [0.025      0.975]
## ---------------------------------------------------------------------------------
## Intercept         1.8664      0.217      8.587      0.000       1.440       2.292
## Sex[T.male]      -2.6314      0.202    -13.058      0.000      -3.026      -2.236
## PClass[T.1st]     1.8933      0.208      9.119      0.000       1.486       2.300
## PClass[T.2nd]     0.6013      0.148      4.052      0.000       0.310       0.892
## PClass[T.3rd]    -0.6282      0.132     -4.754      0.000      -0.887      -0.369
## Age              -0.0392      0.008     -5.144      0.000      -0.054      -0.024
## =================================================================================
## """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 To get odds ratios 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python np.exp(mod_logistic.params.drop('Intercept'))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## Sex[T.male]      0.071981 ## PClass[T.1st]    6.640989 ## PClass[T.2nd]    1.824486 ## PClass[T.3rd]    0.533574 ## Age              0.961581 ## dtype: float64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 # Machine Learning 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 ## scikit-learn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scikit-learn</a:t>
                      </a:r>
                      <a:r>
                        <a:t> (</a:t>
                      </a:r>
                      <a:r>
                        <a:rPr>
                          <a:latin typeface="Courier"/>
                        </a:rPr>
                        <a:t>sklearn</a:t>
                      </a:r>
                      <a:r>
                        <a:t>) is the main machine learning package in Python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1. </a:t>
                      </a:r>
                      <a:r>
                        <a:rPr>
                          <a:latin typeface="Courier"/>
                        </a:rPr>
                        <a:t>sklearn</a:t>
                      </a:r>
                      <a:r>
                        <a:t> requires that all inputs be numeric, and in fact, </a:t>
                      </a:r>
                      <a:r>
                        <a:rPr>
                          <a:latin typeface="Courier"/>
                        </a:rPr>
                        <a:t>numpy</a:t>
                      </a:r>
                      <a:r>
                        <a:t> arrays. 1. </a:t>
                      </a:r>
                      <a:r>
                        <a:rPr>
                          <a:latin typeface="Courier"/>
                        </a:rPr>
                        <a:t>sklearn</a:t>
                      </a:r>
                      <a:r>
                        <a:t> requires that all categorical variables by replaced by 0/1 dummy variables 1. </a:t>
                      </a:r>
                      <a:r>
                        <a:rPr>
                          <a:latin typeface="Courier"/>
                        </a:rPr>
                        <a:t>sklearn</a:t>
                      </a:r>
                      <a:r>
                        <a:t> requires us to separate the predictors from the outcome. We need to have one </a:t>
                      </a:r>
                      <a:r>
                        <a:rPr>
                          <a:latin typeface="Courier"/>
                        </a:rPr>
                        <a:t>X</a:t>
                      </a:r>
                      <a:r>
                        <a:t> matrix for the predictors and one </a:t>
                      </a:r>
                      <a:r>
                        <a:rPr>
                          <a:latin typeface="Courier"/>
                        </a:rPr>
                        <a:t>y</a:t>
                      </a:r>
                      <a:r>
                        <a:t> vector for the outcome.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t>First of all, we know that all </a:t>
            </a:r>
            <a:r>
              <a:rPr>
                <a:latin typeface="Courier"/>
              </a:rPr>
              <a:t>pandas</a:t>
            </a:r>
            <a:r>
              <a:t> Series and DataFrame objects can be converted to </a:t>
            </a:r>
            <a:r>
              <a:rPr>
                <a:latin typeface="Courier"/>
              </a:rPr>
              <a:t>numpy</a:t>
            </a:r>
            <a:r>
              <a:t> arrays using the </a:t>
            </a:r>
            <a:r>
              <a:rPr>
                <a:latin typeface="Courier"/>
              </a:rPr>
              <a:t>values</a:t>
            </a:r>
            <a:r>
              <a:t> or </a:t>
            </a:r>
            <a:r>
              <a:rPr>
                <a:latin typeface="Courier"/>
              </a:rPr>
              <a:t>to_numpy</a:t>
            </a:r>
            <a:r>
              <a:t> functions.</a:t>
            </a:r>
          </a:p>
          <a:p>
            <a:pPr lvl="1">
              <a:buAutoNum type="arabicPeriod"/>
            </a:pPr>
            <a:r>
              <a:t>Second, we can easily extract a single variable from the data set using either the usual extracton methods or the </a:t>
            </a:r>
            <a:r>
              <a:rPr>
                <a:latin typeface="Courier"/>
              </a:rPr>
              <a:t>pop</a:t>
            </a:r>
            <a:r>
              <a:t> function.</a:t>
            </a:r>
          </a:p>
          <a:p>
            <a:pPr lvl="1">
              <a:buAutoNum type="arabicPeriod"/>
            </a:pPr>
            <a:r>
              <a:t>Third, </a:t>
            </a:r>
            <a:r>
              <a:rPr>
                <a:latin typeface="Courier"/>
              </a:rPr>
              <a:t>pandas</a:t>
            </a:r>
            <a:r>
              <a:t> gives us a way to convert all categorical values to numeric dummy variables using the </a:t>
            </a:r>
            <a:r>
              <a:rPr>
                <a:latin typeface="Courier"/>
              </a:rPr>
              <a:t>get_dummies</a:t>
            </a:r>
            <a:r>
              <a:t> function.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indent="0">
              <a:buNone/>
            </a:pPr>
            <a:r>
              <a:rPr>
                <a:latin typeface="Courier"/>
              </a:rPr>
              <a:t>import numpy as np</a:t>
            </a:r>
            <a:br/>
            <a:r>
              <a:rPr>
                <a:latin typeface="Courier"/>
              </a:rPr>
              <a:t>import pandas as pd</a:t>
            </a:r>
            <a:br/>
            <a:r>
              <a:rPr>
                <a:latin typeface="Courier"/>
              </a:rPr>
              <a:t>import sklearn</a:t>
            </a:r>
            <a:br/>
            <a:r>
              <a:rPr>
                <a:latin typeface="Courier"/>
              </a:rPr>
              <a:t>import statsmodels.api as sm</a:t>
            </a:r>
            <a:br/>
            <a:r>
              <a:rPr>
                <a:latin typeface="Courier"/>
              </a:rPr>
              <a:t>import matplotlib.pyplot as plt</a:t>
            </a:r>
            <a:br/>
            <a:r>
              <a:rPr>
                <a:latin typeface="Courier"/>
              </a:rPr>
              <a:t>import seaborn as sns</a:t>
            </a:r>
            <a:br/>
            <a:br/>
            <a:r>
              <a:rPr>
                <a:latin typeface="Courier"/>
              </a:rPr>
              <a:t>iris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sm.datasets.get_rdataset(</a:t>
            </a:r>
            <a:r>
              <a:rPr>
                <a:solidFill>
                  <a:srgbClr val="4070A0"/>
                </a:solidFill>
                <a:latin typeface="Courier"/>
              </a:rPr>
              <a:t>'iris'</a:t>
            </a:r>
            <a:r>
              <a:rPr>
                <a:latin typeface="Courier"/>
              </a:rPr>
              <a:t>).data</a:t>
            </a:r>
            <a:br/>
            <a:r>
              <a:rPr>
                <a:latin typeface="Courier"/>
              </a:rPr>
              <a:t>iris.head()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Sepal.Length  Sepal.Width  Petal.Length  Petal.Width Species
## 0           5.1          3.5           1.4          0.2  setosa
## 1           4.9          3.0           1.4          0.2  setosa
## 2           4.7          3.2           1.3          0.2  setosa
## 3           4.6          3.1           1.5          0.2  setosa
## 4           5.0          3.6           1.4          0.2  setosa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Separate out outcome and predictors </a:t>
            </a:r>
          </a:p>
          <a:p>
            <a:pPr lvl="0" indent="0">
              <a:buNone/>
            </a:pPr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iris[</a:t>
            </a:r>
            <a:r>
              <a:rPr>
                <a:solidFill>
                  <a:srgbClr val="4070A0"/>
                </a:solidFill>
                <a:latin typeface="Courier"/>
              </a:rPr>
              <a:t>'Species'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iris.drop(</a:t>
            </a:r>
            <a:r>
              <a:rPr>
                <a:solidFill>
                  <a:srgbClr val="4070A0"/>
                </a:solidFill>
                <a:latin typeface="Courier"/>
              </a:rPr>
              <a:t>'Species'</a:t>
            </a:r>
            <a:r>
              <a:rPr>
                <a:latin typeface="Courier"/>
              </a:rPr>
              <a:t>, axis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drops column, makes a copy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y = iris.pop('Species') # Now iris contains just the predictors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Florence </a:t>
            </a:r>
            <a:r>
              <a:rPr b="1" dirty="0" err="1"/>
              <a:t>Nightangle</a:t>
            </a:r>
            <a:r>
              <a:rPr b="1" dirty="0"/>
              <a:t>, Crimean War</a:t>
            </a:r>
          </a:p>
          <a:p>
            <a:pPr marL="0" lvl="0" indent="0">
              <a:buNone/>
            </a:pPr>
            <a:endParaRPr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t>Plotting war dead in Crimean war</a:t>
            </a:r>
          </a:p>
          <a:p>
            <a:pPr lvl="1"/>
            <a:r>
              <a:t>Developed “rose plot”</a:t>
            </a:r>
          </a:p>
          <a:p>
            <a:pPr lvl="1"/>
            <a:r>
              <a:t>Made point that most deaths were due to sepsis in hospital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 Transform </a:t>
                      </a:r>
                      <a:r>
                        <a:rPr>
                          <a:latin typeface="Courier"/>
                        </a:rPr>
                        <a:t>y</a:t>
                      </a:r>
                      <a:r>
                        <a:t> to be numeric 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python from sklearn.preprocessing import LabelEncoder le = LabelEncoder() y = le.fit_transform(y) y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## array([0, 0, 0, 0, 0, 0, 0, 0, 0, 0, 0, 0, 0, 0, 0, 0, 0, 0, 0, 0, 0, 0, ##        0, 0, 0, 0, 0, 0, 0, 0, 0, 0, 0, 0, 0, 0, 0, 0, 0, 0, 0, 0, 0, 0, ##        0, 0, 0, 0, 0, 0, 1, 1, 1, 1, 1, 1, 1, 1, 1, 1, 1, 1, 1, 1, 1, 1, ##        1, 1, 1, 1, 1, 1, 1, 1, 1, 1, 1, 1, 1, 1, 1, 1, 1, 1, 1, 1, 1, 1, ##        1, 1, 1, 1, 1, 1, 1, 1, 1, 1, 1, 1, 2, 2, 2, 2, 2, 2, 2, 2, 2, 2, ##        2, 2, 2, 2, 2, 2, 2, 2, 2, 2, 2, 2, 2, 2, 2, 2, 2, 2, 2, 2, 2, 2, ##        2, 2, 2, 2, 2, 2, 2, 2, 2, 2, 2, 2, 2, 2, 2, 2, 2, 2])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 ## Transforming the predictors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The usual transformations that we need for heterogeneous predictors is to create </a:t>
                      </a:r>
                      <a:r>
                        <a:rPr i="1"/>
                        <a:t>dummy variables</a:t>
                      </a:r>
                      <a:r>
                        <a:t> for the categorical predictors.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We don’t directly have a formula interface in </a:t>
                      </a:r>
                      <a:r>
                        <a:rPr>
                          <a:latin typeface="Courier"/>
                        </a:rPr>
                        <a:t>sklearn</a:t>
                      </a:r>
                      <a:r>
                        <a:t>, but we can use tools from </a:t>
                      </a:r>
                      <a:r>
                        <a:rPr>
                          <a:latin typeface="Courier"/>
                        </a:rPr>
                        <a:t>pandas</a:t>
                      </a:r>
                      <a:r>
                        <a:t> and </a:t>
                      </a:r>
                      <a:r>
                        <a:rPr>
                          <a:latin typeface="Courier"/>
                        </a:rPr>
                        <a:t>patsy</a:t>
                      </a:r>
                      <a:r>
                        <a:t> to take care of this 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0" indent="0">
              <a:buNone/>
            </a:pPr>
            <a:r>
              <a:rPr>
                <a:latin typeface="Courier"/>
              </a:rPr>
              <a:t>diamonds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pd.read_csv(</a:t>
            </a:r>
            <a:r>
              <a:rPr>
                <a:solidFill>
                  <a:srgbClr val="4070A0"/>
                </a:solidFill>
                <a:latin typeface="Courier"/>
              </a:rPr>
              <a:t>'data/diamonds.csv.gz'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diamonds.pop(</a:t>
            </a:r>
            <a:r>
              <a:rPr>
                <a:solidFill>
                  <a:srgbClr val="4070A0"/>
                </a:solidFill>
                <a:latin typeface="Courier"/>
              </a:rPr>
              <a:t>'price'</a:t>
            </a:r>
            <a:r>
              <a:rPr>
                <a:latin typeface="Courier"/>
              </a:rPr>
              <a:t>).values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pd.get_dummies(diamonds)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Alternatively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import patsy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f = '~ np.log(carat) + clarity + depth + cut * color'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X = patsy.dmatrix(f, data=diamonds)</a:t>
            </a:r>
          </a:p>
          <a:p>
            <a:pPr lvl="0" indent="0">
              <a:buNone/>
            </a:pPr>
            <a:r>
              <a:rPr>
                <a:latin typeface="Courier"/>
              </a:rPr>
              <a:t>X.info()</a:t>
            </a:r>
          </a:p>
          <a:p>
            <a:pPr lvl="0" indent="0">
              <a:buNone/>
            </a:pPr>
            <a:r>
              <a:rPr>
                <a:latin typeface="Courier"/>
              </a:rPr>
              <a:t>## &lt;class 'pandas.core.frame.DataFrame'&gt;
## RangeIndex: 53940 entries, 0 to 53939
## Data columns (total 26 columns):
##  #   Column         Non-Null Count  Dtype  
## ---  ------         --------------  -----  
##  0   carat          53940 non-null  float64
##  1   depth          53940 non-null  float64
##  2   table          53940 non-null  float64
##  3   x              53940 non-null  float64
##  4   y              53940 non-null  float64
##  5   z              53940 non-null  float64
##  6   cut_Fair       53940 non-null  uint8  
##  7   cut_Good       53940 non-null  uint8  
##  8   cut_Ideal      53940 non-null  uint8  
##  9   cut_Premium    53940 non-null  uint8  
##  10  cut_Very Good  53940 non-null  uint8  
##  11  color_D        53940 non-null  uint8  
##  12  color_E        53940 non-null  uint8  
##  13  color_F        53940 non-null  uint8  
##  14  color_G        53940 non-null  uint8  
##  15  color_H        53940 non-null  uint8  
##  16  color_I        53940 non-null  uint8  
##  17  color_J        53940 non-null  uint8  
##  18  clarity_I1     53940 non-null  uint8  
##  19  clarity_IF     53940 non-null  uint8  
##  20  clarity_SI1    53940 non-null  uint8  
##  21  clarity_SI2    53940 non-null  uint8  
##  22  clarity_VS1    53940 non-null  uint8  
##  23  clarity_VS2    53940 non-null  uint8  
##  24  clarity_VVS1   53940 non-null  uint8  
##  25  clarity_VVS2   53940 non-null  uint8  
## dtypes: float64(6), uint8(20)
## memory usage: 3.5 MB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Supervised machine learning methods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ML method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Code to call it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Decision Tree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sklearn.tree.DecisionTreeClassifier</a:t>
                      </a:r>
                      <a:r>
                        <a:t>, </a:t>
                      </a:r>
                      <a:r>
                        <a:rPr>
                          <a:latin typeface="Courier"/>
                        </a:rPr>
                        <a:t>sklearn.tree.DecisionTreeRegressor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Random Forest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sklearn.ensemble.RandomForestClassifier</a:t>
                      </a:r>
                      <a:r>
                        <a:t>, </a:t>
                      </a:r>
                      <a:r>
                        <a:rPr>
                          <a:latin typeface="Courier"/>
                        </a:rPr>
                        <a:t>sklearn.ensemble.RandomForestRegressor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Linear Regression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sklearn.linear_model.LinearRegression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Logistic Regression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sklearn.linear_model.LogisticRegression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Support Vector Machines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sklearn.svm.LinearSVC</a:t>
                      </a:r>
                      <a:r>
                        <a:t>, </a:t>
                      </a:r>
                      <a:r>
                        <a:rPr>
                          <a:latin typeface="Courier"/>
                        </a:rPr>
                        <a:t>sklearn.svm.LinearSVR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endParaRPr/>
          </a:p>
          <a:p>
            <a:pPr marL="0" lvl="0" indent="0">
              <a:buNone/>
            </a:pPr>
            <a:r>
              <a:t>The general method that the code will follow is :</a:t>
            </a:r>
          </a:p>
          <a:p>
            <a:pPr lvl="0" indent="0">
              <a:buNone/>
            </a:pPr>
            <a:r>
              <a:rPr>
                <a:latin typeface="Courier"/>
              </a:rPr>
              <a:t>from sklearn.... import Machine
machine = Machine(*parameters*)
machine.fit(X, y)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t>Split the data into a training set and a test set (80/20)</a:t>
            </a:r>
          </a:p>
          <a:p>
            <a:pPr marL="0" lvl="0" indent="0">
              <a:buNone/>
            </a:pPr>
            <a:r>
              <a:t>Model build on the training set </a:t>
            </a:r>
            <a:r>
              <a:rPr b="1"/>
              <a:t>only</a:t>
            </a:r>
            <a:r>
              <a:t>, and see predictive performance on the test set </a:t>
            </a:r>
          </a:p>
          <a:p>
            <a:pPr lvl="0" indent="0">
              <a:buNone/>
            </a:pPr>
            <a:r>
              <a:rPr>
                <a:latin typeface="Courier"/>
              </a:rPr>
              <a:t>from sklearn.model_selection import train_test_split</a:t>
            </a:r>
            <a:br/>
            <a:br/>
            <a:r>
              <a:rPr>
                <a:latin typeface="Courier"/>
              </a:rPr>
              <a:t>X_train, X_test, y_train, y_test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train_test_split(X, y , test_size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0.2</a:t>
            </a:r>
            <a:r>
              <a:rPr>
                <a:latin typeface="Courier"/>
              </a:rPr>
              <a:t>, random_state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r>
              <a:rPr>
                <a:latin typeface="Courier"/>
              </a:rPr>
              <a:t>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Initialize 2 models</a:t>
            </a:r>
          </a:p>
          <a:p>
            <a:pPr lvl="0" indent="0">
              <a:buNone/>
            </a:pPr>
            <a:r>
              <a:rPr>
                <a:latin typeface="Courier"/>
              </a:rPr>
              <a:t>from sklearn.linear_model import LinearRegression</a:t>
            </a:r>
            <a:br/>
            <a:r>
              <a:rPr>
                <a:latin typeface="Courier"/>
              </a:rPr>
              <a:t>from sklearn.tree import DecisionTreeRegressor</a:t>
            </a:r>
            <a:br/>
            <a:br/>
            <a:br/>
            <a:r>
              <a:rPr>
                <a:latin typeface="Courier"/>
              </a:rPr>
              <a:t>lm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LinearRegression()</a:t>
            </a:r>
            <a:br/>
            <a:r>
              <a:rPr>
                <a:latin typeface="Courier"/>
              </a:rPr>
              <a:t>dt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DecisionTreeRegressor()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Fit the models to the data </a:t>
            </a:r>
          </a:p>
          <a:p>
            <a:pPr lvl="0" indent="0">
              <a:buNone/>
            </a:pPr>
            <a:r>
              <a:rPr>
                <a:latin typeface="Courier"/>
              </a:rPr>
              <a:t>lm.fit(X_train, y_train)</a:t>
            </a:r>
          </a:p>
          <a:p>
            <a:pPr lvl="0" indent="0">
              <a:buNone/>
            </a:pPr>
            <a:r>
              <a:rPr>
                <a:latin typeface="Courier"/>
              </a:rPr>
              <a:t>## LinearRegression()</a:t>
            </a:r>
          </a:p>
          <a:p>
            <a:pPr lvl="0" indent="0">
              <a:buNone/>
            </a:pPr>
            <a:r>
              <a:rPr>
                <a:latin typeface="Courier"/>
              </a:rPr>
              <a:t>dt.fit(X_train, y_train)</a:t>
            </a:r>
          </a:p>
          <a:p>
            <a:pPr lvl="0" indent="0">
              <a:buNone/>
            </a:pPr>
            <a:r>
              <a:rPr>
                <a:latin typeface="Courier"/>
              </a:rPr>
              <a:t>## DecisionTreeRegressor()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 See how the models do on the training set (don’t really do or report this) 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```python from sklearn.metrics import r2_score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print(‘Linear regression:’, r2_score(y_train, lm.predict(X_train))) ```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## Linear regression: 0.9202636015648039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python print('Decision tree:', r2_score(y_train, dt.predict(X_train)))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## Decision tree: 0.9999965428396391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 We’re almost certainly overfitting!! 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Cross-validaton</a:t>
            </a:r>
          </a:p>
          <a:p>
            <a:pPr marL="0" lvl="0" indent="0">
              <a:buNone/>
            </a:pPr>
            <a:endParaRPr b="1"/>
          </a:p>
          <a:p>
            <a:pPr marL="0" lvl="0" indent="0">
              <a:spcBef>
                <a:spcPts val="3000"/>
              </a:spcBef>
              <a:buNone/>
            </a:pPr>
            <a:endParaRPr b="1"/>
          </a:p>
          <a:p>
            <a:pPr lvl="0" indent="0">
              <a:buNone/>
            </a:pPr>
            <a:r>
              <a:rPr>
                <a:latin typeface="Courier"/>
              </a:rPr>
              <a:t>from sklearn.model_selection import cross_val_score</a:t>
            </a:r>
            <a:br/>
            <a:br/>
            <a:r>
              <a:rPr>
                <a:latin typeface="Courier"/>
              </a:rPr>
              <a:t>cv_score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cross_val_score(dt, X_train, y_train, cv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scoring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'r2'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"CV average score ="</a:t>
            </a:r>
            <a:r>
              <a:rPr>
                <a:latin typeface="Courier"/>
              </a:rPr>
              <a:t>, np.round(np.mean(cv_score),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## CV average score = 0.965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Tuning models using cross-validation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 indent="0">
              <a:buNone/>
            </a:pPr>
            <a:r>
              <a:rPr>
                <a:latin typeface="Courier"/>
              </a:rPr>
              <a:t>from sklearn.model_selection import GridSearchCV</a:t>
            </a:r>
            <a:br/>
            <a:r>
              <a:rPr>
                <a:latin typeface="Courier"/>
              </a:rPr>
              <a:t>import numpy.random as rnd</a:t>
            </a:r>
            <a:br/>
            <a:r>
              <a:rPr>
                <a:latin typeface="Courier"/>
              </a:rPr>
              <a:t>rnd.RandomState(</a:t>
            </a:r>
            <a:r>
              <a:rPr>
                <a:solidFill>
                  <a:srgbClr val="40A070"/>
                </a:solidFill>
                <a:latin typeface="Courier"/>
              </a:rPr>
              <a:t>39358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RandomState(MT19937) at 0x7F89498AAA40</a:t>
            </a:r>
          </a:p>
          <a:p>
            <a:pPr lvl="0" indent="0">
              <a:buNone/>
            </a:pPr>
            <a:r>
              <a:rPr>
                <a:latin typeface="Courier"/>
              </a:rPr>
              <a:t>param_grid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70A0"/>
                </a:solidFill>
                <a:latin typeface="Courier"/>
              </a:rPr>
              <a:t>'max_depth'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], </a:t>
            </a:r>
            <a:r>
              <a:rPr>
                <a:solidFill>
                  <a:srgbClr val="4070A0"/>
                </a:solidFill>
                <a:latin typeface="Courier"/>
              </a:rPr>
              <a:t>'min_samples_leaf'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],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'max_features'</a:t>
            </a:r>
            <a:r>
              <a:rPr>
                <a:latin typeface="Courier"/>
              </a:rPr>
              <a:t> : [</a:t>
            </a:r>
            <a:r>
              <a:rPr>
                <a:solidFill>
                  <a:srgbClr val="4070A0"/>
                </a:solidFill>
                <a:latin typeface="Courier"/>
              </a:rPr>
              <a:t>'auto'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'sqrt'</a:t>
            </a:r>
            <a:r>
              <a:rPr>
                <a:latin typeface="Courier"/>
              </a:rPr>
              <a:t>]}</a:t>
            </a:r>
            <a:br/>
            <a:br/>
            <a:r>
              <a:rPr>
                <a:latin typeface="Courier"/>
              </a:rPr>
              <a:t>clf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GridSearchCV(dt, param_grid, scoring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'r2'</a:t>
            </a:r>
            <a:r>
              <a:rPr>
                <a:latin typeface="Courier"/>
              </a:rPr>
              <a:t>, cv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Tuning dt</a:t>
            </a:r>
            <a:br/>
            <a:r>
              <a:rPr>
                <a:latin typeface="Courier"/>
              </a:rPr>
              <a:t>clf.fit(X_train, y_train)</a:t>
            </a:r>
          </a:p>
          <a:p>
            <a:pPr lvl="0" indent="0">
              <a:buNone/>
            </a:pPr>
            <a:r>
              <a:rPr>
                <a:latin typeface="Courier"/>
              </a:rPr>
              <a:t>## GridSearchCV(cv=5, estimator=DecisionTreeRegressor(),
##              param_grid={'max_depth': [1, 3, 5, 7, 10],
##                          'max_features': ['auto', 'sqrt'],
##                          'min_samples_leaf': [1, 5, 10, 20]},
##              scoring='r2')</a:t>
            </a:r>
          </a:p>
          <a:p>
            <a:pPr lvl="0" indent="0">
              <a:buNone/>
            </a:pPr>
            <a:r>
              <a:rPr>
                <a:latin typeface="Courier"/>
              </a:rPr>
              <a:t>clf.best_estimator_</a:t>
            </a:r>
          </a:p>
          <a:p>
            <a:pPr lvl="0" indent="0">
              <a:buNone/>
            </a:pPr>
            <a:r>
              <a:rPr>
                <a:latin typeface="Courier"/>
              </a:rPr>
              <a:t>## DecisionTreeRegressor(max_depth=10, max_features='auto', min_samples_leaf=10)</a:t>
            </a:r>
          </a:p>
          <a:p>
            <a:pPr lvl="0" indent="0">
              <a:buNone/>
            </a:pPr>
            <a:r>
              <a:rPr>
                <a:latin typeface="Courier"/>
              </a:rPr>
              <a:t>print(clf.best_score_)</a:t>
            </a:r>
          </a:p>
          <a:p>
            <a:pPr lvl="0" indent="0">
              <a:buNone/>
            </a:pPr>
            <a:r>
              <a:rPr>
                <a:latin typeface="Courier"/>
              </a:rPr>
              <a:t>## 0.9645353367172375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John Snow, 1854</a:t>
            </a:r>
          </a:p>
          <a:p>
            <a:pPr marL="0" lvl="0" indent="0">
              <a:buNone/>
            </a:pPr>
            <a:endParaRPr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t>Cholera outbreak in London</a:t>
            </a:r>
          </a:p>
          <a:p>
            <a:pPr lvl="1"/>
            <a:r>
              <a:t>Spatial mapping of households with cholera showed clustering</a:t>
            </a:r>
          </a:p>
          <a:p>
            <a:pPr lvl="1"/>
            <a:r>
              <a:t>Helped identify wells that were contaminated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 How does this model do on the test set? 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python p = clf.best_estimator_.predict(X_test) r2_score(y_test, p)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## 0.9658314739557474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 # Unsupervised learning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 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 ## K-Means clustering 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python iris = sm.datasets.get_rdataset('iris').data sns.relplot(data=iris, x = 'Sepal.Length',y = 'Sepal.Width', hue = 'Species');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 indent="0">
              <a:buNone/>
            </a:pPr>
            <a:r>
              <a:rPr>
                <a:latin typeface="Courier"/>
              </a:rPr>
              <a:t>from sklearn.cluster import KMeans, AgglomerativeClustering</a:t>
            </a:r>
            <a:br/>
            <a:br/>
            <a:r>
              <a:rPr>
                <a:latin typeface="Courier"/>
              </a:rPr>
              <a:t>km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KMeans(n_clusters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km.fit(iris[[</a:t>
            </a:r>
            <a:r>
              <a:rPr>
                <a:solidFill>
                  <a:srgbClr val="4070A0"/>
                </a:solidFill>
                <a:latin typeface="Courier"/>
              </a:rPr>
              <a:t>'Sepal.Length'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'Sepal.Width'</a:t>
            </a:r>
            <a:r>
              <a:rPr>
                <a:latin typeface="Courier"/>
              </a:rPr>
              <a:t>]])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>
                <a:latin typeface="Courier"/>
              </a:rPr>
              <a:t>iris[</a:t>
            </a:r>
            <a:r>
              <a:rPr>
                <a:solidFill>
                  <a:srgbClr val="4070A0"/>
                </a:solidFill>
                <a:latin typeface="Courier"/>
              </a:rPr>
              <a:t>'km_labels'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km.labels_</a:t>
            </a:r>
            <a:br/>
            <a:r>
              <a:rPr>
                <a:latin typeface="Courier"/>
              </a:rPr>
              <a:t>iris[</a:t>
            </a:r>
            <a:r>
              <a:rPr>
                <a:solidFill>
                  <a:srgbClr val="4070A0"/>
                </a:solidFill>
                <a:latin typeface="Courier"/>
              </a:rPr>
              <a:t>'km_labels'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iris.km_labels.astype(</a:t>
            </a:r>
            <a:r>
              <a:rPr>
                <a:solidFill>
                  <a:srgbClr val="4070A0"/>
                </a:solidFill>
                <a:latin typeface="Courier"/>
              </a:rPr>
              <a:t>'category'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sns.relplot(data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iris,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'Sepal.Length'</a:t>
            </a:r>
            <a:r>
              <a:rPr>
                <a:latin typeface="Courier"/>
              </a:rPr>
              <a:t>, 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'Sepal.Width'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hue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'km_labels'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Agglomerative (hierarchical) clustering</a:t>
            </a:r>
          </a:p>
          <a:p>
            <a:pPr lvl="0" indent="0">
              <a:buNone/>
            </a:pPr>
            <a:r>
              <a:rPr>
                <a:latin typeface="Courier"/>
              </a:rPr>
              <a:t>hc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AgglomerativeClustering(distance_threshold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n_clusters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None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 linkage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'complete'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hc.fit(iris[[</a:t>
            </a:r>
            <a:r>
              <a:rPr>
                <a:solidFill>
                  <a:srgbClr val="4070A0"/>
                </a:solidFill>
                <a:latin typeface="Courier"/>
              </a:rPr>
              <a:t>'Sepal.Length'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'Sepal.Width'</a:t>
            </a:r>
            <a:r>
              <a:rPr>
                <a:latin typeface="Courier"/>
              </a:rPr>
              <a:t>]])</a:t>
            </a:r>
          </a:p>
          <a:p>
            <a:pPr lvl="0" indent="0">
              <a:buNone/>
            </a:pPr>
            <a:r>
              <a:rPr>
                <a:latin typeface="Courier"/>
              </a:rPr>
              <a:t>## AgglomerativeClustering(distance_threshold=0, linkage='complete',
##                         n_clusters=None)</a:t>
            </a:r>
          </a:p>
          <a:p>
            <a:pPr lvl="0" indent="0">
              <a:buNone/>
            </a:pPr>
            <a:r>
              <a:rPr>
                <a:latin typeface="Courier"/>
              </a:rPr>
              <a:t>plot_dendrogram(hc, truncate_mode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'level'</a:t>
            </a:r>
            <a:r>
              <a:rPr>
                <a:latin typeface="Courier"/>
              </a:rPr>
              <a:t>, p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plt.xlabel(</a:t>
            </a:r>
            <a:r>
              <a:rPr>
                <a:solidFill>
                  <a:srgbClr val="4070A0"/>
                </a:solidFill>
                <a:latin typeface="Courier"/>
              </a:rPr>
              <a:t>"Number of points in node (or index of point if no parenthesis)."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hc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AgglomerativeClustering( n_clusters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linkage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'average'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hc.fit(iris[[</a:t>
            </a:r>
            <a:r>
              <a:rPr>
                <a:solidFill>
                  <a:srgbClr val="4070A0"/>
                </a:solidFill>
                <a:latin typeface="Courier"/>
              </a:rPr>
              <a:t>'Sepal.Length'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'Sepal.Width'</a:t>
            </a:r>
            <a:r>
              <a:rPr>
                <a:latin typeface="Courier"/>
              </a:rPr>
              <a:t>]])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lvl="0" indent="0">
              <a:buNone/>
            </a:pPr>
            <a:r>
              <a:rPr>
                <a:latin typeface="Courier"/>
              </a:rPr>
              <a:t>iris[</a:t>
            </a:r>
            <a:r>
              <a:rPr>
                <a:solidFill>
                  <a:srgbClr val="4070A0"/>
                </a:solidFill>
                <a:latin typeface="Courier"/>
              </a:rPr>
              <a:t>'hc_labels'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pd.Series(hc.labels_).astype(</a:t>
            </a:r>
            <a:r>
              <a:rPr>
                <a:solidFill>
                  <a:srgbClr val="4070A0"/>
                </a:solidFill>
                <a:latin typeface="Courier"/>
              </a:rPr>
              <a:t>'category'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sns.relplot(data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iris,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'Sepal.Length'</a:t>
            </a:r>
            <a:r>
              <a:rPr>
                <a:latin typeface="Courier"/>
              </a:rPr>
              <a:t>, 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'Sepal.Width'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hue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'hc_labels'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Why do we need visualization on top of analytics?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Strip plot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Boxplot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Violin plot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Each column is a particular data set</a:t>
            </a:r>
          </a:p>
          <a:p>
            <a:pPr marL="0" lvl="0" indent="0">
              <a:buNone/>
            </a:pPr>
            <a:r>
              <a:t>Note which characteristics of the data the boxplot is not sensitive to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General concepts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6024</Words>
  <Application>Microsoft Macintosh PowerPoint</Application>
  <PresentationFormat>On-screen Show (4:3)</PresentationFormat>
  <Paragraphs>276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Calibri Light</vt:lpstr>
      <vt:lpstr>Courier</vt:lpstr>
      <vt:lpstr>Office Theme</vt:lpstr>
      <vt:lpstr>Introduction to Data Science using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Facets and multiples</vt:lpstr>
      <vt:lpstr>PowerPoint Presentation</vt:lpstr>
      <vt:lpstr>PowerPoint Presentation</vt:lpstr>
      <vt:lpstr>PowerPoint Presentation</vt:lpstr>
      <vt:lpstr>PowerPoint Presentation</vt:lpstr>
      <vt:lpstr>Statistical modeling</vt:lpstr>
      <vt:lpstr>PowerPoint Presentation</vt:lpstr>
      <vt:lpstr>PowerPoint Presentation</vt:lpstr>
      <vt:lpstr>Hypothesis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Regression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 using Python</dc:title>
  <dc:creator/>
  <cp:keywords/>
  <cp:lastModifiedBy>Abhijit Dasgupta</cp:lastModifiedBy>
  <cp:revision>1</cp:revision>
  <dcterms:created xsi:type="dcterms:W3CDTF">2021-08-17T06:47:44Z</dcterms:created>
  <dcterms:modified xsi:type="dcterms:W3CDTF">2021-08-18T03:30:40Z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