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89" r:id="rId7"/>
    <p:sldId id="288" r:id="rId8"/>
    <p:sldId id="287" r:id="rId9"/>
    <p:sldId id="261" r:id="rId10"/>
    <p:sldId id="262" r:id="rId11"/>
    <p:sldId id="263" r:id="rId12"/>
    <p:sldId id="286" r:id="rId13"/>
    <p:sldId id="264" r:id="rId14"/>
    <p:sldId id="265" r:id="rId15"/>
    <p:sldId id="285" r:id="rId16"/>
    <p:sldId id="284" r:id="rId17"/>
    <p:sldId id="266" r:id="rId18"/>
    <p:sldId id="267" r:id="rId19"/>
    <p:sldId id="283" r:id="rId20"/>
    <p:sldId id="268" r:id="rId21"/>
    <p:sldId id="269" r:id="rId22"/>
    <p:sldId id="282"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6" autoAdjust="0"/>
    <p:restoredTop sz="94733" autoAdjust="0"/>
  </p:normalViewPr>
  <p:slideViewPr>
    <p:cSldViewPr snapToGrid="0" snapToObjects="1">
      <p:cViewPr varScale="1">
        <p:scale>
          <a:sx n="112" d="100"/>
          <a:sy n="112" d="100"/>
        </p:scale>
        <p:origin x="33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70B4-74F1-DC49-93BD-B65C80B051D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FFF3CF73-3ED2-E547-B150-DEA324EC3D2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68F7637-9A39-4A43-BA32-F95139AF30B7}"/>
              </a:ext>
            </a:extLst>
          </p:cNvPr>
          <p:cNvSpPr>
            <a:spLocks noGrp="1"/>
          </p:cNvSpPr>
          <p:nvPr>
            <p:ph type="dt" sz="half" idx="10"/>
          </p:nvPr>
        </p:nvSpPr>
        <p:spPr/>
        <p:txBody>
          <a:bodyPr/>
          <a:lstStyle/>
          <a:p>
            <a:fld id="{241EB5C9-1307-BA42-ABA2-0BC069CD8E7F}" type="datetimeFigureOut">
              <a:rPr lang="en-US" smtClean="0"/>
              <a:t>8/17/21</a:t>
            </a:fld>
            <a:endParaRPr lang="en-US"/>
          </a:p>
        </p:txBody>
      </p:sp>
      <p:sp>
        <p:nvSpPr>
          <p:cNvPr id="5" name="Footer Placeholder 4">
            <a:extLst>
              <a:ext uri="{FF2B5EF4-FFF2-40B4-BE49-F238E27FC236}">
                <a16:creationId xmlns:a16="http://schemas.microsoft.com/office/drawing/2014/main" id="{659B440E-EFFA-C040-B2D7-84F40F4855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E09443-C37B-4D42-8AD5-C4E4A531E2A0}"/>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418613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8A87-B1D0-A64A-A2C4-D2ECBB967B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49662-3CC6-BF45-AA6A-5C9FCD4868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9CC339-F506-C74B-830E-0FB03051493A}"/>
              </a:ext>
            </a:extLst>
          </p:cNvPr>
          <p:cNvSpPr>
            <a:spLocks noGrp="1"/>
          </p:cNvSpPr>
          <p:nvPr>
            <p:ph type="dt" sz="half" idx="10"/>
          </p:nvPr>
        </p:nvSpPr>
        <p:spPr/>
        <p:txBody>
          <a:bodyPr/>
          <a:lstStyle/>
          <a:p>
            <a:fld id="{241EB5C9-1307-BA42-ABA2-0BC069CD8E7F}" type="datetimeFigureOut">
              <a:rPr lang="en-US" smtClean="0"/>
              <a:t>8/17/21</a:t>
            </a:fld>
            <a:endParaRPr lang="en-US"/>
          </a:p>
        </p:txBody>
      </p:sp>
      <p:sp>
        <p:nvSpPr>
          <p:cNvPr id="5" name="Footer Placeholder 4">
            <a:extLst>
              <a:ext uri="{FF2B5EF4-FFF2-40B4-BE49-F238E27FC236}">
                <a16:creationId xmlns:a16="http://schemas.microsoft.com/office/drawing/2014/main" id="{03C9EEA1-2B69-8544-9DE4-18F98F36ED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C6A114-959F-AC48-AAAA-B7CD15F947AD}"/>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9847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2D1D7F-1D63-FB44-9EB5-A9DCCD756E5B}"/>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252BAF-9BF0-144B-85DF-2D58BEFBA42E}"/>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6EF685-F74D-6440-9895-D2DB379DD266}"/>
              </a:ext>
            </a:extLst>
          </p:cNvPr>
          <p:cNvSpPr>
            <a:spLocks noGrp="1"/>
          </p:cNvSpPr>
          <p:nvPr>
            <p:ph type="dt" sz="half" idx="10"/>
          </p:nvPr>
        </p:nvSpPr>
        <p:spPr/>
        <p:txBody>
          <a:bodyPr/>
          <a:lstStyle/>
          <a:p>
            <a:fld id="{241EB5C9-1307-BA42-ABA2-0BC069CD8E7F}" type="datetimeFigureOut">
              <a:rPr lang="en-US" smtClean="0"/>
              <a:t>8/17/21</a:t>
            </a:fld>
            <a:endParaRPr lang="en-US"/>
          </a:p>
        </p:txBody>
      </p:sp>
      <p:sp>
        <p:nvSpPr>
          <p:cNvPr id="5" name="Footer Placeholder 4">
            <a:extLst>
              <a:ext uri="{FF2B5EF4-FFF2-40B4-BE49-F238E27FC236}">
                <a16:creationId xmlns:a16="http://schemas.microsoft.com/office/drawing/2014/main" id="{CB6D2FBE-8B13-4D44-B9EC-46F9A1266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0D1209-5E83-6143-B27C-343B590C840C}"/>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547984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8E1AE-A462-A544-814E-FBEF7A6317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26F41D-1B53-F84D-857C-2F2C54B020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661180-01EE-6546-A681-6D55C9ECCB57}"/>
              </a:ext>
            </a:extLst>
          </p:cNvPr>
          <p:cNvSpPr>
            <a:spLocks noGrp="1"/>
          </p:cNvSpPr>
          <p:nvPr>
            <p:ph type="dt" sz="half" idx="10"/>
          </p:nvPr>
        </p:nvSpPr>
        <p:spPr/>
        <p:txBody>
          <a:bodyPr/>
          <a:lstStyle/>
          <a:p>
            <a:fld id="{241EB5C9-1307-BA42-ABA2-0BC069CD8E7F}" type="datetimeFigureOut">
              <a:rPr lang="en-US" smtClean="0"/>
              <a:t>8/17/21</a:t>
            </a:fld>
            <a:endParaRPr lang="en-US"/>
          </a:p>
        </p:txBody>
      </p:sp>
      <p:sp>
        <p:nvSpPr>
          <p:cNvPr id="5" name="Footer Placeholder 4">
            <a:extLst>
              <a:ext uri="{FF2B5EF4-FFF2-40B4-BE49-F238E27FC236}">
                <a16:creationId xmlns:a16="http://schemas.microsoft.com/office/drawing/2014/main" id="{F6D81337-3835-304F-8B8E-DF11F293D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E8B21-43F1-8840-A3D0-EFB339E8541D}"/>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557338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D546C-05BF-AB47-BE6F-C4295734459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3CE3BAA-FBC3-294D-B0D3-4B55D46C6E4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24CCB0-C4A3-6446-9384-2E49E99009DA}"/>
              </a:ext>
            </a:extLst>
          </p:cNvPr>
          <p:cNvSpPr>
            <a:spLocks noGrp="1"/>
          </p:cNvSpPr>
          <p:nvPr>
            <p:ph type="dt" sz="half" idx="10"/>
          </p:nvPr>
        </p:nvSpPr>
        <p:spPr/>
        <p:txBody>
          <a:bodyPr/>
          <a:lstStyle/>
          <a:p>
            <a:fld id="{241EB5C9-1307-BA42-ABA2-0BC069CD8E7F}" type="datetimeFigureOut">
              <a:rPr lang="en-US" smtClean="0"/>
              <a:t>8/17/21</a:t>
            </a:fld>
            <a:endParaRPr lang="en-US"/>
          </a:p>
        </p:txBody>
      </p:sp>
      <p:sp>
        <p:nvSpPr>
          <p:cNvPr id="5" name="Footer Placeholder 4">
            <a:extLst>
              <a:ext uri="{FF2B5EF4-FFF2-40B4-BE49-F238E27FC236}">
                <a16:creationId xmlns:a16="http://schemas.microsoft.com/office/drawing/2014/main" id="{EF3DDBB4-608E-0F46-80B6-6E92B1BD49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07D17-DB41-A14C-832B-C1F8542D319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4420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8CC0-42F4-9F41-A8EC-CA0CE5DF74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506D5D-2444-8E4B-98BE-534B8F8E36C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2ABB7D-DB1E-0544-AC7D-285EA70F5F8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E3972E-C3C0-2F4A-BEEC-F298BB01B066}"/>
              </a:ext>
            </a:extLst>
          </p:cNvPr>
          <p:cNvSpPr>
            <a:spLocks noGrp="1"/>
          </p:cNvSpPr>
          <p:nvPr>
            <p:ph type="dt" sz="half" idx="10"/>
          </p:nvPr>
        </p:nvSpPr>
        <p:spPr/>
        <p:txBody>
          <a:bodyPr/>
          <a:lstStyle/>
          <a:p>
            <a:fld id="{241EB5C9-1307-BA42-ABA2-0BC069CD8E7F}" type="datetimeFigureOut">
              <a:rPr lang="en-US" smtClean="0"/>
              <a:t>8/17/21</a:t>
            </a:fld>
            <a:endParaRPr lang="en-US"/>
          </a:p>
        </p:txBody>
      </p:sp>
      <p:sp>
        <p:nvSpPr>
          <p:cNvPr id="6" name="Footer Placeholder 5">
            <a:extLst>
              <a:ext uri="{FF2B5EF4-FFF2-40B4-BE49-F238E27FC236}">
                <a16:creationId xmlns:a16="http://schemas.microsoft.com/office/drawing/2014/main" id="{963099BA-17D4-2F43-A2B3-FD9A97D06D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F66928-830F-8842-B829-D67BC55CB62E}"/>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4342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29EA-DBD9-C944-96C7-E74F26477626}"/>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482EEA-B570-7446-8019-C55A56E0C0B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C0EE5D3-E53F-FD41-8A05-526CDD6A5F9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B1A4F0-C20B-7346-8ABF-7113E727563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41FF614-EDEF-E64C-A6C0-61AA3235D04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9399E9-D9A6-4042-A88A-376FD2842875}"/>
              </a:ext>
            </a:extLst>
          </p:cNvPr>
          <p:cNvSpPr>
            <a:spLocks noGrp="1"/>
          </p:cNvSpPr>
          <p:nvPr>
            <p:ph type="dt" sz="half" idx="10"/>
          </p:nvPr>
        </p:nvSpPr>
        <p:spPr/>
        <p:txBody>
          <a:bodyPr/>
          <a:lstStyle/>
          <a:p>
            <a:fld id="{241EB5C9-1307-BA42-ABA2-0BC069CD8E7F}" type="datetimeFigureOut">
              <a:rPr lang="en-US" smtClean="0"/>
              <a:t>8/17/21</a:t>
            </a:fld>
            <a:endParaRPr lang="en-US"/>
          </a:p>
        </p:txBody>
      </p:sp>
      <p:sp>
        <p:nvSpPr>
          <p:cNvPr id="8" name="Footer Placeholder 7">
            <a:extLst>
              <a:ext uri="{FF2B5EF4-FFF2-40B4-BE49-F238E27FC236}">
                <a16:creationId xmlns:a16="http://schemas.microsoft.com/office/drawing/2014/main" id="{9B12DDCD-DE0E-634D-BABB-B7EB6237B8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57AE17-DE68-A548-A4B0-1B7ED52C22F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480359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A2B2B-D0BE-D344-A8B3-29F3E4C5C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7BA848-5523-4948-9BCE-07907535F756}"/>
              </a:ext>
            </a:extLst>
          </p:cNvPr>
          <p:cNvSpPr>
            <a:spLocks noGrp="1"/>
          </p:cNvSpPr>
          <p:nvPr>
            <p:ph type="dt" sz="half" idx="10"/>
          </p:nvPr>
        </p:nvSpPr>
        <p:spPr/>
        <p:txBody>
          <a:bodyPr/>
          <a:lstStyle/>
          <a:p>
            <a:fld id="{241EB5C9-1307-BA42-ABA2-0BC069CD8E7F}" type="datetimeFigureOut">
              <a:rPr lang="en-US" smtClean="0"/>
              <a:t>8/17/21</a:t>
            </a:fld>
            <a:endParaRPr lang="en-US"/>
          </a:p>
        </p:txBody>
      </p:sp>
      <p:sp>
        <p:nvSpPr>
          <p:cNvPr id="4" name="Footer Placeholder 3">
            <a:extLst>
              <a:ext uri="{FF2B5EF4-FFF2-40B4-BE49-F238E27FC236}">
                <a16:creationId xmlns:a16="http://schemas.microsoft.com/office/drawing/2014/main" id="{3B614D38-E8EA-9146-9A56-5F6EA58D9B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28B15C-E9E2-5641-810D-74108E4C8D09}"/>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28635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CBCBEA-26C9-AE49-8376-2214EDF23B60}"/>
              </a:ext>
            </a:extLst>
          </p:cNvPr>
          <p:cNvSpPr>
            <a:spLocks noGrp="1"/>
          </p:cNvSpPr>
          <p:nvPr>
            <p:ph type="dt" sz="half" idx="10"/>
          </p:nvPr>
        </p:nvSpPr>
        <p:spPr/>
        <p:txBody>
          <a:bodyPr/>
          <a:lstStyle/>
          <a:p>
            <a:fld id="{241EB5C9-1307-BA42-ABA2-0BC069CD8E7F}" type="datetimeFigureOut">
              <a:rPr lang="en-US" smtClean="0"/>
              <a:t>8/17/21</a:t>
            </a:fld>
            <a:endParaRPr lang="en-US"/>
          </a:p>
        </p:txBody>
      </p:sp>
      <p:sp>
        <p:nvSpPr>
          <p:cNvPr id="3" name="Footer Placeholder 2">
            <a:extLst>
              <a:ext uri="{FF2B5EF4-FFF2-40B4-BE49-F238E27FC236}">
                <a16:creationId xmlns:a16="http://schemas.microsoft.com/office/drawing/2014/main" id="{C7126A81-F6AD-9A4B-AA5B-705BA286F3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60A13D-FA9A-C943-B535-ABAF1CF72329}"/>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04888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7888-6A2C-5549-BF48-55099D2BE4C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0C29C02-2436-6C45-88E0-59F69450061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19B92E-FFB4-9A4B-BD85-B6B176CD720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9A242F4-B32D-C64D-924F-38933C702D8A}"/>
              </a:ext>
            </a:extLst>
          </p:cNvPr>
          <p:cNvSpPr>
            <a:spLocks noGrp="1"/>
          </p:cNvSpPr>
          <p:nvPr>
            <p:ph type="dt" sz="half" idx="10"/>
          </p:nvPr>
        </p:nvSpPr>
        <p:spPr/>
        <p:txBody>
          <a:bodyPr/>
          <a:lstStyle/>
          <a:p>
            <a:fld id="{241EB5C9-1307-BA42-ABA2-0BC069CD8E7F}" type="datetimeFigureOut">
              <a:rPr lang="en-US" smtClean="0"/>
              <a:t>8/17/21</a:t>
            </a:fld>
            <a:endParaRPr lang="en-US"/>
          </a:p>
        </p:txBody>
      </p:sp>
      <p:sp>
        <p:nvSpPr>
          <p:cNvPr id="6" name="Footer Placeholder 5">
            <a:extLst>
              <a:ext uri="{FF2B5EF4-FFF2-40B4-BE49-F238E27FC236}">
                <a16:creationId xmlns:a16="http://schemas.microsoft.com/office/drawing/2014/main" id="{A22922EC-961B-E642-8248-33A59C28AD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DC46F2-05B2-224C-9C13-4BDB34E4F5E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60236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4673-2E4D-2148-9B35-335F4AC289A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C91CFEE-75B7-2542-A8AE-04DE783C56C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118B54D-AC20-4B45-A123-DAAE566DA61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F89B4B6-44D7-9641-A4E7-F7CF043C14E0}"/>
              </a:ext>
            </a:extLst>
          </p:cNvPr>
          <p:cNvSpPr>
            <a:spLocks noGrp="1"/>
          </p:cNvSpPr>
          <p:nvPr>
            <p:ph type="dt" sz="half" idx="10"/>
          </p:nvPr>
        </p:nvSpPr>
        <p:spPr/>
        <p:txBody>
          <a:bodyPr/>
          <a:lstStyle/>
          <a:p>
            <a:fld id="{241EB5C9-1307-BA42-ABA2-0BC069CD8E7F}" type="datetimeFigureOut">
              <a:rPr lang="en-US" smtClean="0"/>
              <a:t>8/17/21</a:t>
            </a:fld>
            <a:endParaRPr lang="en-US"/>
          </a:p>
        </p:txBody>
      </p:sp>
      <p:sp>
        <p:nvSpPr>
          <p:cNvPr id="6" name="Footer Placeholder 5">
            <a:extLst>
              <a:ext uri="{FF2B5EF4-FFF2-40B4-BE49-F238E27FC236}">
                <a16:creationId xmlns:a16="http://schemas.microsoft.com/office/drawing/2014/main" id="{DD21C641-6C7E-2D45-93CF-6E1105B97A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8C85BC-0875-F24A-82DC-7C98870FD8BF}"/>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00570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938F04-040B-FE4C-96CE-7B7548F1507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9F265D-B903-6A43-A0DA-6E2550A7D1D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1DC8E8-74FF-8547-9D21-6680C3C8B5C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8/17/21</a:t>
            </a:fld>
            <a:endParaRPr lang="en-US"/>
          </a:p>
        </p:txBody>
      </p:sp>
      <p:sp>
        <p:nvSpPr>
          <p:cNvPr id="5" name="Footer Placeholder 4">
            <a:extLst>
              <a:ext uri="{FF2B5EF4-FFF2-40B4-BE49-F238E27FC236}">
                <a16:creationId xmlns:a16="http://schemas.microsoft.com/office/drawing/2014/main" id="{0EB69E89-BE96-C046-B495-5845A5EAA9B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F57F75-27D5-F041-BA48-EF5E5251F60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23717648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s://nature.berkeley.edu/garbelottoat/?p=1488"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Loops</a:t>
            </a:r>
          </a:p>
        </p:txBody>
      </p:sp>
      <p:sp>
        <p:nvSpPr>
          <p:cNvPr id="3" name="Content Placeholder 2"/>
          <p:cNvSpPr>
            <a:spLocks noGrp="1"/>
          </p:cNvSpPr>
          <p:nvPr>
            <p:ph idx="1"/>
          </p:nvPr>
        </p:nvSpPr>
        <p:spPr>
          <a:xfrm>
            <a:off x="314325" y="1690689"/>
            <a:ext cx="8515350" cy="4351338"/>
          </a:xfrm>
        </p:spPr>
        <p:txBody>
          <a:bodyPr>
            <a:normAutofit/>
          </a:bodyPr>
          <a:lstStyle/>
          <a:p>
            <a:pPr lvl="0" indent="0">
              <a:buNone/>
            </a:pPr>
            <a:r>
              <a:rPr lang="en-US" sz="1800" dirty="0">
                <a:latin typeface="Courier"/>
              </a:rPr>
              <a:t>Pseudocode</a:t>
            </a:r>
          </a:p>
          <a:p>
            <a:pPr lvl="0" indent="0">
              <a:buNone/>
            </a:pPr>
            <a:endParaRPr lang="en-US" sz="1800" dirty="0">
              <a:latin typeface="Courier"/>
            </a:endParaRPr>
          </a:p>
          <a:p>
            <a:pPr lvl="0" indent="0">
              <a:buNone/>
            </a:pPr>
            <a:r>
              <a:rPr sz="1800" dirty="0">
                <a:latin typeface="Courier"/>
              </a:rPr>
              <a:t>Start with a list of datasets, one for each state
for each state
    compute and store fraction of votes that are Republican
    compute and store fraction of votes that are Democratic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Pandas (Python Data Analysis)</a:t>
            </a:r>
          </a:p>
        </p:txBody>
      </p:sp>
      <p:sp>
        <p:nvSpPr>
          <p:cNvPr id="3" name="Text Placeholder 2">
            <a:extLst>
              <a:ext uri="{FF2B5EF4-FFF2-40B4-BE49-F238E27FC236}">
                <a16:creationId xmlns:a16="http://schemas.microsoft.com/office/drawing/2014/main" id="{4B5E922B-4941-8840-922D-3F25C99E0023}"/>
              </a:ext>
            </a:extLst>
          </p:cNvPr>
          <p:cNvSpPr>
            <a:spLocks noGrp="1"/>
          </p:cNvSpPr>
          <p:nvPr>
            <p:ph type="body"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2054225"/>
            <a:ext cx="7886700" cy="4351338"/>
          </a:xfrm>
        </p:spPr>
        <p:txBody>
          <a:bodyPr/>
          <a:lstStyle/>
          <a:p>
            <a:pPr lvl="1"/>
            <a:r>
              <a:rPr dirty="0"/>
              <a:t>Data ingestion</a:t>
            </a:r>
          </a:p>
          <a:p>
            <a:pPr lvl="1"/>
            <a:r>
              <a:rPr dirty="0"/>
              <a:t>Data cleaning and transformation</a:t>
            </a:r>
          </a:p>
          <a:p>
            <a:pPr lvl="1"/>
            <a:r>
              <a:rPr dirty="0"/>
              <a:t>Data can be passed on to modeling and visualization packages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CBD37B4-E34C-9942-A602-7A5C75BD9717}"/>
              </a:ext>
            </a:extLst>
          </p:cNvPr>
          <p:cNvSpPr>
            <a:spLocks noGrp="1"/>
          </p:cNvSpPr>
          <p:nvPr>
            <p:ph idx="1"/>
          </p:nvPr>
        </p:nvSpPr>
        <p:spPr/>
        <p:txBody>
          <a:bodyPr/>
          <a:lstStyle/>
          <a:p>
            <a:r>
              <a:rPr lang="en-US" dirty="0"/>
              <a:t>Use the import command</a:t>
            </a:r>
          </a:p>
          <a:p>
            <a:r>
              <a:rPr lang="en-US" dirty="0"/>
              <a:t>Maybe provide an alias for the package</a:t>
            </a:r>
          </a:p>
        </p:txBody>
      </p:sp>
      <p:sp>
        <p:nvSpPr>
          <p:cNvPr id="2" name="Rectangle 1">
            <a:extLst>
              <a:ext uri="{FF2B5EF4-FFF2-40B4-BE49-F238E27FC236}">
                <a16:creationId xmlns:a16="http://schemas.microsoft.com/office/drawing/2014/main" id="{E8865F19-E41D-EA40-87B1-40354E5A2ACE}"/>
              </a:ext>
            </a:extLst>
          </p:cNvPr>
          <p:cNvSpPr/>
          <p:nvPr/>
        </p:nvSpPr>
        <p:spPr>
          <a:xfrm>
            <a:off x="628650" y="3262630"/>
            <a:ext cx="7692390" cy="646331"/>
          </a:xfrm>
          <a:prstGeom prst="rect">
            <a:avLst/>
          </a:prstGeom>
          <a:solidFill>
            <a:schemeClr val="bg2">
              <a:lumMod val="90000"/>
            </a:schemeClr>
          </a:solidFill>
        </p:spPr>
        <p:txBody>
          <a:bodyPr wrap="square">
            <a:spAutoFit/>
          </a:bodyPr>
          <a:lstStyle/>
          <a:p>
            <a:pPr lvl="0" indent="0">
              <a:buNone/>
            </a:pPr>
            <a:r>
              <a:rPr lang="en-US" dirty="0">
                <a:latin typeface="Courier"/>
              </a:rPr>
              <a:t>import </a:t>
            </a:r>
            <a:r>
              <a:rPr lang="en-US" dirty="0" err="1">
                <a:latin typeface="Courier"/>
              </a:rPr>
              <a:t>numpy</a:t>
            </a:r>
            <a:r>
              <a:rPr lang="en-US" dirty="0">
                <a:latin typeface="Courier"/>
              </a:rPr>
              <a:t> as np</a:t>
            </a:r>
            <a:br>
              <a:rPr lang="en-US" dirty="0"/>
            </a:br>
            <a:r>
              <a:rPr lang="en-US" dirty="0">
                <a:latin typeface="Courier"/>
              </a:rPr>
              <a:t>import pandas as pd</a:t>
            </a:r>
          </a:p>
        </p:txBody>
      </p:sp>
      <p:sp>
        <p:nvSpPr>
          <p:cNvPr id="3" name="Title 2">
            <a:extLst>
              <a:ext uri="{FF2B5EF4-FFF2-40B4-BE49-F238E27FC236}">
                <a16:creationId xmlns:a16="http://schemas.microsoft.com/office/drawing/2014/main" id="{E3F15ED3-047B-CB41-944C-A7C3F2792F4A}"/>
              </a:ext>
            </a:extLst>
          </p:cNvPr>
          <p:cNvSpPr>
            <a:spLocks noGrp="1"/>
          </p:cNvSpPr>
          <p:nvPr>
            <p:ph type="title"/>
          </p:nvPr>
        </p:nvSpPr>
        <p:spPr/>
        <p:txBody>
          <a:bodyPr/>
          <a:lstStyle/>
          <a:p>
            <a:r>
              <a:rPr lang="en-US" dirty="0"/>
              <a:t>Activating packages for use</a:t>
            </a:r>
          </a:p>
        </p:txBody>
      </p:sp>
    </p:spTree>
    <p:extLst>
      <p:ext uri="{BB962C8B-B14F-4D97-AF65-F5344CB8AC3E}">
        <p14:creationId xmlns:p14="http://schemas.microsoft.com/office/powerpoint/2010/main" val="740197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ABB5-522E-9144-9729-97199B60BED7}"/>
              </a:ext>
            </a:extLst>
          </p:cNvPr>
          <p:cNvSpPr>
            <a:spLocks noGrp="1"/>
          </p:cNvSpPr>
          <p:nvPr>
            <p:ph type="title"/>
          </p:nvPr>
        </p:nvSpPr>
        <p:spPr/>
        <p:txBody>
          <a:bodyPr/>
          <a:lstStyle/>
          <a:p>
            <a:r>
              <a:rPr lang="en-US" dirty="0"/>
              <a:t>Data import</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883147678"/>
              </p:ext>
            </p:extLst>
          </p:nvPr>
        </p:nvGraphicFramePr>
        <p:xfrm>
          <a:off x="628650" y="2282825"/>
          <a:ext cx="7886700" cy="2080260"/>
        </p:xfrm>
        <a:graphic>
          <a:graphicData uri="http://schemas.openxmlformats.org/drawingml/2006/table">
            <a:tbl>
              <a:tblPr firstRow="1" bandRow="1">
                <a:tableStyleId>{5C22544A-7EE6-4342-B048-85BDC9FD1C3A}</a:tableStyleId>
              </a:tblPr>
              <a:tblGrid>
                <a:gridCol w="1971675">
                  <a:extLst>
                    <a:ext uri="{9D8B030D-6E8A-4147-A177-3AD203B41FA5}">
                      <a16:colId xmlns:a16="http://schemas.microsoft.com/office/drawing/2014/main" val="20000"/>
                    </a:ext>
                  </a:extLst>
                </a:gridCol>
                <a:gridCol w="1971675">
                  <a:extLst>
                    <a:ext uri="{9D8B030D-6E8A-4147-A177-3AD203B41FA5}">
                      <a16:colId xmlns:a16="http://schemas.microsoft.com/office/drawing/2014/main" val="20001"/>
                    </a:ext>
                  </a:extLst>
                </a:gridCol>
                <a:gridCol w="1971675">
                  <a:extLst>
                    <a:ext uri="{9D8B030D-6E8A-4147-A177-3AD203B41FA5}">
                      <a16:colId xmlns:a16="http://schemas.microsoft.com/office/drawing/2014/main" val="20002"/>
                    </a:ext>
                  </a:extLst>
                </a:gridCol>
                <a:gridCol w="1971675">
                  <a:extLst>
                    <a:ext uri="{9D8B030D-6E8A-4147-A177-3AD203B41FA5}">
                      <a16:colId xmlns:a16="http://schemas.microsoft.com/office/drawing/2014/main" val="20003"/>
                    </a:ext>
                  </a:extLst>
                </a:gridCol>
              </a:tblGrid>
              <a:tr h="0">
                <a:tc>
                  <a:txBody>
                    <a:bodyPr/>
                    <a:lstStyle/>
                    <a:p>
                      <a:pPr marL="0" lvl="0" indent="0">
                        <a:buNone/>
                      </a:pPr>
                      <a:r>
                        <a:t>Format type</a:t>
                      </a:r>
                    </a:p>
                  </a:txBody>
                  <a:tcPr marL="87630" marR="87630"/>
                </a:tc>
                <a:tc>
                  <a:txBody>
                    <a:bodyPr/>
                    <a:lstStyle/>
                    <a:p>
                      <a:pPr marL="0" lvl="0" indent="0">
                        <a:buNone/>
                      </a:pPr>
                      <a:r>
                        <a:t>Description</a:t>
                      </a:r>
                    </a:p>
                  </a:txBody>
                  <a:tcPr marL="87630" marR="87630"/>
                </a:tc>
                <a:tc>
                  <a:txBody>
                    <a:bodyPr/>
                    <a:lstStyle/>
                    <a:p>
                      <a:pPr marL="0" lvl="0" indent="0">
                        <a:buNone/>
                      </a:pPr>
                      <a:r>
                        <a:t>reader</a:t>
                      </a:r>
                    </a:p>
                  </a:txBody>
                  <a:tcPr marL="87630" marR="87630"/>
                </a:tc>
                <a:tc>
                  <a:txBody>
                    <a:bodyPr/>
                    <a:lstStyle/>
                    <a:p>
                      <a:pPr marL="0" lvl="0" indent="0">
                        <a:buNone/>
                      </a:pPr>
                      <a:r>
                        <a:t>writer</a:t>
                      </a:r>
                    </a:p>
                  </a:txBody>
                  <a:tcPr marL="87630" marR="87630"/>
                </a:tc>
                <a:extLst>
                  <a:ext uri="{0D108BD9-81ED-4DB2-BD59-A6C34878D82A}">
                    <a16:rowId xmlns:a16="http://schemas.microsoft.com/office/drawing/2014/main" val="10000"/>
                  </a:ext>
                </a:extLst>
              </a:tr>
              <a:tr h="0">
                <a:tc>
                  <a:txBody>
                    <a:bodyPr/>
                    <a:lstStyle/>
                    <a:p>
                      <a:pPr marL="0" lvl="0" indent="0">
                        <a:buNone/>
                      </a:pPr>
                      <a:r>
                        <a:t>text</a:t>
                      </a:r>
                    </a:p>
                  </a:txBody>
                  <a:tcPr marL="87630" marR="87630"/>
                </a:tc>
                <a:tc>
                  <a:txBody>
                    <a:bodyPr/>
                    <a:lstStyle/>
                    <a:p>
                      <a:pPr marL="0" lvl="0" indent="0">
                        <a:buNone/>
                      </a:pPr>
                      <a:r>
                        <a:t>CSV</a:t>
                      </a:r>
                    </a:p>
                  </a:txBody>
                  <a:tcPr marL="87630" marR="87630"/>
                </a:tc>
                <a:tc>
                  <a:txBody>
                    <a:bodyPr/>
                    <a:lstStyle/>
                    <a:p>
                      <a:pPr marL="0" lvl="0" indent="0">
                        <a:buNone/>
                      </a:pPr>
                      <a:r>
                        <a:t>read_csv</a:t>
                      </a:r>
                    </a:p>
                  </a:txBody>
                  <a:tcPr marL="87630" marR="87630"/>
                </a:tc>
                <a:tc>
                  <a:txBody>
                    <a:bodyPr/>
                    <a:lstStyle/>
                    <a:p>
                      <a:pPr marL="0" lvl="0" indent="0">
                        <a:buNone/>
                      </a:pPr>
                      <a:r>
                        <a:t>to_csv</a:t>
                      </a:r>
                    </a:p>
                  </a:txBody>
                  <a:tcPr marL="87630" marR="87630"/>
                </a:tc>
                <a:extLst>
                  <a:ext uri="{0D108BD9-81ED-4DB2-BD59-A6C34878D82A}">
                    <a16:rowId xmlns:a16="http://schemas.microsoft.com/office/drawing/2014/main" val="10001"/>
                  </a:ext>
                </a:extLst>
              </a:tr>
              <a:tr h="0">
                <a:tc>
                  <a:txBody>
                    <a:bodyPr/>
                    <a:lstStyle/>
                    <a:p>
                      <a:endParaRPr/>
                    </a:p>
                  </a:txBody>
                  <a:tcPr marL="87630" marR="87630"/>
                </a:tc>
                <a:tc>
                  <a:txBody>
                    <a:bodyPr/>
                    <a:lstStyle/>
                    <a:p>
                      <a:pPr marL="0" lvl="0" indent="0">
                        <a:buNone/>
                      </a:pPr>
                      <a:r>
                        <a:t>Excel</a:t>
                      </a:r>
                    </a:p>
                  </a:txBody>
                  <a:tcPr marL="87630" marR="87630"/>
                </a:tc>
                <a:tc>
                  <a:txBody>
                    <a:bodyPr/>
                    <a:lstStyle/>
                    <a:p>
                      <a:pPr marL="0" lvl="0" indent="0">
                        <a:buNone/>
                      </a:pPr>
                      <a:r>
                        <a:t>read_excel</a:t>
                      </a:r>
                    </a:p>
                  </a:txBody>
                  <a:tcPr marL="87630" marR="87630"/>
                </a:tc>
                <a:tc>
                  <a:txBody>
                    <a:bodyPr/>
                    <a:lstStyle/>
                    <a:p>
                      <a:pPr marL="0" lvl="0" indent="0">
                        <a:buNone/>
                      </a:pPr>
                      <a:r>
                        <a:t>to_excel</a:t>
                      </a:r>
                    </a:p>
                  </a:txBody>
                  <a:tcPr marL="87630" marR="87630"/>
                </a:tc>
                <a:extLst>
                  <a:ext uri="{0D108BD9-81ED-4DB2-BD59-A6C34878D82A}">
                    <a16:rowId xmlns:a16="http://schemas.microsoft.com/office/drawing/2014/main" val="10002"/>
                  </a:ext>
                </a:extLst>
              </a:tr>
              <a:tr h="0">
                <a:tc>
                  <a:txBody>
                    <a:bodyPr/>
                    <a:lstStyle/>
                    <a:p>
                      <a:pPr marL="0" lvl="0" indent="0">
                        <a:buNone/>
                      </a:pPr>
                      <a:r>
                        <a:t>text</a:t>
                      </a:r>
                    </a:p>
                  </a:txBody>
                  <a:tcPr marL="87630" marR="87630"/>
                </a:tc>
                <a:tc>
                  <a:txBody>
                    <a:bodyPr/>
                    <a:lstStyle/>
                    <a:p>
                      <a:pPr marL="0" lvl="0" indent="0">
                        <a:buNone/>
                      </a:pPr>
                      <a:r>
                        <a:rPr dirty="0"/>
                        <a:t>JSON</a:t>
                      </a:r>
                    </a:p>
                  </a:txBody>
                  <a:tcPr marL="87630" marR="87630"/>
                </a:tc>
                <a:tc>
                  <a:txBody>
                    <a:bodyPr/>
                    <a:lstStyle/>
                    <a:p>
                      <a:pPr marL="0" lvl="0" indent="0">
                        <a:buNone/>
                      </a:pPr>
                      <a:r>
                        <a:t>read_json</a:t>
                      </a:r>
                    </a:p>
                  </a:txBody>
                  <a:tcPr marL="87630" marR="87630"/>
                </a:tc>
                <a:tc>
                  <a:txBody>
                    <a:bodyPr/>
                    <a:lstStyle/>
                    <a:p>
                      <a:pPr marL="0" lvl="0" indent="0">
                        <a:buNone/>
                      </a:pPr>
                      <a:r>
                        <a:t>to_json</a:t>
                      </a:r>
                    </a:p>
                  </a:txBody>
                  <a:tcPr marL="87630" marR="87630"/>
                </a:tc>
                <a:extLst>
                  <a:ext uri="{0D108BD9-81ED-4DB2-BD59-A6C34878D82A}">
                    <a16:rowId xmlns:a16="http://schemas.microsoft.com/office/drawing/2014/main" val="10003"/>
                  </a:ext>
                </a:extLst>
              </a:tr>
              <a:tr h="0">
                <a:tc>
                  <a:txBody>
                    <a:bodyPr/>
                    <a:lstStyle/>
                    <a:p>
                      <a:pPr marL="0" lvl="0" indent="0">
                        <a:buNone/>
                      </a:pPr>
                      <a:r>
                        <a:t>binary</a:t>
                      </a:r>
                    </a:p>
                  </a:txBody>
                  <a:tcPr marL="87630" marR="87630"/>
                </a:tc>
                <a:tc>
                  <a:txBody>
                    <a:bodyPr/>
                    <a:lstStyle/>
                    <a:p>
                      <a:pPr marL="0" lvl="0" indent="0">
                        <a:buNone/>
                      </a:pPr>
                      <a:r>
                        <a:t>Feather</a:t>
                      </a:r>
                    </a:p>
                  </a:txBody>
                  <a:tcPr marL="87630" marR="87630"/>
                </a:tc>
                <a:tc>
                  <a:txBody>
                    <a:bodyPr/>
                    <a:lstStyle/>
                    <a:p>
                      <a:pPr marL="0" lvl="0" indent="0">
                        <a:buNone/>
                      </a:pPr>
                      <a:r>
                        <a:t>read_feather</a:t>
                      </a:r>
                    </a:p>
                  </a:txBody>
                  <a:tcPr marL="87630" marR="87630"/>
                </a:tc>
                <a:tc>
                  <a:txBody>
                    <a:bodyPr/>
                    <a:lstStyle/>
                    <a:p>
                      <a:pPr marL="0" lvl="0" indent="0">
                        <a:buNone/>
                      </a:pPr>
                      <a:r>
                        <a:t>to_feather</a:t>
                      </a:r>
                    </a:p>
                  </a:txBody>
                  <a:tcPr marL="87630" marR="87630"/>
                </a:tc>
                <a:extLst>
                  <a:ext uri="{0D108BD9-81ED-4DB2-BD59-A6C34878D82A}">
                    <a16:rowId xmlns:a16="http://schemas.microsoft.com/office/drawing/2014/main" val="10004"/>
                  </a:ext>
                </a:extLst>
              </a:tr>
              <a:tr h="0">
                <a:tc>
                  <a:txBody>
                    <a:bodyPr/>
                    <a:lstStyle/>
                    <a:p>
                      <a:pPr marL="0" lvl="0" indent="0">
                        <a:buNone/>
                      </a:pPr>
                      <a:r>
                        <a:t>binary</a:t>
                      </a:r>
                    </a:p>
                  </a:txBody>
                  <a:tcPr marL="87630" marR="87630"/>
                </a:tc>
                <a:tc>
                  <a:txBody>
                    <a:bodyPr/>
                    <a:lstStyle/>
                    <a:p>
                      <a:pPr marL="0" lvl="0" indent="0">
                        <a:buNone/>
                      </a:pPr>
                      <a:r>
                        <a:t>SAS</a:t>
                      </a:r>
                    </a:p>
                  </a:txBody>
                  <a:tcPr marL="87630" marR="87630"/>
                </a:tc>
                <a:tc>
                  <a:txBody>
                    <a:bodyPr/>
                    <a:lstStyle/>
                    <a:p>
                      <a:pPr marL="0" lvl="0" indent="0">
                        <a:buNone/>
                      </a:pPr>
                      <a:r>
                        <a:t>read_sas</a:t>
                      </a:r>
                    </a:p>
                  </a:txBody>
                  <a:tcPr marL="87630" marR="87630"/>
                </a:tc>
                <a:tc>
                  <a:txBody>
                    <a:bodyPr/>
                    <a:lstStyle/>
                    <a:p>
                      <a:endParaRPr/>
                    </a:p>
                  </a:txBody>
                  <a:tcPr marL="87630" marR="87630"/>
                </a:tc>
                <a:extLst>
                  <a:ext uri="{0D108BD9-81ED-4DB2-BD59-A6C34878D82A}">
                    <a16:rowId xmlns:a16="http://schemas.microsoft.com/office/drawing/2014/main" val="10005"/>
                  </a:ext>
                </a:extLst>
              </a:tr>
              <a:tr h="0">
                <a:tc>
                  <a:txBody>
                    <a:bodyPr/>
                    <a:lstStyle/>
                    <a:p>
                      <a:pPr marL="0" lvl="0" indent="0">
                        <a:buNone/>
                      </a:pPr>
                      <a:r>
                        <a:t>SQL</a:t>
                      </a:r>
                    </a:p>
                  </a:txBody>
                  <a:tcPr marL="87630" marR="87630"/>
                </a:tc>
                <a:tc>
                  <a:txBody>
                    <a:bodyPr/>
                    <a:lstStyle/>
                    <a:p>
                      <a:pPr marL="0" lvl="0" indent="0">
                        <a:buNone/>
                      </a:pPr>
                      <a:r>
                        <a:t>SQL</a:t>
                      </a:r>
                    </a:p>
                  </a:txBody>
                  <a:tcPr marL="87630" marR="87630"/>
                </a:tc>
                <a:tc>
                  <a:txBody>
                    <a:bodyPr/>
                    <a:lstStyle/>
                    <a:p>
                      <a:pPr marL="0" lvl="0" indent="0">
                        <a:buNone/>
                      </a:pPr>
                      <a:r>
                        <a:t>read_sql</a:t>
                      </a:r>
                    </a:p>
                  </a:txBody>
                  <a:tcPr marL="87630" marR="87630"/>
                </a:tc>
                <a:tc>
                  <a:txBody>
                    <a:bodyPr/>
                    <a:lstStyle/>
                    <a:p>
                      <a:pPr marL="0" lvl="0" indent="0">
                        <a:buNone/>
                      </a:pPr>
                      <a:r>
                        <a:rPr dirty="0" err="1"/>
                        <a:t>to_sql</a:t>
                      </a:r>
                      <a:endParaRPr dirty="0"/>
                    </a:p>
                  </a:txBody>
                  <a:tcPr marL="87630" marR="87630"/>
                </a:tc>
                <a:extLst>
                  <a:ext uri="{0D108BD9-81ED-4DB2-BD59-A6C34878D82A}">
                    <a16:rowId xmlns:a16="http://schemas.microsoft.com/office/drawing/2014/main" val="100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4F3EE2-7E97-F04C-98EF-658CE5961BEF}"/>
              </a:ext>
            </a:extLst>
          </p:cNvPr>
          <p:cNvSpPr/>
          <p:nvPr/>
        </p:nvSpPr>
        <p:spPr>
          <a:xfrm>
            <a:off x="891540" y="1123266"/>
            <a:ext cx="7886700" cy="26288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37210" y="1985644"/>
            <a:ext cx="7029450" cy="4415155"/>
          </a:xfrm>
        </p:spPr>
        <p:txBody>
          <a:bodyPr/>
          <a:lstStyle/>
          <a:p>
            <a:pPr marL="1270000" lvl="0" indent="0">
              <a:buNone/>
            </a:pPr>
            <a:r>
              <a:rPr sz="2000" i="1" dirty="0"/>
              <a:t>One of the big differences between a spreadsheet program and a programming language from the data science perspective is that you have to load data into the programming language. It’s not “just there” like Excel. This is a good thing, since it allows the common functionality of the programming language to work across multiple data sets, and also keeps the original data set pristine. Excel users can run into problems and </a:t>
            </a:r>
            <a:r>
              <a:rPr sz="2000" i="1" dirty="0">
                <a:hlinkClick r:id="rId2"/>
              </a:rPr>
              <a:t>corrupt their data</a:t>
            </a:r>
            <a:r>
              <a:rPr sz="2000" i="1" dirty="0"/>
              <a:t> if they are not careful. </a:t>
            </a:r>
          </a:p>
        </p:txBody>
      </p:sp>
      <p:sp>
        <p:nvSpPr>
          <p:cNvPr id="2" name="TextBox 1">
            <a:extLst>
              <a:ext uri="{FF2B5EF4-FFF2-40B4-BE49-F238E27FC236}">
                <a16:creationId xmlns:a16="http://schemas.microsoft.com/office/drawing/2014/main" id="{36FE70EC-5D87-4548-B55A-109A3403D4AB}"/>
              </a:ext>
            </a:extLst>
          </p:cNvPr>
          <p:cNvSpPr txBox="1"/>
          <p:nvPr/>
        </p:nvSpPr>
        <p:spPr>
          <a:xfrm>
            <a:off x="994410" y="1062990"/>
            <a:ext cx="5561138" cy="646331"/>
          </a:xfrm>
          <a:prstGeom prst="rect">
            <a:avLst/>
          </a:prstGeom>
          <a:noFill/>
        </p:spPr>
        <p:txBody>
          <a:bodyPr wrap="none" rtlCol="0">
            <a:spAutoFit/>
          </a:bodyPr>
          <a:lstStyle/>
          <a:p>
            <a:r>
              <a:rPr lang="en-US" dirty="0" err="1">
                <a:latin typeface="Courier"/>
              </a:rPr>
              <a:t>mtcars</a:t>
            </a:r>
            <a:r>
              <a:rPr lang="en-US" dirty="0">
                <a:latin typeface="Courier"/>
              </a:rPr>
              <a:t> </a:t>
            </a:r>
            <a:r>
              <a:rPr lang="en-US" dirty="0">
                <a:solidFill>
                  <a:srgbClr val="666666"/>
                </a:solidFill>
                <a:latin typeface="Courier"/>
              </a:rPr>
              <a:t>=</a:t>
            </a:r>
            <a:r>
              <a:rPr lang="en-US" dirty="0">
                <a:latin typeface="Courier"/>
              </a:rPr>
              <a:t> </a:t>
            </a:r>
            <a:r>
              <a:rPr lang="en-US" dirty="0" err="1">
                <a:latin typeface="Courier"/>
              </a:rPr>
              <a:t>pd.read_csv</a:t>
            </a:r>
            <a:r>
              <a:rPr lang="en-US" dirty="0">
                <a:latin typeface="Courier"/>
              </a:rPr>
              <a:t>(</a:t>
            </a:r>
            <a:r>
              <a:rPr lang="en-US" dirty="0">
                <a:solidFill>
                  <a:srgbClr val="4070A0"/>
                </a:solidFill>
                <a:latin typeface="Courier"/>
              </a:rPr>
              <a:t>'data/</a:t>
            </a:r>
            <a:r>
              <a:rPr lang="en-US" dirty="0" err="1">
                <a:solidFill>
                  <a:srgbClr val="4070A0"/>
                </a:solidFill>
                <a:latin typeface="Courier"/>
              </a:rPr>
              <a:t>mtcars.csv</a:t>
            </a:r>
            <a:r>
              <a:rPr lang="en-US" dirty="0">
                <a:solidFill>
                  <a:srgbClr val="4070A0"/>
                </a:solidFill>
                <a:latin typeface="Courier"/>
              </a:rPr>
              <a:t>'</a:t>
            </a:r>
            <a:r>
              <a:rPr lang="en-US" dirty="0">
                <a:latin typeface="Courier"/>
              </a:rPr>
              <a: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85F2F-7534-6F46-9FC3-4BC3D1993D2E}"/>
              </a:ext>
            </a:extLst>
          </p:cNvPr>
          <p:cNvSpPr>
            <a:spLocks noGrp="1"/>
          </p:cNvSpPr>
          <p:nvPr>
            <p:ph type="title"/>
          </p:nvPr>
        </p:nvSpPr>
        <p:spPr/>
        <p:txBody>
          <a:bodyPr/>
          <a:lstStyle/>
          <a:p>
            <a:r>
              <a:rPr lang="en-US" dirty="0"/>
              <a:t>Exploring data</a:t>
            </a:r>
          </a:p>
        </p:txBody>
      </p:sp>
    </p:spTree>
    <p:extLst>
      <p:ext uri="{BB962C8B-B14F-4D97-AF65-F5344CB8AC3E}">
        <p14:creationId xmlns:p14="http://schemas.microsoft.com/office/powerpoint/2010/main" val="3582631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5AA15-10CC-BC43-8C81-42F8EFB77E79}"/>
              </a:ext>
            </a:extLst>
          </p:cNvPr>
          <p:cNvSpPr>
            <a:spLocks noGrp="1"/>
          </p:cNvSpPr>
          <p:nvPr>
            <p:ph type="title"/>
          </p:nvPr>
        </p:nvSpPr>
        <p:spPr/>
        <p:txBody>
          <a:bodyPr/>
          <a:lstStyle/>
          <a:p>
            <a:r>
              <a:rPr lang="en-US" b="1" dirty="0"/>
              <a:t>Creating a </a:t>
            </a:r>
            <a:r>
              <a:rPr lang="en-US" b="1" dirty="0" err="1"/>
              <a:t>DataFrame</a:t>
            </a:r>
            <a:endParaRPr lang="en-US" dirty="0"/>
          </a:p>
        </p:txBody>
      </p:sp>
      <p:sp>
        <p:nvSpPr>
          <p:cNvPr id="3" name="Text Placeholder 2">
            <a:extLst>
              <a:ext uri="{FF2B5EF4-FFF2-40B4-BE49-F238E27FC236}">
                <a16:creationId xmlns:a16="http://schemas.microsoft.com/office/drawing/2014/main" id="{83EDC71C-7AFE-A04B-AADE-0E94A8CE1AC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86202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E84846-956A-D641-94A9-F78EC4484D0F}"/>
              </a:ext>
            </a:extLst>
          </p:cNvPr>
          <p:cNvSpPr/>
          <p:nvPr/>
        </p:nvSpPr>
        <p:spPr>
          <a:xfrm>
            <a:off x="708660" y="5520690"/>
            <a:ext cx="7886700" cy="262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E01EFE6-EB78-E842-B145-49D4E9ED72CD}"/>
              </a:ext>
            </a:extLst>
          </p:cNvPr>
          <p:cNvSpPr/>
          <p:nvPr/>
        </p:nvSpPr>
        <p:spPr>
          <a:xfrm>
            <a:off x="628650" y="925830"/>
            <a:ext cx="7886700" cy="98298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1AE5987-1922-4145-B180-820EC3BB855E}"/>
              </a:ext>
            </a:extLst>
          </p:cNvPr>
          <p:cNvSpPr/>
          <p:nvPr/>
        </p:nvSpPr>
        <p:spPr>
          <a:xfrm>
            <a:off x="708660" y="4674871"/>
            <a:ext cx="7886700" cy="26288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651510"/>
            <a:ext cx="7886700" cy="5525453"/>
          </a:xfrm>
        </p:spPr>
        <p:txBody>
          <a:bodyPr>
            <a:normAutofit fontScale="92500" lnSpcReduction="10000"/>
          </a:bodyPr>
          <a:lstStyle/>
          <a:p>
            <a:pPr marL="0" lvl="0" indent="0">
              <a:spcBef>
                <a:spcPts val="3000"/>
              </a:spcBef>
              <a:buNone/>
            </a:pPr>
            <a:endParaRPr sz="1600" b="1" dirty="0"/>
          </a:p>
          <a:p>
            <a:pPr lvl="0" indent="0">
              <a:buNone/>
            </a:pPr>
            <a:r>
              <a:rPr sz="1600" dirty="0" err="1">
                <a:latin typeface="Courier"/>
              </a:rPr>
              <a:t>rng</a:t>
            </a:r>
            <a:r>
              <a:rPr sz="1600" dirty="0">
                <a:latin typeface="Courier"/>
              </a:rPr>
              <a:t> </a:t>
            </a:r>
            <a:r>
              <a:rPr sz="1600" dirty="0">
                <a:solidFill>
                  <a:srgbClr val="666666"/>
                </a:solidFill>
                <a:latin typeface="Courier"/>
              </a:rPr>
              <a:t>=</a:t>
            </a:r>
            <a:r>
              <a:rPr sz="1600" dirty="0">
                <a:latin typeface="Courier"/>
              </a:rPr>
              <a:t> </a:t>
            </a:r>
            <a:r>
              <a:rPr sz="1600" dirty="0" err="1">
                <a:latin typeface="Courier"/>
              </a:rPr>
              <a:t>np.random.RandomState</a:t>
            </a:r>
            <a:r>
              <a:rPr sz="1600" dirty="0">
                <a:latin typeface="Courier"/>
              </a:rPr>
              <a:t>(</a:t>
            </a:r>
            <a:r>
              <a:rPr sz="1600" dirty="0">
                <a:solidFill>
                  <a:srgbClr val="40A070"/>
                </a:solidFill>
                <a:latin typeface="Courier"/>
              </a:rPr>
              <a:t>25</a:t>
            </a:r>
            <a:r>
              <a:rPr sz="1600" dirty="0">
                <a:latin typeface="Courier"/>
              </a:rPr>
              <a:t>)</a:t>
            </a:r>
            <a:br>
              <a:rPr sz="1600" dirty="0"/>
            </a:br>
            <a:r>
              <a:rPr sz="1600" dirty="0">
                <a:latin typeface="Courier"/>
              </a:rPr>
              <a:t>d2 </a:t>
            </a:r>
            <a:r>
              <a:rPr sz="1600" dirty="0">
                <a:solidFill>
                  <a:srgbClr val="666666"/>
                </a:solidFill>
                <a:latin typeface="Courier"/>
              </a:rPr>
              <a:t>=</a:t>
            </a:r>
            <a:r>
              <a:rPr sz="1600" dirty="0">
                <a:latin typeface="Courier"/>
              </a:rPr>
              <a:t> </a:t>
            </a:r>
            <a:r>
              <a:rPr sz="1600" dirty="0" err="1">
                <a:latin typeface="Courier"/>
              </a:rPr>
              <a:t>pd.DataFrame</a:t>
            </a:r>
            <a:r>
              <a:rPr sz="1600" dirty="0">
                <a:latin typeface="Courier"/>
              </a:rPr>
              <a:t>(</a:t>
            </a:r>
            <a:r>
              <a:rPr sz="1600" dirty="0" err="1">
                <a:latin typeface="Courier"/>
              </a:rPr>
              <a:t>rng.normal</a:t>
            </a:r>
            <a:r>
              <a:rPr sz="1600" dirty="0">
                <a:latin typeface="Courier"/>
              </a:rPr>
              <a:t>(</a:t>
            </a:r>
            <a:r>
              <a:rPr sz="1600" dirty="0">
                <a:solidFill>
                  <a:srgbClr val="40A070"/>
                </a:solidFill>
                <a:latin typeface="Courier"/>
              </a:rPr>
              <a:t>0</a:t>
            </a:r>
            <a:r>
              <a:rPr sz="1600" dirty="0">
                <a:latin typeface="Courier"/>
              </a:rPr>
              <a:t>,</a:t>
            </a:r>
            <a:r>
              <a:rPr sz="1600" dirty="0">
                <a:solidFill>
                  <a:srgbClr val="40A070"/>
                </a:solidFill>
                <a:latin typeface="Courier"/>
              </a:rPr>
              <a:t>1</a:t>
            </a:r>
            <a:r>
              <a:rPr sz="1600" dirty="0">
                <a:latin typeface="Courier"/>
              </a:rPr>
              <a:t>, (</a:t>
            </a:r>
            <a:r>
              <a:rPr sz="1600" dirty="0">
                <a:solidFill>
                  <a:srgbClr val="40A070"/>
                </a:solidFill>
                <a:latin typeface="Courier"/>
              </a:rPr>
              <a:t>4</a:t>
            </a:r>
            <a:r>
              <a:rPr sz="1600" dirty="0">
                <a:latin typeface="Courier"/>
              </a:rPr>
              <a:t>, </a:t>
            </a:r>
            <a:r>
              <a:rPr sz="1600" dirty="0">
                <a:solidFill>
                  <a:srgbClr val="40A070"/>
                </a:solidFill>
                <a:latin typeface="Courier"/>
              </a:rPr>
              <a:t>5</a:t>
            </a:r>
            <a:r>
              <a:rPr sz="1600" dirty="0">
                <a:latin typeface="Courier"/>
              </a:rPr>
              <a:t>)), </a:t>
            </a:r>
            <a:br>
              <a:rPr sz="1600" dirty="0"/>
            </a:br>
            <a:r>
              <a:rPr sz="1600" dirty="0">
                <a:latin typeface="Courier"/>
              </a:rPr>
              <a:t>                  columns </a:t>
            </a:r>
            <a:r>
              <a:rPr sz="1600" dirty="0">
                <a:solidFill>
                  <a:srgbClr val="666666"/>
                </a:solidFill>
                <a:latin typeface="Courier"/>
              </a:rPr>
              <a:t>=</a:t>
            </a:r>
            <a:r>
              <a:rPr sz="1600" dirty="0">
                <a:latin typeface="Courier"/>
              </a:rPr>
              <a:t> [</a:t>
            </a:r>
            <a:r>
              <a:rPr sz="1600" dirty="0">
                <a:solidFill>
                  <a:srgbClr val="4070A0"/>
                </a:solidFill>
                <a:latin typeface="Courier"/>
              </a:rPr>
              <a:t>'A'</a:t>
            </a:r>
            <a:r>
              <a:rPr sz="1600" dirty="0">
                <a:latin typeface="Courier"/>
              </a:rPr>
              <a:t>,</a:t>
            </a:r>
            <a:r>
              <a:rPr sz="1600" dirty="0">
                <a:solidFill>
                  <a:srgbClr val="4070A0"/>
                </a:solidFill>
                <a:latin typeface="Courier"/>
              </a:rPr>
              <a:t>'B'</a:t>
            </a:r>
            <a:r>
              <a:rPr sz="1600" dirty="0">
                <a:latin typeface="Courier"/>
              </a:rPr>
              <a:t>,</a:t>
            </a:r>
            <a:r>
              <a:rPr sz="1600" dirty="0">
                <a:solidFill>
                  <a:srgbClr val="4070A0"/>
                </a:solidFill>
                <a:latin typeface="Courier"/>
              </a:rPr>
              <a:t>'C'</a:t>
            </a:r>
            <a:r>
              <a:rPr sz="1600" dirty="0">
                <a:latin typeface="Courier"/>
              </a:rPr>
              <a:t>,</a:t>
            </a:r>
            <a:r>
              <a:rPr sz="1600" dirty="0">
                <a:solidFill>
                  <a:srgbClr val="4070A0"/>
                </a:solidFill>
                <a:latin typeface="Courier"/>
              </a:rPr>
              <a:t>'D'</a:t>
            </a:r>
            <a:r>
              <a:rPr sz="1600" dirty="0">
                <a:latin typeface="Courier"/>
              </a:rPr>
              <a:t>,</a:t>
            </a:r>
            <a:r>
              <a:rPr sz="1600" dirty="0">
                <a:solidFill>
                  <a:srgbClr val="4070A0"/>
                </a:solidFill>
                <a:latin typeface="Courier"/>
              </a:rPr>
              <a:t>'E'</a:t>
            </a:r>
            <a:r>
              <a:rPr sz="1600" dirty="0">
                <a:latin typeface="Courier"/>
              </a:rPr>
              <a:t>], </a:t>
            </a:r>
            <a:br>
              <a:rPr sz="1600" dirty="0"/>
            </a:br>
            <a:r>
              <a:rPr sz="1600" dirty="0">
                <a:latin typeface="Courier"/>
              </a:rPr>
              <a:t>                  index </a:t>
            </a:r>
            <a:r>
              <a:rPr sz="1600" dirty="0">
                <a:solidFill>
                  <a:srgbClr val="666666"/>
                </a:solidFill>
                <a:latin typeface="Courier"/>
              </a:rPr>
              <a:t>=</a:t>
            </a:r>
            <a:r>
              <a:rPr sz="1600" dirty="0">
                <a:latin typeface="Courier"/>
              </a:rPr>
              <a:t> [</a:t>
            </a:r>
            <a:r>
              <a:rPr sz="1600" dirty="0">
                <a:solidFill>
                  <a:srgbClr val="4070A0"/>
                </a:solidFill>
                <a:latin typeface="Courier"/>
              </a:rPr>
              <a:t>'</a:t>
            </a:r>
            <a:r>
              <a:rPr sz="1600" dirty="0" err="1">
                <a:solidFill>
                  <a:srgbClr val="4070A0"/>
                </a:solidFill>
                <a:latin typeface="Courier"/>
              </a:rPr>
              <a:t>a'</a:t>
            </a:r>
            <a:r>
              <a:rPr sz="1600" dirty="0" err="1">
                <a:latin typeface="Courier"/>
              </a:rPr>
              <a:t>,</a:t>
            </a:r>
            <a:r>
              <a:rPr sz="1600" dirty="0" err="1">
                <a:solidFill>
                  <a:srgbClr val="4070A0"/>
                </a:solidFill>
                <a:latin typeface="Courier"/>
              </a:rPr>
              <a:t>'b'</a:t>
            </a:r>
            <a:r>
              <a:rPr sz="1600" dirty="0" err="1">
                <a:latin typeface="Courier"/>
              </a:rPr>
              <a:t>,</a:t>
            </a:r>
            <a:r>
              <a:rPr sz="1600" dirty="0" err="1">
                <a:solidFill>
                  <a:srgbClr val="4070A0"/>
                </a:solidFill>
                <a:latin typeface="Courier"/>
              </a:rPr>
              <a:t>'c'</a:t>
            </a:r>
            <a:r>
              <a:rPr sz="1600" dirty="0" err="1">
                <a:latin typeface="Courier"/>
              </a:rPr>
              <a:t>,</a:t>
            </a:r>
            <a:r>
              <a:rPr sz="1600" dirty="0" err="1">
                <a:solidFill>
                  <a:srgbClr val="4070A0"/>
                </a:solidFill>
                <a:latin typeface="Courier"/>
              </a:rPr>
              <a:t>'d</a:t>
            </a:r>
            <a:r>
              <a:rPr sz="1600" dirty="0">
                <a:solidFill>
                  <a:srgbClr val="4070A0"/>
                </a:solidFill>
                <a:latin typeface="Courier"/>
              </a:rPr>
              <a:t>'</a:t>
            </a:r>
            <a:r>
              <a:rPr sz="1600" dirty="0">
                <a:latin typeface="Courier"/>
              </a:rPr>
              <a:t>])</a:t>
            </a:r>
            <a:br>
              <a:rPr sz="1600" dirty="0"/>
            </a:br>
            <a:r>
              <a:rPr sz="1600" dirty="0">
                <a:latin typeface="Courier"/>
              </a:rPr>
              <a:t>d2</a:t>
            </a:r>
          </a:p>
          <a:p>
            <a:pPr lvl="0" indent="0">
              <a:buNone/>
            </a:pPr>
            <a:r>
              <a:rPr sz="1600" dirty="0">
                <a:latin typeface="Courier"/>
              </a:rPr>
              <a:t>          A         B         C         D         E
a  0.228273  1.026890 -0.839585 -0.591182 -0.956888
b -0.222326 -0.619915  1.837905 -2.053231  0.868583
c -0.920734 -0.232312  2.152957 -1.334661  0.076380
d -1.246089  1.202272 -1.049942  1.056610 -0.419678</a:t>
            </a:r>
          </a:p>
          <a:p>
            <a:pPr marL="0" lvl="0" indent="0">
              <a:buNone/>
            </a:pPr>
            <a:endParaRPr lang="en-US" sz="1600" dirty="0"/>
          </a:p>
          <a:p>
            <a:pPr marL="0" lvl="0" indent="0">
              <a:buNone/>
            </a:pPr>
            <a:r>
              <a:rPr sz="1600" dirty="0"/>
              <a:t>A </a:t>
            </a:r>
            <a:r>
              <a:rPr sz="1600" dirty="0" err="1"/>
              <a:t>DataFrame</a:t>
            </a:r>
            <a:r>
              <a:rPr sz="1600" dirty="0"/>
              <a:t> has (mutable)</a:t>
            </a:r>
          </a:p>
          <a:p>
            <a:pPr lvl="1"/>
            <a:r>
              <a:rPr sz="1600" dirty="0"/>
              <a:t>An </a:t>
            </a:r>
            <a:r>
              <a:rPr sz="1600" dirty="0">
                <a:latin typeface="Courier"/>
              </a:rPr>
              <a:t>index</a:t>
            </a:r>
            <a:r>
              <a:rPr sz="1600" dirty="0"/>
              <a:t> (row names)</a:t>
            </a:r>
          </a:p>
          <a:p>
            <a:pPr lvl="1"/>
            <a:r>
              <a:rPr sz="1600" dirty="0"/>
              <a:t>A </a:t>
            </a:r>
            <a:r>
              <a:rPr sz="1600" dirty="0">
                <a:latin typeface="Courier"/>
              </a:rPr>
              <a:t>column</a:t>
            </a:r>
            <a:r>
              <a:rPr sz="1600" dirty="0"/>
              <a:t> (column names)‘ </a:t>
            </a:r>
          </a:p>
          <a:p>
            <a:pPr lvl="0" indent="0">
              <a:buNone/>
            </a:pPr>
            <a:endParaRPr lang="en-US" sz="1600" dirty="0">
              <a:latin typeface="Courier"/>
            </a:endParaRPr>
          </a:p>
          <a:p>
            <a:pPr lvl="0" indent="0">
              <a:buNone/>
            </a:pPr>
            <a:r>
              <a:rPr sz="1600" dirty="0">
                <a:latin typeface="Courier"/>
              </a:rPr>
              <a:t>d2.columns</a:t>
            </a:r>
          </a:p>
          <a:p>
            <a:pPr lvl="0" indent="0">
              <a:buNone/>
            </a:pPr>
            <a:r>
              <a:rPr sz="1600" dirty="0">
                <a:latin typeface="Courier"/>
              </a:rPr>
              <a:t>Index(['A', 'B', 'C', 'D', 'E'], </a:t>
            </a:r>
            <a:r>
              <a:rPr sz="1600" dirty="0" err="1">
                <a:latin typeface="Courier"/>
              </a:rPr>
              <a:t>dtype</a:t>
            </a:r>
            <a:r>
              <a:rPr sz="1600" dirty="0">
                <a:latin typeface="Courier"/>
              </a:rPr>
              <a:t>='object')</a:t>
            </a:r>
          </a:p>
          <a:p>
            <a:pPr lvl="0" indent="0">
              <a:buNone/>
            </a:pPr>
            <a:endParaRPr lang="en-US" sz="1600" dirty="0">
              <a:latin typeface="Courier"/>
            </a:endParaRPr>
          </a:p>
          <a:p>
            <a:pPr lvl="0" indent="0">
              <a:buNone/>
            </a:pPr>
            <a:r>
              <a:rPr sz="1600" dirty="0">
                <a:latin typeface="Courier"/>
              </a:rPr>
              <a:t>d2.index</a:t>
            </a:r>
          </a:p>
          <a:p>
            <a:pPr lvl="0" indent="0">
              <a:buNone/>
            </a:pPr>
            <a:r>
              <a:rPr sz="1600" dirty="0">
                <a:latin typeface="Courier"/>
              </a:rPr>
              <a:t>Index(['a', 'b', 'c', 'd'], </a:t>
            </a:r>
            <a:r>
              <a:rPr sz="1600" dirty="0" err="1">
                <a:latin typeface="Courier"/>
              </a:rPr>
              <a:t>dtype</a:t>
            </a:r>
            <a:r>
              <a:rPr sz="1600" dirty="0">
                <a:latin typeface="Courier"/>
              </a:rPr>
              <a:t>='object')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6578A0-BC38-1B46-8EAD-AADB0C2F0BDC}"/>
              </a:ext>
            </a:extLst>
          </p:cNvPr>
          <p:cNvSpPr/>
          <p:nvPr/>
        </p:nvSpPr>
        <p:spPr>
          <a:xfrm>
            <a:off x="628650" y="669607"/>
            <a:ext cx="7886700" cy="1960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708660"/>
            <a:ext cx="7886700" cy="5456873"/>
          </a:xfrm>
        </p:spPr>
        <p:txBody>
          <a:bodyPr>
            <a:normAutofit/>
          </a:bodyPr>
          <a:lstStyle/>
          <a:p>
            <a:pPr lvl="0" indent="0">
              <a:buNone/>
            </a:pPr>
            <a:r>
              <a:rPr sz="1700" dirty="0">
                <a:latin typeface="Courier"/>
              </a:rPr>
              <a:t>df </a:t>
            </a:r>
            <a:r>
              <a:rPr sz="1700" dirty="0">
                <a:solidFill>
                  <a:srgbClr val="666666"/>
                </a:solidFill>
                <a:latin typeface="Courier"/>
              </a:rPr>
              <a:t>=</a:t>
            </a:r>
            <a:r>
              <a:rPr sz="1700" dirty="0">
                <a:latin typeface="Courier"/>
              </a:rPr>
              <a:t> </a:t>
            </a:r>
            <a:r>
              <a:rPr sz="1700" dirty="0" err="1">
                <a:latin typeface="Courier"/>
              </a:rPr>
              <a:t>pd.DataFrame</a:t>
            </a:r>
            <a:r>
              <a:rPr sz="1700" dirty="0">
                <a:latin typeface="Courier"/>
              </a:rPr>
              <a:t>({</a:t>
            </a:r>
            <a:br>
              <a:rPr sz="1700" dirty="0"/>
            </a:br>
            <a:r>
              <a:rPr sz="1700" dirty="0">
                <a:latin typeface="Courier"/>
              </a:rPr>
              <a:t>    </a:t>
            </a:r>
            <a:r>
              <a:rPr sz="1700" dirty="0">
                <a:solidFill>
                  <a:srgbClr val="4070A0"/>
                </a:solidFill>
                <a:latin typeface="Courier"/>
              </a:rPr>
              <a:t>'A'</a:t>
            </a:r>
            <a:r>
              <a:rPr sz="1700" dirty="0">
                <a:latin typeface="Courier"/>
              </a:rPr>
              <a:t>:</a:t>
            </a:r>
            <a:r>
              <a:rPr sz="1700" dirty="0">
                <a:solidFill>
                  <a:srgbClr val="40A070"/>
                </a:solidFill>
                <a:latin typeface="Courier"/>
              </a:rPr>
              <a:t>3.</a:t>
            </a:r>
            <a:r>
              <a:rPr sz="1700" dirty="0">
                <a:latin typeface="Courier"/>
              </a:rPr>
              <a:t>,</a:t>
            </a:r>
            <a:br>
              <a:rPr sz="1700" dirty="0"/>
            </a:br>
            <a:r>
              <a:rPr sz="1700" dirty="0">
                <a:latin typeface="Courier"/>
              </a:rPr>
              <a:t>    </a:t>
            </a:r>
            <a:r>
              <a:rPr sz="1700" dirty="0">
                <a:solidFill>
                  <a:srgbClr val="4070A0"/>
                </a:solidFill>
                <a:latin typeface="Courier"/>
              </a:rPr>
              <a:t>'B'</a:t>
            </a:r>
            <a:r>
              <a:rPr sz="1700" dirty="0">
                <a:latin typeface="Courier"/>
              </a:rPr>
              <a:t>:</a:t>
            </a:r>
            <a:r>
              <a:rPr sz="1700" dirty="0" err="1">
                <a:latin typeface="Courier"/>
              </a:rPr>
              <a:t>rng.random_sample</a:t>
            </a:r>
            <a:r>
              <a:rPr sz="1700" dirty="0">
                <a:latin typeface="Courier"/>
              </a:rPr>
              <a:t>(</a:t>
            </a:r>
            <a:r>
              <a:rPr sz="1700" dirty="0">
                <a:solidFill>
                  <a:srgbClr val="40A070"/>
                </a:solidFill>
                <a:latin typeface="Courier"/>
              </a:rPr>
              <a:t>5</a:t>
            </a:r>
            <a:r>
              <a:rPr sz="1700" dirty="0">
                <a:latin typeface="Courier"/>
              </a:rPr>
              <a:t>),</a:t>
            </a:r>
            <a:br>
              <a:rPr sz="1700" dirty="0"/>
            </a:br>
            <a:r>
              <a:rPr sz="1700" dirty="0">
                <a:latin typeface="Courier"/>
              </a:rPr>
              <a:t>    </a:t>
            </a:r>
            <a:r>
              <a:rPr sz="1700" dirty="0">
                <a:solidFill>
                  <a:srgbClr val="4070A0"/>
                </a:solidFill>
                <a:latin typeface="Courier"/>
              </a:rPr>
              <a:t>'C'</a:t>
            </a:r>
            <a:r>
              <a:rPr sz="1700" dirty="0">
                <a:latin typeface="Courier"/>
              </a:rPr>
              <a:t>: </a:t>
            </a:r>
            <a:r>
              <a:rPr sz="1700" dirty="0" err="1">
                <a:latin typeface="Courier"/>
              </a:rPr>
              <a:t>pd.Timestamp</a:t>
            </a:r>
            <a:r>
              <a:rPr sz="1700" dirty="0">
                <a:latin typeface="Courier"/>
              </a:rPr>
              <a:t>(</a:t>
            </a:r>
            <a:r>
              <a:rPr sz="1700" dirty="0">
                <a:solidFill>
                  <a:srgbClr val="4070A0"/>
                </a:solidFill>
                <a:latin typeface="Courier"/>
              </a:rPr>
              <a:t>'20200512'</a:t>
            </a:r>
            <a:r>
              <a:rPr sz="1700" dirty="0">
                <a:latin typeface="Courier"/>
              </a:rPr>
              <a:t>),</a:t>
            </a:r>
            <a:br>
              <a:rPr sz="1700" dirty="0"/>
            </a:br>
            <a:r>
              <a:rPr sz="1700" dirty="0">
                <a:latin typeface="Courier"/>
              </a:rPr>
              <a:t>    </a:t>
            </a:r>
            <a:r>
              <a:rPr sz="1700" dirty="0">
                <a:solidFill>
                  <a:srgbClr val="4070A0"/>
                </a:solidFill>
                <a:latin typeface="Courier"/>
              </a:rPr>
              <a:t>'D'</a:t>
            </a:r>
            <a:r>
              <a:rPr sz="1700" dirty="0">
                <a:latin typeface="Courier"/>
              </a:rPr>
              <a:t>: </a:t>
            </a:r>
            <a:r>
              <a:rPr sz="1700" dirty="0" err="1">
                <a:latin typeface="Courier"/>
              </a:rPr>
              <a:t>np.array</a:t>
            </a:r>
            <a:r>
              <a:rPr sz="1700" dirty="0">
                <a:latin typeface="Courier"/>
              </a:rPr>
              <a:t>([</a:t>
            </a:r>
            <a:r>
              <a:rPr sz="1700" dirty="0">
                <a:solidFill>
                  <a:srgbClr val="40A070"/>
                </a:solidFill>
                <a:latin typeface="Courier"/>
              </a:rPr>
              <a:t>6</a:t>
            </a:r>
            <a:r>
              <a:rPr sz="1700" dirty="0">
                <a:latin typeface="Courier"/>
              </a:rPr>
              <a:t>] </a:t>
            </a:r>
            <a:r>
              <a:rPr sz="1700" dirty="0">
                <a:solidFill>
                  <a:srgbClr val="666666"/>
                </a:solidFill>
                <a:latin typeface="Courier"/>
              </a:rPr>
              <a:t>*</a:t>
            </a:r>
            <a:r>
              <a:rPr sz="1700" dirty="0">
                <a:latin typeface="Courier"/>
              </a:rPr>
              <a:t> </a:t>
            </a:r>
            <a:r>
              <a:rPr sz="1700" dirty="0">
                <a:solidFill>
                  <a:srgbClr val="40A070"/>
                </a:solidFill>
                <a:latin typeface="Courier"/>
              </a:rPr>
              <a:t>5</a:t>
            </a:r>
            <a:r>
              <a:rPr sz="1700" dirty="0">
                <a:latin typeface="Courier"/>
              </a:rPr>
              <a:t>),</a:t>
            </a:r>
            <a:br>
              <a:rPr sz="1700" dirty="0"/>
            </a:br>
            <a:r>
              <a:rPr sz="1700" dirty="0">
                <a:latin typeface="Courier"/>
              </a:rPr>
              <a:t>    </a:t>
            </a:r>
            <a:r>
              <a:rPr sz="1700" dirty="0">
                <a:solidFill>
                  <a:srgbClr val="4070A0"/>
                </a:solidFill>
                <a:latin typeface="Courier"/>
              </a:rPr>
              <a:t>'E'</a:t>
            </a:r>
            <a:r>
              <a:rPr sz="1700" dirty="0">
                <a:latin typeface="Courier"/>
              </a:rPr>
              <a:t>: </a:t>
            </a:r>
            <a:r>
              <a:rPr sz="1700" dirty="0" err="1">
                <a:latin typeface="Courier"/>
              </a:rPr>
              <a:t>pd.Categorical</a:t>
            </a:r>
            <a:r>
              <a:rPr sz="1700" dirty="0">
                <a:latin typeface="Courier"/>
              </a:rPr>
              <a:t>([</a:t>
            </a:r>
            <a:r>
              <a:rPr sz="1700" dirty="0">
                <a:solidFill>
                  <a:srgbClr val="4070A0"/>
                </a:solidFill>
                <a:latin typeface="Courier"/>
              </a:rPr>
              <a:t>'</a:t>
            </a:r>
            <a:r>
              <a:rPr sz="1700" dirty="0" err="1">
                <a:solidFill>
                  <a:srgbClr val="4070A0"/>
                </a:solidFill>
                <a:latin typeface="Courier"/>
              </a:rPr>
              <a:t>yes'</a:t>
            </a:r>
            <a:r>
              <a:rPr sz="1700" dirty="0" err="1">
                <a:latin typeface="Courier"/>
              </a:rPr>
              <a:t>,</a:t>
            </a:r>
            <a:r>
              <a:rPr sz="1700" dirty="0" err="1">
                <a:solidFill>
                  <a:srgbClr val="4070A0"/>
                </a:solidFill>
                <a:latin typeface="Courier"/>
              </a:rPr>
              <a:t>'no'</a:t>
            </a:r>
            <a:r>
              <a:rPr sz="1700" dirty="0" err="1">
                <a:latin typeface="Courier"/>
              </a:rPr>
              <a:t>,</a:t>
            </a:r>
            <a:r>
              <a:rPr sz="1700" dirty="0" err="1">
                <a:solidFill>
                  <a:srgbClr val="4070A0"/>
                </a:solidFill>
                <a:latin typeface="Courier"/>
              </a:rPr>
              <a:t>'no'</a:t>
            </a:r>
            <a:r>
              <a:rPr sz="1700" dirty="0" err="1">
                <a:latin typeface="Courier"/>
              </a:rPr>
              <a:t>,</a:t>
            </a:r>
            <a:r>
              <a:rPr sz="1700" dirty="0" err="1">
                <a:solidFill>
                  <a:srgbClr val="4070A0"/>
                </a:solidFill>
                <a:latin typeface="Courier"/>
              </a:rPr>
              <a:t>'yes'</a:t>
            </a:r>
            <a:r>
              <a:rPr sz="1700" dirty="0" err="1">
                <a:latin typeface="Courier"/>
              </a:rPr>
              <a:t>,</a:t>
            </a:r>
            <a:r>
              <a:rPr sz="1700" dirty="0" err="1">
                <a:solidFill>
                  <a:srgbClr val="4070A0"/>
                </a:solidFill>
                <a:latin typeface="Courier"/>
              </a:rPr>
              <a:t>'no</a:t>
            </a:r>
            <a:r>
              <a:rPr sz="1700" dirty="0">
                <a:solidFill>
                  <a:srgbClr val="4070A0"/>
                </a:solidFill>
                <a:latin typeface="Courier"/>
              </a:rPr>
              <a:t>'</a:t>
            </a:r>
            <a:r>
              <a:rPr sz="1700" dirty="0">
                <a:latin typeface="Courier"/>
              </a:rPr>
              <a:t>]),</a:t>
            </a:r>
            <a:br>
              <a:rPr sz="1700" dirty="0"/>
            </a:br>
            <a:r>
              <a:rPr sz="1700" dirty="0">
                <a:latin typeface="Courier"/>
              </a:rPr>
              <a:t>    </a:t>
            </a:r>
            <a:r>
              <a:rPr sz="1700" dirty="0">
                <a:solidFill>
                  <a:srgbClr val="4070A0"/>
                </a:solidFill>
                <a:latin typeface="Courier"/>
              </a:rPr>
              <a:t>'F'</a:t>
            </a:r>
            <a:r>
              <a:rPr sz="1700" dirty="0">
                <a:latin typeface="Courier"/>
              </a:rPr>
              <a:t>: </a:t>
            </a:r>
            <a:r>
              <a:rPr sz="1700" dirty="0">
                <a:solidFill>
                  <a:srgbClr val="4070A0"/>
                </a:solidFill>
                <a:latin typeface="Courier"/>
              </a:rPr>
              <a:t>'NIH'</a:t>
            </a:r>
            <a:r>
              <a:rPr sz="1700" dirty="0">
                <a:latin typeface="Courier"/>
              </a:rPr>
              <a:t>})</a:t>
            </a:r>
            <a:br>
              <a:rPr sz="1700" dirty="0"/>
            </a:br>
            <a:r>
              <a:rPr sz="1700" dirty="0">
                <a:latin typeface="Courier"/>
              </a:rPr>
              <a:t>df</a:t>
            </a:r>
          </a:p>
          <a:p>
            <a:pPr lvl="0" indent="0">
              <a:buNone/>
            </a:pPr>
            <a:r>
              <a:rPr sz="1700" dirty="0">
                <a:latin typeface="Courier"/>
              </a:rPr>
              <a:t>     A         B          C  D    E    F
0  3.0  0.481343 2020-05-12  6  yes  NIH
1  3.0  0.516502 2020-05-12  6   no  NIH
2  3.0  0.383048 2020-05-12  6   no  NIH
3  3.0  0.997541 2020-05-12  6  yes  NIH
4  3.0  0.514244 2020-05-12  6   no  NIH</a:t>
            </a:r>
          </a:p>
          <a:p>
            <a:pPr marL="0" lvl="0" indent="0">
              <a:buNone/>
            </a:pPr>
            <a:endParaRPr lang="en-US" sz="1700" dirty="0"/>
          </a:p>
          <a:p>
            <a:pPr marL="0" lvl="0" indent="0">
              <a:buNone/>
            </a:pPr>
            <a:r>
              <a:rPr dirty="0"/>
              <a:t>You can also use a </a:t>
            </a:r>
            <a:r>
              <a:rPr dirty="0" err="1">
                <a:latin typeface="Courier"/>
              </a:rPr>
              <a:t>dict</a:t>
            </a:r>
            <a:r>
              <a:rPr dirty="0"/>
              <a:t> to create a </a:t>
            </a:r>
            <a:r>
              <a:rPr dirty="0" err="1">
                <a:latin typeface="Courier"/>
              </a:rPr>
              <a:t>DataFrame</a:t>
            </a:r>
            <a:r>
              <a:rPr dirty="0"/>
              <a:t>. If elements aren’t of the same size, errors will be thrown, unless it is a single element. Then it will be repeated.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24A770F-799C-D44B-BF2B-EAE14E1CD843}"/>
              </a:ext>
            </a:extLst>
          </p:cNvPr>
          <p:cNvSpPr/>
          <p:nvPr/>
        </p:nvSpPr>
        <p:spPr>
          <a:xfrm>
            <a:off x="628650" y="4172744"/>
            <a:ext cx="7886700" cy="3185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9754D3A-4A90-0245-9FE1-2AC8915D098C}"/>
              </a:ext>
            </a:extLst>
          </p:cNvPr>
          <p:cNvSpPr/>
          <p:nvPr/>
        </p:nvSpPr>
        <p:spPr>
          <a:xfrm>
            <a:off x="628650" y="1979712"/>
            <a:ext cx="7886700" cy="3185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6095EFD-D003-C24C-95AB-41D4DBDCD291}"/>
              </a:ext>
            </a:extLst>
          </p:cNvPr>
          <p:cNvSpPr/>
          <p:nvPr/>
        </p:nvSpPr>
        <p:spPr>
          <a:xfrm>
            <a:off x="628650" y="1979712"/>
            <a:ext cx="7406640" cy="4247317"/>
          </a:xfrm>
          <a:prstGeom prst="rect">
            <a:avLst/>
          </a:prstGeom>
        </p:spPr>
        <p:txBody>
          <a:bodyPr wrap="square">
            <a:spAutoFit/>
          </a:bodyPr>
          <a:lstStyle/>
          <a:p>
            <a:pPr lvl="0" indent="0">
              <a:buNone/>
            </a:pPr>
            <a:r>
              <a:rPr lang="en-US" dirty="0">
                <a:latin typeface="Courier"/>
              </a:rPr>
              <a:t>df[</a:t>
            </a:r>
            <a:r>
              <a:rPr lang="en-US" dirty="0">
                <a:solidFill>
                  <a:srgbClr val="4070A0"/>
                </a:solidFill>
                <a:latin typeface="Courier"/>
              </a:rPr>
              <a:t>'B'</a:t>
            </a:r>
            <a:r>
              <a:rPr lang="en-US" dirty="0">
                <a:latin typeface="Courier"/>
              </a:rPr>
              <a:t>]</a:t>
            </a:r>
          </a:p>
          <a:p>
            <a:pPr lvl="0" indent="0">
              <a:buNone/>
            </a:pPr>
            <a:r>
              <a:rPr lang="en-US" dirty="0">
                <a:latin typeface="Courier"/>
              </a:rPr>
              <a:t>0    0.481343
1    0.516502
2    0.383048
3    0.997541
4    0.514244
Name: B, </a:t>
            </a:r>
            <a:r>
              <a:rPr lang="en-US" dirty="0" err="1">
                <a:latin typeface="Courier"/>
              </a:rPr>
              <a:t>dtype</a:t>
            </a:r>
            <a:r>
              <a:rPr lang="en-US" dirty="0">
                <a:latin typeface="Courier"/>
              </a:rPr>
              <a:t>: float64</a:t>
            </a:r>
          </a:p>
          <a:p>
            <a:pPr lvl="0" indent="0">
              <a:buNone/>
            </a:pPr>
            <a:endParaRPr lang="en-US" dirty="0">
              <a:latin typeface="Courier"/>
            </a:endParaRPr>
          </a:p>
          <a:p>
            <a:pPr lvl="0" indent="0">
              <a:buNone/>
            </a:pPr>
            <a:r>
              <a:rPr lang="en-US" dirty="0" err="1">
                <a:latin typeface="Courier"/>
              </a:rPr>
              <a:t>df.B</a:t>
            </a:r>
            <a:endParaRPr lang="en-US" dirty="0">
              <a:latin typeface="Courier"/>
            </a:endParaRPr>
          </a:p>
          <a:p>
            <a:pPr lvl="0" indent="0">
              <a:buNone/>
            </a:pPr>
            <a:r>
              <a:rPr lang="en-US" dirty="0">
                <a:latin typeface="Courier"/>
              </a:rPr>
              <a:t>0    0.481343
1    0.516502
2    0.383048
3    0.997541
4    0.514244
Name: B, </a:t>
            </a:r>
            <a:r>
              <a:rPr lang="en-US" dirty="0" err="1">
                <a:latin typeface="Courier"/>
              </a:rPr>
              <a:t>dtype</a:t>
            </a:r>
            <a:r>
              <a:rPr lang="en-US" dirty="0">
                <a:latin typeface="Courier"/>
              </a:rPr>
              <a:t>: float64</a:t>
            </a:r>
          </a:p>
        </p:txBody>
      </p:sp>
      <p:sp>
        <p:nvSpPr>
          <p:cNvPr id="3" name="Title 2">
            <a:extLst>
              <a:ext uri="{FF2B5EF4-FFF2-40B4-BE49-F238E27FC236}">
                <a16:creationId xmlns:a16="http://schemas.microsoft.com/office/drawing/2014/main" id="{2E3FC216-8DA0-D54A-BB42-D6E6D84D05BD}"/>
              </a:ext>
            </a:extLst>
          </p:cNvPr>
          <p:cNvSpPr>
            <a:spLocks noGrp="1"/>
          </p:cNvSpPr>
          <p:nvPr>
            <p:ph type="title"/>
          </p:nvPr>
        </p:nvSpPr>
        <p:spPr/>
        <p:txBody>
          <a:bodyPr/>
          <a:lstStyle/>
          <a:p>
            <a:r>
              <a:rPr lang="en-US" dirty="0"/>
              <a:t>Slicing and dicing a </a:t>
            </a:r>
            <a:r>
              <a:rPr lang="en-US" dirty="0" err="1"/>
              <a:t>DataFrame</a:t>
            </a:r>
            <a:endParaRPr lang="en-US" dirty="0"/>
          </a:p>
        </p:txBody>
      </p:sp>
    </p:spTree>
    <p:extLst>
      <p:ext uri="{BB962C8B-B14F-4D97-AF65-F5344CB8AC3E}">
        <p14:creationId xmlns:p14="http://schemas.microsoft.com/office/powerpoint/2010/main" val="2923254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917D9-413B-7D42-AE13-80D712B39085}"/>
              </a:ext>
            </a:extLst>
          </p:cNvPr>
          <p:cNvSpPr/>
          <p:nvPr/>
        </p:nvSpPr>
        <p:spPr>
          <a:xfrm>
            <a:off x="822960" y="2238375"/>
            <a:ext cx="7189470" cy="36576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8D74A2C-F581-6D46-831F-81E505CFFAEB}"/>
              </a:ext>
            </a:extLst>
          </p:cNvPr>
          <p:cNvSpPr/>
          <p:nvPr/>
        </p:nvSpPr>
        <p:spPr>
          <a:xfrm>
            <a:off x="822960" y="3825240"/>
            <a:ext cx="7189470" cy="7581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36A045F-A6A8-A740-B260-435CB49C34D1}"/>
              </a:ext>
            </a:extLst>
          </p:cNvPr>
          <p:cNvSpPr/>
          <p:nvPr/>
        </p:nvSpPr>
        <p:spPr>
          <a:xfrm>
            <a:off x="822960" y="651510"/>
            <a:ext cx="7189470" cy="36576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648335"/>
            <a:ext cx="7886700" cy="4351338"/>
          </a:xfrm>
        </p:spPr>
        <p:txBody>
          <a:bodyPr>
            <a:normAutofit fontScale="62500" lnSpcReduction="20000"/>
          </a:bodyPr>
          <a:lstStyle/>
          <a:p>
            <a:pPr lvl="0" indent="0">
              <a:buNone/>
            </a:pPr>
            <a:r>
              <a:rPr b="1" dirty="0">
                <a:solidFill>
                  <a:srgbClr val="007020"/>
                </a:solidFill>
                <a:latin typeface="Courier"/>
              </a:rPr>
              <a:t>for</a:t>
            </a:r>
            <a:r>
              <a:rPr dirty="0">
                <a:latin typeface="Courier"/>
              </a:rPr>
              <a:t> </a:t>
            </a:r>
            <a:r>
              <a:rPr dirty="0" err="1">
                <a:latin typeface="Courier"/>
              </a:rPr>
              <a:t>i</a:t>
            </a:r>
            <a:r>
              <a:rPr dirty="0">
                <a:latin typeface="Courier"/>
              </a:rPr>
              <a:t> </a:t>
            </a:r>
            <a:r>
              <a:rPr b="1" dirty="0">
                <a:solidFill>
                  <a:srgbClr val="007020"/>
                </a:solidFill>
                <a:latin typeface="Courier"/>
              </a:rPr>
              <a:t>in</a:t>
            </a:r>
            <a:r>
              <a:rPr dirty="0">
                <a:latin typeface="Courier"/>
              </a:rPr>
              <a:t> range(</a:t>
            </a:r>
            <a:r>
              <a:rPr dirty="0" err="1">
                <a:latin typeface="Courier"/>
              </a:rPr>
              <a:t>len</a:t>
            </a:r>
            <a:r>
              <a:rPr dirty="0">
                <a:latin typeface="Courier"/>
              </a:rPr>
              <a:t>(</a:t>
            </a:r>
            <a:r>
              <a:rPr dirty="0" err="1">
                <a:latin typeface="Courier"/>
              </a:rPr>
              <a:t>test_list</a:t>
            </a:r>
            <a:r>
              <a:rPr dirty="0">
                <a:latin typeface="Courier"/>
              </a:rPr>
              <a:t>)):</a:t>
            </a:r>
            <a:br>
              <a:rPr dirty="0"/>
            </a:br>
            <a:r>
              <a:rPr dirty="0">
                <a:latin typeface="Courier"/>
              </a:rPr>
              <a:t>    print(</a:t>
            </a:r>
            <a:r>
              <a:rPr dirty="0" err="1">
                <a:latin typeface="Courier"/>
              </a:rPr>
              <a:t>test_list</a:t>
            </a:r>
            <a:r>
              <a:rPr dirty="0">
                <a:latin typeface="Courier"/>
              </a:rPr>
              <a:t>[</a:t>
            </a:r>
            <a:r>
              <a:rPr dirty="0" err="1">
                <a:latin typeface="Courier"/>
              </a:rPr>
              <a:t>i</a:t>
            </a:r>
            <a:r>
              <a:rPr dirty="0">
                <a:latin typeface="Courier"/>
              </a:rPr>
              <a:t>])</a:t>
            </a:r>
          </a:p>
          <a:p>
            <a:pPr lvl="0" indent="0">
              <a:buNone/>
            </a:pPr>
            <a:r>
              <a:rPr dirty="0">
                <a:latin typeface="Courier"/>
              </a:rPr>
              <a:t>apple
3
True
Harvey
48205</a:t>
            </a:r>
          </a:p>
          <a:p>
            <a:pPr lvl="0" indent="0">
              <a:buNone/>
            </a:pPr>
            <a:r>
              <a:rPr b="1" dirty="0">
                <a:solidFill>
                  <a:srgbClr val="007020"/>
                </a:solidFill>
                <a:latin typeface="Courier"/>
              </a:rPr>
              <a:t>for</a:t>
            </a:r>
            <a:r>
              <a:rPr dirty="0">
                <a:latin typeface="Courier"/>
              </a:rPr>
              <a:t> u </a:t>
            </a:r>
            <a:r>
              <a:rPr b="1" dirty="0">
                <a:solidFill>
                  <a:srgbClr val="007020"/>
                </a:solidFill>
                <a:latin typeface="Courier"/>
              </a:rPr>
              <a:t>in</a:t>
            </a:r>
            <a:r>
              <a:rPr dirty="0">
                <a:latin typeface="Courier"/>
              </a:rPr>
              <a:t> </a:t>
            </a:r>
            <a:r>
              <a:rPr dirty="0" err="1">
                <a:latin typeface="Courier"/>
              </a:rPr>
              <a:t>test_list</a:t>
            </a:r>
            <a:r>
              <a:rPr dirty="0">
                <a:latin typeface="Courier"/>
              </a:rPr>
              <a:t>:</a:t>
            </a:r>
            <a:br>
              <a:rPr dirty="0"/>
            </a:br>
            <a:r>
              <a:rPr dirty="0">
                <a:latin typeface="Courier"/>
              </a:rPr>
              <a:t>    print(u)</a:t>
            </a:r>
          </a:p>
          <a:p>
            <a:pPr lvl="0" indent="0">
              <a:buNone/>
            </a:pPr>
            <a:r>
              <a:rPr dirty="0">
                <a:latin typeface="Courier"/>
              </a:rPr>
              <a:t>apple
3
True
Harvey
48205</a:t>
            </a:r>
          </a:p>
          <a:p>
            <a:pPr lvl="0" indent="0">
              <a:buNone/>
            </a:pPr>
            <a:r>
              <a:rPr dirty="0">
                <a:latin typeface="Courier"/>
              </a:rPr>
              <a:t>test_list2 </a:t>
            </a:r>
            <a:r>
              <a:rPr dirty="0">
                <a:solidFill>
                  <a:srgbClr val="666666"/>
                </a:solidFill>
                <a:latin typeface="Courier"/>
              </a:rPr>
              <a:t>=</a:t>
            </a:r>
            <a:r>
              <a:rPr dirty="0">
                <a:latin typeface="Courier"/>
              </a:rPr>
              <a:t> [</a:t>
            </a:r>
            <a:r>
              <a:rPr dirty="0">
                <a:solidFill>
                  <a:srgbClr val="40A070"/>
                </a:solidFill>
                <a:latin typeface="Courier"/>
              </a:rPr>
              <a:t>1</a:t>
            </a:r>
            <a:r>
              <a:rPr dirty="0">
                <a:latin typeface="Courier"/>
              </a:rPr>
              <a:t>, </a:t>
            </a:r>
            <a:r>
              <a:rPr dirty="0">
                <a:solidFill>
                  <a:srgbClr val="40A070"/>
                </a:solidFill>
                <a:latin typeface="Courier"/>
              </a:rPr>
              <a:t>2</a:t>
            </a:r>
            <a:r>
              <a:rPr dirty="0">
                <a:latin typeface="Courier"/>
              </a:rPr>
              <a:t>, </a:t>
            </a:r>
            <a:r>
              <a:rPr dirty="0">
                <a:solidFill>
                  <a:srgbClr val="40A070"/>
                </a:solidFill>
                <a:latin typeface="Courier"/>
              </a:rPr>
              <a:t>3</a:t>
            </a:r>
            <a:r>
              <a:rPr dirty="0">
                <a:latin typeface="Courier"/>
              </a:rPr>
              <a:t>, </a:t>
            </a:r>
            <a:r>
              <a:rPr dirty="0">
                <a:solidFill>
                  <a:srgbClr val="40A070"/>
                </a:solidFill>
                <a:latin typeface="Courier"/>
              </a:rPr>
              <a:t>4</a:t>
            </a:r>
            <a:r>
              <a:rPr dirty="0">
                <a:latin typeface="Courier"/>
              </a:rPr>
              <a:t>, </a:t>
            </a:r>
            <a:r>
              <a:rPr dirty="0">
                <a:solidFill>
                  <a:srgbClr val="40A070"/>
                </a:solidFill>
                <a:latin typeface="Courier"/>
              </a:rPr>
              <a:t>5</a:t>
            </a:r>
            <a:r>
              <a:rPr dirty="0">
                <a:latin typeface="Courier"/>
              </a:rPr>
              <a:t>, </a:t>
            </a:r>
            <a:r>
              <a:rPr dirty="0">
                <a:solidFill>
                  <a:srgbClr val="40A070"/>
                </a:solidFill>
                <a:latin typeface="Courier"/>
              </a:rPr>
              <a:t>6</a:t>
            </a:r>
            <a:r>
              <a:rPr dirty="0">
                <a:latin typeface="Courier"/>
              </a:rPr>
              <a:t>, </a:t>
            </a:r>
            <a:r>
              <a:rPr dirty="0">
                <a:solidFill>
                  <a:srgbClr val="40A070"/>
                </a:solidFill>
                <a:latin typeface="Courier"/>
              </a:rPr>
              <a:t>7</a:t>
            </a:r>
            <a:r>
              <a:rPr dirty="0">
                <a:latin typeface="Courier"/>
              </a:rPr>
              <a:t>, </a:t>
            </a:r>
            <a:r>
              <a:rPr dirty="0">
                <a:solidFill>
                  <a:srgbClr val="40A070"/>
                </a:solidFill>
                <a:latin typeface="Courier"/>
              </a:rPr>
              <a:t>8</a:t>
            </a:r>
            <a:r>
              <a:rPr dirty="0">
                <a:latin typeface="Courier"/>
              </a:rPr>
              <a:t>, </a:t>
            </a:r>
            <a:r>
              <a:rPr dirty="0">
                <a:solidFill>
                  <a:srgbClr val="40A070"/>
                </a:solidFill>
                <a:latin typeface="Courier"/>
              </a:rPr>
              <a:t>9</a:t>
            </a:r>
            <a:r>
              <a:rPr dirty="0">
                <a:latin typeface="Courier"/>
              </a:rPr>
              <a:t>, </a:t>
            </a:r>
            <a:r>
              <a:rPr dirty="0">
                <a:solidFill>
                  <a:srgbClr val="40A070"/>
                </a:solidFill>
                <a:latin typeface="Courier"/>
              </a:rPr>
              <a:t>10</a:t>
            </a:r>
            <a:r>
              <a:rPr dirty="0">
                <a:latin typeface="Courier"/>
              </a:rPr>
              <a:t>]</a:t>
            </a:r>
            <a:br>
              <a:rPr dirty="0"/>
            </a:br>
            <a:r>
              <a:rPr dirty="0" err="1">
                <a:latin typeface="Courier"/>
              </a:rPr>
              <a:t>mysum</a:t>
            </a:r>
            <a:r>
              <a:rPr dirty="0">
                <a:latin typeface="Courier"/>
              </a:rPr>
              <a:t> </a:t>
            </a:r>
            <a:r>
              <a:rPr dirty="0">
                <a:solidFill>
                  <a:srgbClr val="666666"/>
                </a:solidFill>
                <a:latin typeface="Courier"/>
              </a:rPr>
              <a:t>=</a:t>
            </a:r>
            <a:r>
              <a:rPr dirty="0">
                <a:latin typeface="Courier"/>
              </a:rPr>
              <a:t> </a:t>
            </a:r>
            <a:r>
              <a:rPr dirty="0">
                <a:solidFill>
                  <a:srgbClr val="40A070"/>
                </a:solidFill>
                <a:latin typeface="Courier"/>
              </a:rPr>
              <a:t>0</a:t>
            </a:r>
            <a:br>
              <a:rPr dirty="0"/>
            </a:br>
            <a:r>
              <a:rPr b="1" dirty="0">
                <a:solidFill>
                  <a:srgbClr val="007020"/>
                </a:solidFill>
                <a:latin typeface="Courier"/>
              </a:rPr>
              <a:t>for</a:t>
            </a:r>
            <a:r>
              <a:rPr dirty="0">
                <a:latin typeface="Courier"/>
              </a:rPr>
              <a:t> u </a:t>
            </a:r>
            <a:r>
              <a:rPr b="1" dirty="0">
                <a:solidFill>
                  <a:srgbClr val="007020"/>
                </a:solidFill>
                <a:latin typeface="Courier"/>
              </a:rPr>
              <a:t>in</a:t>
            </a:r>
            <a:r>
              <a:rPr dirty="0">
                <a:latin typeface="Courier"/>
              </a:rPr>
              <a:t> test_list2:</a:t>
            </a:r>
            <a:br>
              <a:rPr dirty="0"/>
            </a:br>
            <a:r>
              <a:rPr dirty="0">
                <a:latin typeface="Courier"/>
              </a:rPr>
              <a:t>    </a:t>
            </a:r>
            <a:r>
              <a:rPr dirty="0" err="1">
                <a:latin typeface="Courier"/>
              </a:rPr>
              <a:t>mysum</a:t>
            </a:r>
            <a:r>
              <a:rPr dirty="0">
                <a:latin typeface="Courier"/>
              </a:rPr>
              <a:t> </a:t>
            </a:r>
            <a:r>
              <a:rPr dirty="0">
                <a:solidFill>
                  <a:srgbClr val="666666"/>
                </a:solidFill>
                <a:latin typeface="Courier"/>
              </a:rPr>
              <a:t>=</a:t>
            </a:r>
            <a:r>
              <a:rPr dirty="0">
                <a:latin typeface="Courier"/>
              </a:rPr>
              <a:t> </a:t>
            </a:r>
            <a:r>
              <a:rPr dirty="0" err="1">
                <a:latin typeface="Courier"/>
              </a:rPr>
              <a:t>mysum</a:t>
            </a:r>
            <a:r>
              <a:rPr dirty="0">
                <a:latin typeface="Courier"/>
              </a:rPr>
              <a:t> </a:t>
            </a:r>
            <a:r>
              <a:rPr dirty="0">
                <a:solidFill>
                  <a:srgbClr val="666666"/>
                </a:solidFill>
                <a:latin typeface="Courier"/>
              </a:rPr>
              <a:t>+</a:t>
            </a:r>
            <a:r>
              <a:rPr dirty="0">
                <a:latin typeface="Courier"/>
              </a:rPr>
              <a:t> u</a:t>
            </a:r>
            <a:br>
              <a:rPr dirty="0"/>
            </a:br>
            <a:r>
              <a:rPr dirty="0">
                <a:latin typeface="Courier"/>
              </a:rPr>
              <a:t>print(</a:t>
            </a:r>
            <a:r>
              <a:rPr dirty="0" err="1">
                <a:latin typeface="Courier"/>
              </a:rPr>
              <a:t>mysum</a:t>
            </a:r>
            <a:r>
              <a:rPr dirty="0">
                <a:latin typeface="Courier"/>
              </a:rPr>
              <a:t>)</a:t>
            </a:r>
          </a:p>
          <a:p>
            <a:pPr lvl="0" indent="0">
              <a:buNone/>
            </a:pPr>
            <a:r>
              <a:rPr dirty="0">
                <a:latin typeface="Courier"/>
              </a:rPr>
              <a:t>55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235AD4-4FAF-BF4A-AD8B-51B3C8AE56C3}"/>
              </a:ext>
            </a:extLst>
          </p:cNvPr>
          <p:cNvSpPr/>
          <p:nvPr/>
        </p:nvSpPr>
        <p:spPr>
          <a:xfrm>
            <a:off x="628650" y="2617470"/>
            <a:ext cx="7886700" cy="46942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911225"/>
            <a:ext cx="7886700" cy="4351338"/>
          </a:xfrm>
        </p:spPr>
        <p:txBody>
          <a:bodyPr/>
          <a:lstStyle/>
          <a:p>
            <a:pPr marL="0" lvl="0" indent="0">
              <a:buNone/>
            </a:pPr>
            <a:r>
              <a:rPr dirty="0"/>
              <a:t>There are two extractor functions in </a:t>
            </a:r>
            <a:r>
              <a:rPr dirty="0">
                <a:latin typeface="Courier"/>
              </a:rPr>
              <a:t>pandas</a:t>
            </a:r>
            <a:r>
              <a:rPr dirty="0"/>
              <a:t>:</a:t>
            </a:r>
            <a:endParaRPr lang="en-US" dirty="0"/>
          </a:p>
          <a:p>
            <a:pPr marL="0" lvl="0" indent="0">
              <a:buNone/>
            </a:pPr>
            <a:endParaRPr dirty="0"/>
          </a:p>
          <a:p>
            <a:pPr lvl="1"/>
            <a:r>
              <a:rPr dirty="0">
                <a:latin typeface="Courier"/>
              </a:rPr>
              <a:t>loc</a:t>
            </a:r>
            <a:r>
              <a:rPr dirty="0"/>
              <a:t> extracts by label (index label, column label, slice of labels, etc.</a:t>
            </a:r>
          </a:p>
          <a:p>
            <a:pPr lvl="1"/>
            <a:r>
              <a:rPr dirty="0" err="1">
                <a:latin typeface="Courier"/>
              </a:rPr>
              <a:t>iloc</a:t>
            </a:r>
            <a:r>
              <a:rPr dirty="0"/>
              <a:t> extracts by index (integers, slice objects, etc.</a:t>
            </a:r>
          </a:p>
          <a:p>
            <a:pPr lvl="0" indent="0">
              <a:buNone/>
            </a:pPr>
            <a:endParaRPr lang="en-US" dirty="0">
              <a:latin typeface="Courier"/>
            </a:endParaRPr>
          </a:p>
          <a:p>
            <a:pPr lvl="0" indent="0">
              <a:buNone/>
            </a:pPr>
            <a:r>
              <a:rPr dirty="0" err="1">
                <a:latin typeface="Courier"/>
              </a:rPr>
              <a:t>df.loc</a:t>
            </a:r>
            <a:r>
              <a:rPr dirty="0">
                <a:latin typeface="Courier"/>
              </a:rPr>
              <a:t>[</a:t>
            </a:r>
            <a:r>
              <a:rPr dirty="0">
                <a:solidFill>
                  <a:srgbClr val="40A070"/>
                </a:solidFill>
                <a:latin typeface="Courier"/>
              </a:rPr>
              <a:t>1</a:t>
            </a:r>
            <a:r>
              <a:rPr dirty="0">
                <a:latin typeface="Courier"/>
              </a:rPr>
              <a:t>:</a:t>
            </a:r>
            <a:r>
              <a:rPr dirty="0">
                <a:solidFill>
                  <a:srgbClr val="40A070"/>
                </a:solidFill>
                <a:latin typeface="Courier"/>
              </a:rPr>
              <a:t>3</a:t>
            </a:r>
            <a:r>
              <a:rPr dirty="0">
                <a:latin typeface="Courier"/>
              </a:rPr>
              <a:t>, </a:t>
            </a:r>
            <a:r>
              <a:rPr dirty="0">
                <a:solidFill>
                  <a:srgbClr val="4070A0"/>
                </a:solidFill>
                <a:latin typeface="Courier"/>
              </a:rPr>
              <a:t>'C'</a:t>
            </a:r>
            <a:r>
              <a:rPr dirty="0">
                <a:latin typeface="Courier"/>
              </a:rPr>
              <a:t>]</a:t>
            </a:r>
            <a:endParaRPr lang="en-US" dirty="0">
              <a:latin typeface="Courier"/>
            </a:endParaRPr>
          </a:p>
          <a:p>
            <a:pPr lvl="0" indent="0">
              <a:buNone/>
            </a:pPr>
            <a:endParaRPr dirty="0">
              <a:latin typeface="Courier"/>
            </a:endParaRPr>
          </a:p>
          <a:p>
            <a:pPr lvl="0" indent="0">
              <a:buNone/>
            </a:pPr>
            <a:r>
              <a:rPr dirty="0">
                <a:latin typeface="Courier"/>
              </a:rPr>
              <a:t>1   2020-05-12
2   2020-05-12
3   2020-05-12
Name: C, </a:t>
            </a:r>
            <a:r>
              <a:rPr dirty="0" err="1">
                <a:latin typeface="Courier"/>
              </a:rPr>
              <a:t>dtype</a:t>
            </a:r>
            <a:r>
              <a:rPr dirty="0">
                <a:latin typeface="Courier"/>
              </a:rPr>
              <a:t>: datetime64[ns]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0C06E0A-8654-B24A-A135-194DCDF307A8}"/>
              </a:ext>
            </a:extLst>
          </p:cNvPr>
          <p:cNvSpPr/>
          <p:nvPr/>
        </p:nvSpPr>
        <p:spPr>
          <a:xfrm>
            <a:off x="628650" y="4583431"/>
            <a:ext cx="7886700" cy="5486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1E24176-EB5E-3B45-B7F9-CB0C44CF9A43}"/>
              </a:ext>
            </a:extLst>
          </p:cNvPr>
          <p:cNvSpPr/>
          <p:nvPr/>
        </p:nvSpPr>
        <p:spPr>
          <a:xfrm>
            <a:off x="628650" y="1028701"/>
            <a:ext cx="7886700" cy="162305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445770"/>
            <a:ext cx="7886700" cy="5731193"/>
          </a:xfrm>
        </p:spPr>
        <p:txBody>
          <a:bodyPr>
            <a:normAutofit fontScale="85000" lnSpcReduction="20000"/>
          </a:bodyPr>
          <a:lstStyle/>
          <a:p>
            <a:pPr marL="0" lvl="0" indent="0">
              <a:buNone/>
            </a:pPr>
            <a:r>
              <a:rPr dirty="0"/>
              <a:t>You can also extract rows by condition (filter) </a:t>
            </a:r>
            <a:endParaRPr lang="en-US" dirty="0"/>
          </a:p>
          <a:p>
            <a:pPr marL="0" lvl="0" indent="0">
              <a:buNone/>
            </a:pPr>
            <a:endParaRPr dirty="0"/>
          </a:p>
          <a:p>
            <a:pPr lvl="0" indent="0">
              <a:buNone/>
            </a:pPr>
            <a:r>
              <a:rPr dirty="0">
                <a:latin typeface="Courier"/>
              </a:rPr>
              <a:t>df </a:t>
            </a:r>
            <a:r>
              <a:rPr dirty="0">
                <a:solidFill>
                  <a:srgbClr val="666666"/>
                </a:solidFill>
                <a:latin typeface="Courier"/>
              </a:rPr>
              <a:t>=</a:t>
            </a:r>
            <a:r>
              <a:rPr dirty="0">
                <a:latin typeface="Courier"/>
              </a:rPr>
              <a:t> </a:t>
            </a:r>
            <a:r>
              <a:rPr dirty="0" err="1">
                <a:latin typeface="Courier"/>
              </a:rPr>
              <a:t>pd.DataFrame</a:t>
            </a:r>
            <a:r>
              <a:rPr dirty="0">
                <a:latin typeface="Courier"/>
              </a:rPr>
              <a:t>(</a:t>
            </a:r>
            <a:r>
              <a:rPr dirty="0" err="1">
                <a:latin typeface="Courier"/>
              </a:rPr>
              <a:t>np.random.randn</a:t>
            </a:r>
            <a:r>
              <a:rPr dirty="0">
                <a:latin typeface="Courier"/>
              </a:rPr>
              <a:t>(</a:t>
            </a:r>
            <a:r>
              <a:rPr dirty="0">
                <a:solidFill>
                  <a:srgbClr val="40A070"/>
                </a:solidFill>
                <a:latin typeface="Courier"/>
              </a:rPr>
              <a:t>5</a:t>
            </a:r>
            <a:r>
              <a:rPr dirty="0">
                <a:latin typeface="Courier"/>
              </a:rPr>
              <a:t>, </a:t>
            </a:r>
            <a:r>
              <a:rPr dirty="0">
                <a:solidFill>
                  <a:srgbClr val="40A070"/>
                </a:solidFill>
                <a:latin typeface="Courier"/>
              </a:rPr>
              <a:t>3</a:t>
            </a:r>
            <a:r>
              <a:rPr dirty="0">
                <a:latin typeface="Courier"/>
              </a:rPr>
              <a:t>), index </a:t>
            </a:r>
            <a:r>
              <a:rPr dirty="0">
                <a:solidFill>
                  <a:srgbClr val="666666"/>
                </a:solidFill>
                <a:latin typeface="Courier"/>
              </a:rPr>
              <a:t>=</a:t>
            </a:r>
            <a:r>
              <a:rPr dirty="0">
                <a:latin typeface="Courier"/>
              </a:rPr>
              <a:t> [</a:t>
            </a:r>
            <a:r>
              <a:rPr dirty="0">
                <a:solidFill>
                  <a:srgbClr val="4070A0"/>
                </a:solidFill>
                <a:latin typeface="Courier"/>
              </a:rPr>
              <a:t>'</a:t>
            </a:r>
            <a:r>
              <a:rPr dirty="0" err="1">
                <a:solidFill>
                  <a:srgbClr val="4070A0"/>
                </a:solidFill>
                <a:latin typeface="Courier"/>
              </a:rPr>
              <a:t>a'</a:t>
            </a:r>
            <a:r>
              <a:rPr dirty="0" err="1">
                <a:latin typeface="Courier"/>
              </a:rPr>
              <a:t>,</a:t>
            </a:r>
            <a:r>
              <a:rPr dirty="0" err="1">
                <a:solidFill>
                  <a:srgbClr val="4070A0"/>
                </a:solidFill>
                <a:latin typeface="Courier"/>
              </a:rPr>
              <a:t>'c'</a:t>
            </a:r>
            <a:r>
              <a:rPr dirty="0" err="1">
                <a:latin typeface="Courier"/>
              </a:rPr>
              <a:t>,</a:t>
            </a:r>
            <a:r>
              <a:rPr dirty="0" err="1">
                <a:solidFill>
                  <a:srgbClr val="4070A0"/>
                </a:solidFill>
                <a:latin typeface="Courier"/>
              </a:rPr>
              <a:t>'e</a:t>
            </a:r>
            <a:r>
              <a:rPr dirty="0">
                <a:solidFill>
                  <a:srgbClr val="4070A0"/>
                </a:solidFill>
                <a:latin typeface="Courier"/>
              </a:rPr>
              <a:t>'</a:t>
            </a:r>
            <a:r>
              <a:rPr dirty="0">
                <a:latin typeface="Courier"/>
              </a:rPr>
              <a:t>, </a:t>
            </a:r>
            <a:r>
              <a:rPr dirty="0">
                <a:solidFill>
                  <a:srgbClr val="4070A0"/>
                </a:solidFill>
                <a:latin typeface="Courier"/>
              </a:rPr>
              <a:t>'</a:t>
            </a:r>
            <a:r>
              <a:rPr dirty="0" err="1">
                <a:solidFill>
                  <a:srgbClr val="4070A0"/>
                </a:solidFill>
                <a:latin typeface="Courier"/>
              </a:rPr>
              <a:t>f'</a:t>
            </a:r>
            <a:r>
              <a:rPr dirty="0" err="1">
                <a:latin typeface="Courier"/>
              </a:rPr>
              <a:t>,</a:t>
            </a:r>
            <a:r>
              <a:rPr dirty="0" err="1">
                <a:solidFill>
                  <a:srgbClr val="4070A0"/>
                </a:solidFill>
                <a:latin typeface="Courier"/>
              </a:rPr>
              <a:t>'g</a:t>
            </a:r>
            <a:r>
              <a:rPr dirty="0">
                <a:solidFill>
                  <a:srgbClr val="4070A0"/>
                </a:solidFill>
                <a:latin typeface="Courier"/>
              </a:rPr>
              <a:t>'</a:t>
            </a:r>
            <a:r>
              <a:rPr dirty="0">
                <a:latin typeface="Courier"/>
              </a:rPr>
              <a:t>], columns </a:t>
            </a:r>
            <a:r>
              <a:rPr dirty="0">
                <a:solidFill>
                  <a:srgbClr val="666666"/>
                </a:solidFill>
                <a:latin typeface="Courier"/>
              </a:rPr>
              <a:t>=</a:t>
            </a:r>
            <a:r>
              <a:rPr dirty="0">
                <a:latin typeface="Courier"/>
              </a:rPr>
              <a:t> [</a:t>
            </a:r>
            <a:r>
              <a:rPr dirty="0">
                <a:solidFill>
                  <a:srgbClr val="4070A0"/>
                </a:solidFill>
                <a:latin typeface="Courier"/>
              </a:rPr>
              <a:t>'</a:t>
            </a:r>
            <a:r>
              <a:rPr dirty="0" err="1">
                <a:solidFill>
                  <a:srgbClr val="4070A0"/>
                </a:solidFill>
                <a:latin typeface="Courier"/>
              </a:rPr>
              <a:t>one'</a:t>
            </a:r>
            <a:r>
              <a:rPr dirty="0" err="1">
                <a:latin typeface="Courier"/>
              </a:rPr>
              <a:t>,</a:t>
            </a:r>
            <a:r>
              <a:rPr dirty="0" err="1">
                <a:solidFill>
                  <a:srgbClr val="4070A0"/>
                </a:solidFill>
                <a:latin typeface="Courier"/>
              </a:rPr>
              <a:t>'two'</a:t>
            </a:r>
            <a:r>
              <a:rPr dirty="0" err="1">
                <a:latin typeface="Courier"/>
              </a:rPr>
              <a:t>,</a:t>
            </a:r>
            <a:r>
              <a:rPr dirty="0" err="1">
                <a:solidFill>
                  <a:srgbClr val="4070A0"/>
                </a:solidFill>
                <a:latin typeface="Courier"/>
              </a:rPr>
              <a:t>'three</a:t>
            </a:r>
            <a:r>
              <a:rPr dirty="0">
                <a:solidFill>
                  <a:srgbClr val="4070A0"/>
                </a:solidFill>
                <a:latin typeface="Courier"/>
              </a:rPr>
              <a:t>'</a:t>
            </a:r>
            <a:r>
              <a:rPr dirty="0">
                <a:latin typeface="Courier"/>
              </a:rPr>
              <a:t>]) </a:t>
            </a:r>
            <a:r>
              <a:rPr i="1" dirty="0">
                <a:solidFill>
                  <a:srgbClr val="60A0B0"/>
                </a:solidFill>
                <a:latin typeface="Courier"/>
              </a:rPr>
              <a:t># pre-specify index and column names</a:t>
            </a:r>
            <a:br>
              <a:rPr dirty="0"/>
            </a:br>
            <a:r>
              <a:rPr dirty="0">
                <a:latin typeface="Courier"/>
              </a:rPr>
              <a:t>df[</a:t>
            </a:r>
            <a:r>
              <a:rPr dirty="0">
                <a:solidFill>
                  <a:srgbClr val="4070A0"/>
                </a:solidFill>
                <a:latin typeface="Courier"/>
              </a:rPr>
              <a:t>'four'</a:t>
            </a:r>
            <a:r>
              <a:rPr dirty="0">
                <a:latin typeface="Courier"/>
              </a:rPr>
              <a:t>] </a:t>
            </a:r>
            <a:r>
              <a:rPr dirty="0">
                <a:solidFill>
                  <a:srgbClr val="666666"/>
                </a:solidFill>
                <a:latin typeface="Courier"/>
              </a:rPr>
              <a:t>=</a:t>
            </a:r>
            <a:r>
              <a:rPr dirty="0">
                <a:latin typeface="Courier"/>
              </a:rPr>
              <a:t> </a:t>
            </a:r>
            <a:r>
              <a:rPr dirty="0">
                <a:solidFill>
                  <a:srgbClr val="40A070"/>
                </a:solidFill>
                <a:latin typeface="Courier"/>
              </a:rPr>
              <a:t>20</a:t>
            </a:r>
            <a:r>
              <a:rPr dirty="0">
                <a:latin typeface="Courier"/>
              </a:rPr>
              <a:t> </a:t>
            </a:r>
            <a:r>
              <a:rPr i="1" dirty="0">
                <a:solidFill>
                  <a:srgbClr val="60A0B0"/>
                </a:solidFill>
                <a:latin typeface="Courier"/>
              </a:rPr>
              <a:t># add a column named "four", which will all be 20</a:t>
            </a:r>
            <a:br>
              <a:rPr dirty="0"/>
            </a:br>
            <a:r>
              <a:rPr dirty="0">
                <a:latin typeface="Courier"/>
              </a:rPr>
              <a:t>df[</a:t>
            </a:r>
            <a:r>
              <a:rPr dirty="0">
                <a:solidFill>
                  <a:srgbClr val="4070A0"/>
                </a:solidFill>
                <a:latin typeface="Courier"/>
              </a:rPr>
              <a:t>'five'</a:t>
            </a:r>
            <a:r>
              <a:rPr dirty="0">
                <a:latin typeface="Courier"/>
              </a:rPr>
              <a:t>] </a:t>
            </a:r>
            <a:r>
              <a:rPr dirty="0">
                <a:solidFill>
                  <a:srgbClr val="666666"/>
                </a:solidFill>
                <a:latin typeface="Courier"/>
              </a:rPr>
              <a:t>=</a:t>
            </a:r>
            <a:r>
              <a:rPr dirty="0">
                <a:latin typeface="Courier"/>
              </a:rPr>
              <a:t> df[</a:t>
            </a:r>
            <a:r>
              <a:rPr dirty="0">
                <a:solidFill>
                  <a:srgbClr val="4070A0"/>
                </a:solidFill>
                <a:latin typeface="Courier"/>
              </a:rPr>
              <a:t>'one'</a:t>
            </a:r>
            <a:r>
              <a:rPr dirty="0">
                <a:latin typeface="Courier"/>
              </a:rPr>
              <a:t>] </a:t>
            </a:r>
            <a:r>
              <a:rPr dirty="0">
                <a:solidFill>
                  <a:srgbClr val="666666"/>
                </a:solidFill>
                <a:latin typeface="Courier"/>
              </a:rPr>
              <a:t>&gt;</a:t>
            </a:r>
            <a:r>
              <a:rPr dirty="0">
                <a:latin typeface="Courier"/>
              </a:rPr>
              <a:t> </a:t>
            </a:r>
            <a:r>
              <a:rPr dirty="0">
                <a:solidFill>
                  <a:srgbClr val="40A070"/>
                </a:solidFill>
                <a:latin typeface="Courier"/>
              </a:rPr>
              <a:t>0</a:t>
            </a:r>
            <a:br>
              <a:rPr dirty="0"/>
            </a:br>
            <a:r>
              <a:rPr dirty="0">
                <a:latin typeface="Courier"/>
              </a:rPr>
              <a:t>df</a:t>
            </a:r>
          </a:p>
          <a:p>
            <a:pPr lvl="0" indent="0">
              <a:buNone/>
            </a:pPr>
            <a:r>
              <a:rPr dirty="0">
                <a:latin typeface="Courier"/>
              </a:rPr>
              <a:t>        one       two     three  four   five
a -1.286215  0.093702  1.623661    20  False
c  1.353548  0.401061 -0.092705    20   True
e  0.133152  0.911319  1.837882    20   True
f -0.179330 -0.523315  1.288316    20  False
g -0.202790  0.711928  0.614842    20  False</a:t>
            </a:r>
          </a:p>
          <a:p>
            <a:pPr lvl="0" indent="0">
              <a:buNone/>
            </a:pPr>
            <a:endParaRPr lang="en-US" dirty="0">
              <a:latin typeface="Courier"/>
            </a:endParaRPr>
          </a:p>
          <a:p>
            <a:pPr lvl="0" indent="0">
              <a:buNone/>
            </a:pPr>
            <a:r>
              <a:rPr dirty="0">
                <a:latin typeface="Courier"/>
              </a:rPr>
              <a:t>df[(</a:t>
            </a:r>
            <a:r>
              <a:rPr dirty="0" err="1">
                <a:latin typeface="Courier"/>
              </a:rPr>
              <a:t>df.one</a:t>
            </a:r>
            <a:r>
              <a:rPr dirty="0">
                <a:latin typeface="Courier"/>
              </a:rPr>
              <a:t> </a:t>
            </a:r>
            <a:r>
              <a:rPr dirty="0">
                <a:solidFill>
                  <a:srgbClr val="666666"/>
                </a:solidFill>
                <a:latin typeface="Courier"/>
              </a:rPr>
              <a:t>&gt;</a:t>
            </a:r>
            <a:r>
              <a:rPr dirty="0">
                <a:latin typeface="Courier"/>
              </a:rPr>
              <a:t> </a:t>
            </a:r>
            <a:r>
              <a:rPr dirty="0">
                <a:solidFill>
                  <a:srgbClr val="40A070"/>
                </a:solidFill>
                <a:latin typeface="Courier"/>
              </a:rPr>
              <a:t>1</a:t>
            </a:r>
            <a:r>
              <a:rPr dirty="0">
                <a:latin typeface="Courier"/>
              </a:rPr>
              <a:t>) </a:t>
            </a:r>
            <a:r>
              <a:rPr dirty="0">
                <a:solidFill>
                  <a:srgbClr val="666666"/>
                </a:solidFill>
                <a:latin typeface="Courier"/>
              </a:rPr>
              <a:t>&amp;</a:t>
            </a:r>
            <a:r>
              <a:rPr dirty="0">
                <a:latin typeface="Courier"/>
              </a:rPr>
              <a:t> (</a:t>
            </a:r>
            <a:r>
              <a:rPr dirty="0" err="1">
                <a:latin typeface="Courier"/>
              </a:rPr>
              <a:t>df.three</a:t>
            </a:r>
            <a:r>
              <a:rPr dirty="0">
                <a:latin typeface="Courier"/>
              </a:rPr>
              <a:t> </a:t>
            </a:r>
            <a:r>
              <a:rPr dirty="0">
                <a:solidFill>
                  <a:srgbClr val="666666"/>
                </a:solidFill>
                <a:latin typeface="Courier"/>
              </a:rPr>
              <a:t>&lt;</a:t>
            </a:r>
            <a:r>
              <a:rPr dirty="0">
                <a:latin typeface="Courier"/>
              </a:rPr>
              <a:t> </a:t>
            </a:r>
            <a:r>
              <a:rPr dirty="0">
                <a:solidFill>
                  <a:srgbClr val="40A070"/>
                </a:solidFill>
                <a:latin typeface="Courier"/>
              </a:rPr>
              <a:t>0</a:t>
            </a:r>
            <a:r>
              <a:rPr dirty="0">
                <a:latin typeface="Courier"/>
              </a:rPr>
              <a:t>)]</a:t>
            </a:r>
            <a:endParaRPr lang="en-US" dirty="0">
              <a:latin typeface="Courier"/>
            </a:endParaRPr>
          </a:p>
          <a:p>
            <a:pPr lvl="0" indent="0">
              <a:buNone/>
            </a:pPr>
            <a:endParaRPr dirty="0">
              <a:latin typeface="Courier"/>
            </a:endParaRPr>
          </a:p>
          <a:p>
            <a:pPr lvl="0" indent="0">
              <a:buNone/>
            </a:pPr>
            <a:r>
              <a:rPr dirty="0">
                <a:latin typeface="Courier"/>
              </a:rPr>
              <a:t>        one       two     three  four  five
c  1.353548  0.401061 -0.092705    20  True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83D7D-2B16-E84A-9624-2438BC8D5C03}"/>
              </a:ext>
            </a:extLst>
          </p:cNvPr>
          <p:cNvSpPr>
            <a:spLocks noGrp="1"/>
          </p:cNvSpPr>
          <p:nvPr>
            <p:ph type="title"/>
          </p:nvPr>
        </p:nvSpPr>
        <p:spPr/>
        <p:txBody>
          <a:bodyPr/>
          <a:lstStyle/>
          <a:p>
            <a:r>
              <a:rPr lang="en-US" dirty="0"/>
              <a:t>Replacing values</a:t>
            </a:r>
          </a:p>
        </p:txBody>
      </p:sp>
    </p:spTree>
    <p:extLst>
      <p:ext uri="{BB962C8B-B14F-4D97-AF65-F5344CB8AC3E}">
        <p14:creationId xmlns:p14="http://schemas.microsoft.com/office/powerpoint/2010/main" val="3161494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2C2ADB-DDAE-434D-86FD-3288E643116E}"/>
              </a:ext>
            </a:extLst>
          </p:cNvPr>
          <p:cNvSpPr/>
          <p:nvPr/>
        </p:nvSpPr>
        <p:spPr>
          <a:xfrm>
            <a:off x="628650" y="1076960"/>
            <a:ext cx="7886700" cy="108331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151255"/>
            <a:ext cx="7886700" cy="4351338"/>
          </a:xfrm>
        </p:spPr>
        <p:txBody>
          <a:bodyPr>
            <a:normAutofit/>
          </a:bodyPr>
          <a:lstStyle/>
          <a:p>
            <a:pPr lvl="0" indent="0">
              <a:buNone/>
            </a:pPr>
            <a:r>
              <a:rPr i="1" dirty="0">
                <a:solidFill>
                  <a:srgbClr val="60A0B0"/>
                </a:solidFill>
                <a:latin typeface="Courier"/>
              </a:rPr>
              <a:t>#df2.replace(0, -9) # replace 0 with -9</a:t>
            </a:r>
            <a:br>
              <a:rPr dirty="0"/>
            </a:br>
            <a:r>
              <a:rPr dirty="0" err="1">
                <a:latin typeface="Courier"/>
              </a:rPr>
              <a:t>df.replace</a:t>
            </a:r>
            <a:r>
              <a:rPr dirty="0">
                <a:latin typeface="Courier"/>
              </a:rPr>
              <a:t>({</a:t>
            </a:r>
            <a:r>
              <a:rPr dirty="0">
                <a:solidFill>
                  <a:srgbClr val="4070A0"/>
                </a:solidFill>
                <a:latin typeface="Courier"/>
              </a:rPr>
              <a:t>'one'</a:t>
            </a:r>
            <a:r>
              <a:rPr dirty="0">
                <a:latin typeface="Courier"/>
              </a:rPr>
              <a:t>: {</a:t>
            </a:r>
            <a:r>
              <a:rPr dirty="0">
                <a:solidFill>
                  <a:srgbClr val="40A070"/>
                </a:solidFill>
                <a:latin typeface="Courier"/>
              </a:rPr>
              <a:t>5</a:t>
            </a:r>
            <a:r>
              <a:rPr dirty="0">
                <a:latin typeface="Courier"/>
              </a:rPr>
              <a:t>: </a:t>
            </a:r>
            <a:r>
              <a:rPr dirty="0">
                <a:solidFill>
                  <a:srgbClr val="40A070"/>
                </a:solidFill>
                <a:latin typeface="Courier"/>
              </a:rPr>
              <a:t>500</a:t>
            </a:r>
            <a:r>
              <a:rPr dirty="0">
                <a:latin typeface="Courier"/>
              </a:rPr>
              <a:t>}, </a:t>
            </a:r>
            <a:r>
              <a:rPr dirty="0">
                <a:solidFill>
                  <a:srgbClr val="4070A0"/>
                </a:solidFill>
                <a:latin typeface="Courier"/>
              </a:rPr>
              <a:t>'three'</a:t>
            </a:r>
            <a:r>
              <a:rPr dirty="0">
                <a:latin typeface="Courier"/>
              </a:rPr>
              <a:t>:{</a:t>
            </a:r>
            <a:r>
              <a:rPr dirty="0">
                <a:solidFill>
                  <a:srgbClr val="40A070"/>
                </a:solidFill>
                <a:latin typeface="Courier"/>
              </a:rPr>
              <a:t>0</a:t>
            </a:r>
            <a:r>
              <a:rPr dirty="0">
                <a:latin typeface="Courier"/>
              </a:rPr>
              <a:t>:</a:t>
            </a:r>
            <a:r>
              <a:rPr dirty="0">
                <a:solidFill>
                  <a:srgbClr val="666666"/>
                </a:solidFill>
                <a:latin typeface="Courier"/>
              </a:rPr>
              <a:t>-</a:t>
            </a:r>
            <a:r>
              <a:rPr dirty="0">
                <a:solidFill>
                  <a:srgbClr val="40A070"/>
                </a:solidFill>
                <a:latin typeface="Courier"/>
              </a:rPr>
              <a:t>9</a:t>
            </a:r>
            <a:r>
              <a:rPr dirty="0">
                <a:latin typeface="Courier"/>
              </a:rPr>
              <a:t>, </a:t>
            </a:r>
            <a:r>
              <a:rPr dirty="0">
                <a:solidFill>
                  <a:srgbClr val="40A070"/>
                </a:solidFill>
                <a:latin typeface="Courier"/>
              </a:rPr>
              <a:t>8</a:t>
            </a:r>
            <a:r>
              <a:rPr dirty="0">
                <a:latin typeface="Courier"/>
              </a:rPr>
              <a:t>:</a:t>
            </a:r>
            <a:r>
              <a:rPr dirty="0">
                <a:solidFill>
                  <a:srgbClr val="40A070"/>
                </a:solidFill>
                <a:latin typeface="Courier"/>
              </a:rPr>
              <a:t>800</a:t>
            </a:r>
            <a:r>
              <a:rPr dirty="0">
                <a:latin typeface="Courier"/>
              </a:rPr>
              <a:t>}})</a:t>
            </a:r>
            <a:endParaRPr lang="en-US" dirty="0">
              <a:latin typeface="Courier"/>
            </a:endParaRPr>
          </a:p>
          <a:p>
            <a:pPr lvl="0" indent="0">
              <a:buNone/>
            </a:pPr>
            <a:endParaRPr dirty="0">
              <a:latin typeface="Courier"/>
            </a:endParaRPr>
          </a:p>
          <a:p>
            <a:pPr lvl="0" indent="0">
              <a:buNone/>
            </a:pPr>
            <a:r>
              <a:rPr dirty="0">
                <a:latin typeface="Courier"/>
              </a:rPr>
              <a:t>        one       two     three  four   five
a -1.286215  0.093702  1.623661    20  False
c  1.353548  0.401061 -0.092705    20   True
e  0.133152  0.911319  1.837882    20   True
f -0.179330 -0.523315  1.288316    20  False
g -0.202790  0.711928  0.614842    20  False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C082-F897-454A-8917-2FE060564D3F}"/>
              </a:ext>
            </a:extLst>
          </p:cNvPr>
          <p:cNvSpPr>
            <a:spLocks noGrp="1"/>
          </p:cNvSpPr>
          <p:nvPr>
            <p:ph type="title"/>
          </p:nvPr>
        </p:nvSpPr>
        <p:spPr/>
        <p:txBody>
          <a:bodyPr/>
          <a:lstStyle/>
          <a:p>
            <a:r>
              <a:rPr lang="en-US" dirty="0"/>
              <a:t>Joins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1464410314"/>
              </p:ext>
            </p:extLst>
          </p:nvPr>
        </p:nvGraphicFramePr>
        <p:xfrm>
          <a:off x="628650" y="2358786"/>
          <a:ext cx="7886700" cy="1691640"/>
        </p:xfrm>
        <a:graphic>
          <a:graphicData uri="http://schemas.openxmlformats.org/drawingml/2006/table">
            <a:tbl>
              <a:tblPr firstRow="1" bandRow="1">
                <a:tableStyleId>{5C22544A-7EE6-4342-B048-85BDC9FD1C3A}</a:tableStyleId>
              </a:tblPr>
              <a:tblGrid>
                <a:gridCol w="1971675">
                  <a:extLst>
                    <a:ext uri="{9D8B030D-6E8A-4147-A177-3AD203B41FA5}">
                      <a16:colId xmlns:a16="http://schemas.microsoft.com/office/drawing/2014/main" val="20000"/>
                    </a:ext>
                  </a:extLst>
                </a:gridCol>
                <a:gridCol w="1971675">
                  <a:extLst>
                    <a:ext uri="{9D8B030D-6E8A-4147-A177-3AD203B41FA5}">
                      <a16:colId xmlns:a16="http://schemas.microsoft.com/office/drawing/2014/main" val="20001"/>
                    </a:ext>
                  </a:extLst>
                </a:gridCol>
                <a:gridCol w="1971675">
                  <a:extLst>
                    <a:ext uri="{9D8B030D-6E8A-4147-A177-3AD203B41FA5}">
                      <a16:colId xmlns:a16="http://schemas.microsoft.com/office/drawing/2014/main" val="20002"/>
                    </a:ext>
                  </a:extLst>
                </a:gridCol>
                <a:gridCol w="1971675">
                  <a:extLst>
                    <a:ext uri="{9D8B030D-6E8A-4147-A177-3AD203B41FA5}">
                      <a16:colId xmlns:a16="http://schemas.microsoft.com/office/drawing/2014/main" val="20003"/>
                    </a:ext>
                  </a:extLst>
                </a:gridCol>
              </a:tblGrid>
              <a:tr h="0">
                <a:tc>
                  <a:txBody>
                    <a:bodyPr/>
                    <a:lstStyle/>
                    <a:p>
                      <a:pPr marL="0" lvl="0" indent="0">
                        <a:buNone/>
                      </a:pPr>
                      <a:r>
                        <a:t>pandas</a:t>
                      </a:r>
                    </a:p>
                  </a:txBody>
                  <a:tcPr marL="87630" marR="87630"/>
                </a:tc>
                <a:tc>
                  <a:txBody>
                    <a:bodyPr/>
                    <a:lstStyle/>
                    <a:p>
                      <a:pPr marL="0" lvl="0" indent="0">
                        <a:buNone/>
                      </a:pPr>
                      <a:r>
                        <a:t>R</a:t>
                      </a:r>
                    </a:p>
                  </a:txBody>
                  <a:tcPr marL="87630" marR="87630"/>
                </a:tc>
                <a:tc>
                  <a:txBody>
                    <a:bodyPr/>
                    <a:lstStyle/>
                    <a:p>
                      <a:pPr marL="0" lvl="0" indent="0">
                        <a:buNone/>
                      </a:pPr>
                      <a:r>
                        <a:t>SQL</a:t>
                      </a:r>
                    </a:p>
                  </a:txBody>
                  <a:tcPr marL="87630" marR="87630"/>
                </a:tc>
                <a:tc>
                  <a:txBody>
                    <a:bodyPr/>
                    <a:lstStyle/>
                    <a:p>
                      <a:pPr marL="0" lvl="0" indent="0">
                        <a:buNone/>
                      </a:pPr>
                      <a:r>
                        <a:t>Description</a:t>
                      </a:r>
                    </a:p>
                  </a:txBody>
                  <a:tcPr marL="87630" marR="87630"/>
                </a:tc>
                <a:extLst>
                  <a:ext uri="{0D108BD9-81ED-4DB2-BD59-A6C34878D82A}">
                    <a16:rowId xmlns:a16="http://schemas.microsoft.com/office/drawing/2014/main" val="10000"/>
                  </a:ext>
                </a:extLst>
              </a:tr>
              <a:tr h="0">
                <a:tc>
                  <a:txBody>
                    <a:bodyPr/>
                    <a:lstStyle/>
                    <a:p>
                      <a:pPr marL="0" lvl="0" indent="0">
                        <a:buNone/>
                      </a:pPr>
                      <a:r>
                        <a:t>left</a:t>
                      </a:r>
                    </a:p>
                  </a:txBody>
                  <a:tcPr marL="87630" marR="87630"/>
                </a:tc>
                <a:tc>
                  <a:txBody>
                    <a:bodyPr/>
                    <a:lstStyle/>
                    <a:p>
                      <a:pPr marL="0" lvl="0" indent="0">
                        <a:buNone/>
                      </a:pPr>
                      <a:r>
                        <a:t>left_join</a:t>
                      </a:r>
                    </a:p>
                  </a:txBody>
                  <a:tcPr marL="87630" marR="87630"/>
                </a:tc>
                <a:tc>
                  <a:txBody>
                    <a:bodyPr/>
                    <a:lstStyle/>
                    <a:p>
                      <a:pPr marL="0" lvl="0" indent="0">
                        <a:buNone/>
                      </a:pPr>
                      <a:r>
                        <a:t>left outer</a:t>
                      </a:r>
                    </a:p>
                  </a:txBody>
                  <a:tcPr marL="87630" marR="87630"/>
                </a:tc>
                <a:tc>
                  <a:txBody>
                    <a:bodyPr/>
                    <a:lstStyle/>
                    <a:p>
                      <a:pPr marL="0" lvl="0" indent="0">
                        <a:buNone/>
                      </a:pPr>
                      <a:r>
                        <a:t>keep all rows on left</a:t>
                      </a:r>
                    </a:p>
                  </a:txBody>
                  <a:tcPr marL="87630" marR="87630"/>
                </a:tc>
                <a:extLst>
                  <a:ext uri="{0D108BD9-81ED-4DB2-BD59-A6C34878D82A}">
                    <a16:rowId xmlns:a16="http://schemas.microsoft.com/office/drawing/2014/main" val="10001"/>
                  </a:ext>
                </a:extLst>
              </a:tr>
              <a:tr h="0">
                <a:tc>
                  <a:txBody>
                    <a:bodyPr/>
                    <a:lstStyle/>
                    <a:p>
                      <a:pPr marL="0" lvl="0" indent="0">
                        <a:buNone/>
                      </a:pPr>
                      <a:r>
                        <a:t>right</a:t>
                      </a:r>
                    </a:p>
                  </a:txBody>
                  <a:tcPr marL="87630" marR="87630"/>
                </a:tc>
                <a:tc>
                  <a:txBody>
                    <a:bodyPr/>
                    <a:lstStyle/>
                    <a:p>
                      <a:pPr marL="0" lvl="0" indent="0">
                        <a:buNone/>
                      </a:pPr>
                      <a:r>
                        <a:rPr dirty="0" err="1"/>
                        <a:t>right_join</a:t>
                      </a:r>
                      <a:endParaRPr dirty="0"/>
                    </a:p>
                  </a:txBody>
                  <a:tcPr marL="87630" marR="87630"/>
                </a:tc>
                <a:tc>
                  <a:txBody>
                    <a:bodyPr/>
                    <a:lstStyle/>
                    <a:p>
                      <a:pPr marL="0" lvl="0" indent="0">
                        <a:buNone/>
                      </a:pPr>
                      <a:r>
                        <a:t>right outer</a:t>
                      </a:r>
                    </a:p>
                  </a:txBody>
                  <a:tcPr marL="87630" marR="87630"/>
                </a:tc>
                <a:tc>
                  <a:txBody>
                    <a:bodyPr/>
                    <a:lstStyle/>
                    <a:p>
                      <a:pPr marL="0" lvl="0" indent="0">
                        <a:buNone/>
                      </a:pPr>
                      <a:r>
                        <a:t>keep all rows on right</a:t>
                      </a:r>
                    </a:p>
                  </a:txBody>
                  <a:tcPr marL="87630" marR="87630"/>
                </a:tc>
                <a:extLst>
                  <a:ext uri="{0D108BD9-81ED-4DB2-BD59-A6C34878D82A}">
                    <a16:rowId xmlns:a16="http://schemas.microsoft.com/office/drawing/2014/main" val="10002"/>
                  </a:ext>
                </a:extLst>
              </a:tr>
              <a:tr h="0">
                <a:tc>
                  <a:txBody>
                    <a:bodyPr/>
                    <a:lstStyle/>
                    <a:p>
                      <a:pPr marL="0" lvl="0" indent="0">
                        <a:buNone/>
                      </a:pPr>
                      <a:r>
                        <a:t>outer</a:t>
                      </a:r>
                    </a:p>
                  </a:txBody>
                  <a:tcPr marL="87630" marR="87630"/>
                </a:tc>
                <a:tc>
                  <a:txBody>
                    <a:bodyPr/>
                    <a:lstStyle/>
                    <a:p>
                      <a:pPr marL="0" lvl="0" indent="0">
                        <a:buNone/>
                      </a:pPr>
                      <a:r>
                        <a:t>outer_join</a:t>
                      </a:r>
                    </a:p>
                  </a:txBody>
                  <a:tcPr marL="87630" marR="87630"/>
                </a:tc>
                <a:tc>
                  <a:txBody>
                    <a:bodyPr/>
                    <a:lstStyle/>
                    <a:p>
                      <a:pPr marL="0" lvl="0" indent="0">
                        <a:buNone/>
                      </a:pPr>
                      <a:r>
                        <a:t>full outer</a:t>
                      </a:r>
                    </a:p>
                  </a:txBody>
                  <a:tcPr marL="87630" marR="87630"/>
                </a:tc>
                <a:tc>
                  <a:txBody>
                    <a:bodyPr/>
                    <a:lstStyle/>
                    <a:p>
                      <a:pPr marL="0" lvl="0" indent="0">
                        <a:buNone/>
                      </a:pPr>
                      <a:r>
                        <a:t>keep all rows from both</a:t>
                      </a:r>
                    </a:p>
                  </a:txBody>
                  <a:tcPr marL="87630" marR="87630"/>
                </a:tc>
                <a:extLst>
                  <a:ext uri="{0D108BD9-81ED-4DB2-BD59-A6C34878D82A}">
                    <a16:rowId xmlns:a16="http://schemas.microsoft.com/office/drawing/2014/main" val="10003"/>
                  </a:ext>
                </a:extLst>
              </a:tr>
              <a:tr h="0">
                <a:tc>
                  <a:txBody>
                    <a:bodyPr/>
                    <a:lstStyle/>
                    <a:p>
                      <a:pPr marL="0" lvl="0" indent="0">
                        <a:buNone/>
                      </a:pPr>
                      <a:r>
                        <a:t>inner</a:t>
                      </a:r>
                    </a:p>
                  </a:txBody>
                  <a:tcPr marL="87630" marR="87630"/>
                </a:tc>
                <a:tc>
                  <a:txBody>
                    <a:bodyPr/>
                    <a:lstStyle/>
                    <a:p>
                      <a:pPr marL="0" lvl="0" indent="0">
                        <a:buNone/>
                      </a:pPr>
                      <a:r>
                        <a:t>inner_join</a:t>
                      </a:r>
                    </a:p>
                  </a:txBody>
                  <a:tcPr marL="87630" marR="87630"/>
                </a:tc>
                <a:tc>
                  <a:txBody>
                    <a:bodyPr/>
                    <a:lstStyle/>
                    <a:p>
                      <a:pPr marL="0" lvl="0" indent="0">
                        <a:buNone/>
                      </a:pPr>
                      <a:r>
                        <a:t>inner</a:t>
                      </a:r>
                    </a:p>
                  </a:txBody>
                  <a:tcPr marL="87630" marR="87630"/>
                </a:tc>
                <a:tc>
                  <a:txBody>
                    <a:bodyPr/>
                    <a:lstStyle/>
                    <a:p>
                      <a:pPr marL="0" lvl="0" indent="0">
                        <a:buNone/>
                      </a:pPr>
                      <a:r>
                        <a:rPr dirty="0"/>
                        <a:t>keep only rows with common keys</a:t>
                      </a:r>
                    </a:p>
                  </a:txBody>
                  <a:tcPr marL="87630" marR="87630"/>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A714924D-26A7-8044-8026-7B73B9F196C3}"/>
              </a:ext>
            </a:extLst>
          </p:cNvPr>
          <p:cNvSpPr txBox="1"/>
          <p:nvPr/>
        </p:nvSpPr>
        <p:spPr>
          <a:xfrm>
            <a:off x="628650" y="1655405"/>
            <a:ext cx="3651962" cy="369332"/>
          </a:xfrm>
          <a:prstGeom prst="rect">
            <a:avLst/>
          </a:prstGeom>
          <a:noFill/>
        </p:spPr>
        <p:txBody>
          <a:bodyPr wrap="none" rtlCol="0">
            <a:spAutoFit/>
          </a:bodyPr>
          <a:lstStyle/>
          <a:p>
            <a:r>
              <a:rPr lang="en-US" dirty="0"/>
              <a:t>There are basically four kinds of joins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F3A2-B677-1147-A583-47A6B8F9ADBD}"/>
              </a:ext>
            </a:extLst>
          </p:cNvPr>
          <p:cNvSpPr>
            <a:spLocks noGrp="1"/>
          </p:cNvSpPr>
          <p:nvPr>
            <p:ph type="title"/>
          </p:nvPr>
        </p:nvSpPr>
        <p:spPr/>
        <p:txBody>
          <a:bodyPr/>
          <a:lstStyle/>
          <a:p>
            <a:r>
              <a:rPr lang="en-US" dirty="0"/>
              <a:t>Joins</a:t>
            </a:r>
          </a:p>
        </p:txBody>
      </p:sp>
      <p:sp>
        <p:nvSpPr>
          <p:cNvPr id="3" name="Content Placeholder 2"/>
          <p:cNvSpPr>
            <a:spLocks noGrp="1"/>
          </p:cNvSpPr>
          <p:nvPr>
            <p:ph idx="4294967295"/>
          </p:nvPr>
        </p:nvSpPr>
        <p:spPr>
          <a:xfrm>
            <a:off x="0" y="1825625"/>
            <a:ext cx="7886700" cy="4351338"/>
          </a:xfrm>
        </p:spPr>
        <p:txBody>
          <a:bodyPr/>
          <a:lstStyle/>
          <a:p>
            <a:pPr marL="0" lvl="0" indent="0">
              <a:spcBef>
                <a:spcPts val="3000"/>
              </a:spcBef>
              <a:buNone/>
            </a:pPr>
            <a:endParaRPr b="1" dirty="0"/>
          </a:p>
          <a:p>
            <a:pPr marL="0" lvl="0" indent="0">
              <a:buNone/>
            </a:pPr>
            <a:r>
              <a:rPr dirty="0"/>
              <a:t> </a:t>
            </a:r>
          </a:p>
        </p:txBody>
      </p:sp>
      <p:pic>
        <p:nvPicPr>
          <p:cNvPr id="4" name="Picture 3">
            <a:extLst>
              <a:ext uri="{FF2B5EF4-FFF2-40B4-BE49-F238E27FC236}">
                <a16:creationId xmlns:a16="http://schemas.microsoft.com/office/drawing/2014/main" id="{AD1C35E0-F600-AB40-BBBF-5B3B8FD40D75}"/>
              </a:ext>
            </a:extLst>
          </p:cNvPr>
          <p:cNvPicPr>
            <a:picLocks noChangeAspect="1"/>
          </p:cNvPicPr>
          <p:nvPr/>
        </p:nvPicPr>
        <p:blipFill>
          <a:blip r:embed="rId2"/>
          <a:stretch>
            <a:fillRect/>
          </a:stretch>
        </p:blipFill>
        <p:spPr>
          <a:xfrm>
            <a:off x="0" y="2128611"/>
            <a:ext cx="9144000" cy="260077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survey </a:t>
            </a:r>
            <a:r>
              <a:rPr>
                <a:solidFill>
                  <a:srgbClr val="666666"/>
                </a:solidFill>
                <a:latin typeface="Courier"/>
              </a:rPr>
              <a:t>=</a:t>
            </a:r>
            <a:r>
              <a:rPr>
                <a:latin typeface="Courier"/>
              </a:rPr>
              <a:t> pd.read_csv(</a:t>
            </a:r>
            <a:r>
              <a:rPr>
                <a:solidFill>
                  <a:srgbClr val="4070A0"/>
                </a:solidFill>
                <a:latin typeface="Courier"/>
              </a:rPr>
              <a:t>'data/survey_survey.csv'</a:t>
            </a:r>
            <a:r>
              <a:rPr>
                <a:latin typeface="Courier"/>
              </a:rPr>
              <a:t>)</a:t>
            </a:r>
            <a:br/>
            <a:r>
              <a:rPr>
                <a:latin typeface="Courier"/>
              </a:rPr>
              <a:t>visited </a:t>
            </a:r>
            <a:r>
              <a:rPr>
                <a:solidFill>
                  <a:srgbClr val="666666"/>
                </a:solidFill>
                <a:latin typeface="Courier"/>
              </a:rPr>
              <a:t>=</a:t>
            </a:r>
            <a:r>
              <a:rPr>
                <a:latin typeface="Courier"/>
              </a:rPr>
              <a:t> pd.read_csv(</a:t>
            </a:r>
            <a:r>
              <a:rPr>
                <a:solidFill>
                  <a:srgbClr val="4070A0"/>
                </a:solidFill>
                <a:latin typeface="Courier"/>
              </a:rPr>
              <a:t>'data/survey_visited.csv'</a:t>
            </a:r>
            <a:r>
              <a:rPr>
                <a:latin typeface="Courier"/>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971168-BFF1-0E47-B06B-B3197620A204}"/>
              </a:ext>
            </a:extLst>
          </p:cNvPr>
          <p:cNvSpPr/>
          <p:nvPr/>
        </p:nvSpPr>
        <p:spPr>
          <a:xfrm>
            <a:off x="628650" y="297181"/>
            <a:ext cx="7886700" cy="65150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419734"/>
            <a:ext cx="7886700" cy="5935345"/>
          </a:xfrm>
        </p:spPr>
        <p:txBody>
          <a:bodyPr>
            <a:normAutofit fontScale="55000" lnSpcReduction="20000"/>
          </a:bodyPr>
          <a:lstStyle/>
          <a:p>
            <a:pPr lvl="0" indent="0">
              <a:buNone/>
            </a:pPr>
            <a:r>
              <a:rPr dirty="0" err="1">
                <a:latin typeface="Courier"/>
              </a:rPr>
              <a:t>pd.merge</a:t>
            </a:r>
            <a:r>
              <a:rPr dirty="0">
                <a:latin typeface="Courier"/>
              </a:rPr>
              <a:t>(survey, visited, </a:t>
            </a:r>
            <a:r>
              <a:rPr dirty="0" err="1">
                <a:latin typeface="Courier"/>
              </a:rPr>
              <a:t>left_on</a:t>
            </a:r>
            <a:r>
              <a:rPr dirty="0">
                <a:latin typeface="Courier"/>
              </a:rPr>
              <a:t> </a:t>
            </a:r>
            <a:r>
              <a:rPr dirty="0">
                <a:solidFill>
                  <a:srgbClr val="666666"/>
                </a:solidFill>
                <a:latin typeface="Courier"/>
              </a:rPr>
              <a:t>=</a:t>
            </a:r>
            <a:r>
              <a:rPr dirty="0">
                <a:latin typeface="Courier"/>
              </a:rPr>
              <a:t> </a:t>
            </a:r>
            <a:r>
              <a:rPr dirty="0">
                <a:solidFill>
                  <a:srgbClr val="4070A0"/>
                </a:solidFill>
                <a:latin typeface="Courier"/>
              </a:rPr>
              <a:t>'taken’</a:t>
            </a:r>
            <a:r>
              <a:rPr dirty="0">
                <a:latin typeface="Courier"/>
              </a:rPr>
              <a:t>, </a:t>
            </a:r>
            <a:br>
              <a:rPr lang="en-US" dirty="0">
                <a:latin typeface="Courier"/>
              </a:rPr>
            </a:br>
            <a:r>
              <a:rPr lang="en-US" dirty="0">
                <a:latin typeface="Courier"/>
              </a:rPr>
              <a:t>	</a:t>
            </a:r>
            <a:r>
              <a:rPr dirty="0" err="1">
                <a:latin typeface="Courier"/>
              </a:rPr>
              <a:t>right_on</a:t>
            </a:r>
            <a:r>
              <a:rPr dirty="0">
                <a:latin typeface="Courier"/>
              </a:rPr>
              <a:t> </a:t>
            </a:r>
            <a:r>
              <a:rPr dirty="0">
                <a:solidFill>
                  <a:srgbClr val="666666"/>
                </a:solidFill>
                <a:latin typeface="Courier"/>
              </a:rPr>
              <a:t>=</a:t>
            </a:r>
            <a:r>
              <a:rPr dirty="0">
                <a:latin typeface="Courier"/>
              </a:rPr>
              <a:t> </a:t>
            </a:r>
            <a:r>
              <a:rPr dirty="0">
                <a:solidFill>
                  <a:srgbClr val="4070A0"/>
                </a:solidFill>
                <a:latin typeface="Courier"/>
              </a:rPr>
              <a:t>'ident'</a:t>
            </a:r>
            <a:r>
              <a:rPr dirty="0">
                <a:latin typeface="Courier"/>
              </a:rPr>
              <a:t>, how </a:t>
            </a:r>
            <a:r>
              <a:rPr dirty="0">
                <a:solidFill>
                  <a:srgbClr val="666666"/>
                </a:solidFill>
                <a:latin typeface="Courier"/>
              </a:rPr>
              <a:t>=</a:t>
            </a:r>
            <a:r>
              <a:rPr dirty="0">
                <a:latin typeface="Courier"/>
              </a:rPr>
              <a:t> </a:t>
            </a:r>
            <a:r>
              <a:rPr dirty="0">
                <a:solidFill>
                  <a:srgbClr val="4070A0"/>
                </a:solidFill>
                <a:latin typeface="Courier"/>
              </a:rPr>
              <a:t>'left'</a:t>
            </a:r>
            <a:r>
              <a:rPr dirty="0">
                <a:latin typeface="Courier"/>
              </a:rPr>
              <a:t>)</a:t>
            </a:r>
            <a:br>
              <a:rPr dirty="0"/>
            </a:br>
            <a:r>
              <a:rPr i="1" dirty="0">
                <a:solidFill>
                  <a:srgbClr val="60A0B0"/>
                </a:solidFill>
                <a:latin typeface="Courier"/>
              </a:rPr>
              <a:t># </a:t>
            </a:r>
            <a:r>
              <a:rPr i="1" dirty="0" err="1">
                <a:solidFill>
                  <a:srgbClr val="60A0B0"/>
                </a:solidFill>
                <a:latin typeface="Courier"/>
              </a:rPr>
              <a:t>survey.merge</a:t>
            </a:r>
            <a:r>
              <a:rPr i="1" dirty="0">
                <a:solidFill>
                  <a:srgbClr val="60A0B0"/>
                </a:solidFill>
                <a:latin typeface="Courier"/>
              </a:rPr>
              <a:t>(visited, </a:t>
            </a:r>
            <a:r>
              <a:rPr i="1" dirty="0" err="1">
                <a:solidFill>
                  <a:srgbClr val="60A0B0"/>
                </a:solidFill>
                <a:latin typeface="Courier"/>
              </a:rPr>
              <a:t>left_on</a:t>
            </a:r>
            <a:r>
              <a:rPr i="1" dirty="0">
                <a:solidFill>
                  <a:srgbClr val="60A0B0"/>
                </a:solidFill>
                <a:latin typeface="Courier"/>
              </a:rPr>
              <a:t> = 'taken', </a:t>
            </a:r>
            <a:r>
              <a:rPr i="1" dirty="0" err="1">
                <a:solidFill>
                  <a:srgbClr val="60A0B0"/>
                </a:solidFill>
                <a:latin typeface="Courier"/>
              </a:rPr>
              <a:t>right_on</a:t>
            </a:r>
            <a:r>
              <a:rPr i="1" dirty="0">
                <a:solidFill>
                  <a:srgbClr val="60A0B0"/>
                </a:solidFill>
                <a:latin typeface="Courier"/>
              </a:rPr>
              <a:t> = 'ident', how = 'left')</a:t>
            </a:r>
          </a:p>
          <a:p>
            <a:pPr lvl="0" indent="0">
              <a:buNone/>
            </a:pPr>
            <a:endParaRPr lang="en-US" dirty="0">
              <a:latin typeface="Courier"/>
            </a:endParaRPr>
          </a:p>
          <a:p>
            <a:pPr lvl="0" indent="0">
              <a:buNone/>
            </a:pPr>
            <a:r>
              <a:rPr dirty="0">
                <a:latin typeface="Courier"/>
              </a:rPr>
              <a:t>    taken person quant  reading  ident   site       dated
0     619   dyer   rad     9.82    619   DR-1  1927-02-08
1     619   dyer   </a:t>
            </a:r>
            <a:r>
              <a:rPr dirty="0" err="1">
                <a:latin typeface="Courier"/>
              </a:rPr>
              <a:t>sal</a:t>
            </a:r>
            <a:r>
              <a:rPr dirty="0">
                <a:latin typeface="Courier"/>
              </a:rPr>
              <a:t>     0.13    619   DR-1  1927-02-08
2     622   dyer   rad     7.80    622   DR-1  1927-02-10
3     622   dyer   </a:t>
            </a:r>
            <a:r>
              <a:rPr dirty="0" err="1">
                <a:latin typeface="Courier"/>
              </a:rPr>
              <a:t>sal</a:t>
            </a:r>
            <a:r>
              <a:rPr dirty="0">
                <a:latin typeface="Courier"/>
              </a:rPr>
              <a:t>     0.09    622   DR-1  1927-02-10
4     734     pb   rad     8.41    734   DR-3  1939-01-07
5     734   lake   </a:t>
            </a:r>
            <a:r>
              <a:rPr dirty="0" err="1">
                <a:latin typeface="Courier"/>
              </a:rPr>
              <a:t>sal</a:t>
            </a:r>
            <a:r>
              <a:rPr dirty="0">
                <a:latin typeface="Courier"/>
              </a:rPr>
              <a:t>     0.05    734   DR-3  1939-01-07
6     734     pb  temp   -21.50    734   DR-3  1939-01-07
7     735     pb   rad     7.22    735   DR-3  1930-01-12
8     735    </a:t>
            </a:r>
            <a:r>
              <a:rPr dirty="0" err="1">
                <a:latin typeface="Courier"/>
              </a:rPr>
              <a:t>NaN</a:t>
            </a:r>
            <a:r>
              <a:rPr dirty="0">
                <a:latin typeface="Courier"/>
              </a:rPr>
              <a:t>   </a:t>
            </a:r>
            <a:r>
              <a:rPr dirty="0" err="1">
                <a:latin typeface="Courier"/>
              </a:rPr>
              <a:t>sal</a:t>
            </a:r>
            <a:r>
              <a:rPr dirty="0">
                <a:latin typeface="Courier"/>
              </a:rPr>
              <a:t>     0.06    735   DR-3  1930-01-12
9     735    </a:t>
            </a:r>
            <a:r>
              <a:rPr dirty="0" err="1">
                <a:latin typeface="Courier"/>
              </a:rPr>
              <a:t>NaN</a:t>
            </a:r>
            <a:r>
              <a:rPr dirty="0">
                <a:latin typeface="Courier"/>
              </a:rPr>
              <a:t>  temp   -26.00    735   DR-3  1930-01-12
10    751     pb   rad     4.35    751   DR-3  1930-02-26
11    751     pb  temp   -18.50    751   DR-3  1930-02-26
12    751   lake   </a:t>
            </a:r>
            <a:r>
              <a:rPr dirty="0" err="1">
                <a:latin typeface="Courier"/>
              </a:rPr>
              <a:t>sal</a:t>
            </a:r>
            <a:r>
              <a:rPr dirty="0">
                <a:latin typeface="Courier"/>
              </a:rPr>
              <a:t>     0.10    751   DR-3  1930-02-26
13    752   lake   rad     2.19    752   DR-3         </a:t>
            </a:r>
            <a:r>
              <a:rPr dirty="0" err="1">
                <a:latin typeface="Courier"/>
              </a:rPr>
              <a:t>NaN</a:t>
            </a:r>
            <a:r>
              <a:rPr dirty="0">
                <a:latin typeface="Courier"/>
              </a:rPr>
              <a:t>
14    752   lake   </a:t>
            </a:r>
            <a:r>
              <a:rPr dirty="0" err="1">
                <a:latin typeface="Courier"/>
              </a:rPr>
              <a:t>sal</a:t>
            </a:r>
            <a:r>
              <a:rPr dirty="0">
                <a:latin typeface="Courier"/>
              </a:rPr>
              <a:t>     0.09    752   DR-3         </a:t>
            </a:r>
            <a:r>
              <a:rPr dirty="0" err="1">
                <a:latin typeface="Courier"/>
              </a:rPr>
              <a:t>NaN</a:t>
            </a:r>
            <a:r>
              <a:rPr dirty="0">
                <a:latin typeface="Courier"/>
              </a:rPr>
              <a:t>
15    752   lake  temp   -16.00    752   DR-3         </a:t>
            </a:r>
            <a:r>
              <a:rPr dirty="0" err="1">
                <a:latin typeface="Courier"/>
              </a:rPr>
              <a:t>NaN</a:t>
            </a:r>
            <a:r>
              <a:rPr dirty="0">
                <a:latin typeface="Courier"/>
              </a:rPr>
              <a:t>
16    752    roe   </a:t>
            </a:r>
            <a:r>
              <a:rPr dirty="0" err="1">
                <a:latin typeface="Courier"/>
              </a:rPr>
              <a:t>sal</a:t>
            </a:r>
            <a:r>
              <a:rPr dirty="0">
                <a:latin typeface="Courier"/>
              </a:rPr>
              <a:t>    41.60    752   DR-3         </a:t>
            </a:r>
            <a:r>
              <a:rPr dirty="0" err="1">
                <a:latin typeface="Courier"/>
              </a:rPr>
              <a:t>NaN</a:t>
            </a:r>
            <a:r>
              <a:rPr dirty="0">
                <a:latin typeface="Courier"/>
              </a:rPr>
              <a:t>
17    837   lake   rad     1.46    837  MSK-4  1932-01-14
18    837   lake   </a:t>
            </a:r>
            <a:r>
              <a:rPr dirty="0" err="1">
                <a:latin typeface="Courier"/>
              </a:rPr>
              <a:t>sal</a:t>
            </a:r>
            <a:r>
              <a:rPr dirty="0">
                <a:latin typeface="Courier"/>
              </a:rPr>
              <a:t>     0.21    837  MSK-4  1932-01-14
19    837    roe   </a:t>
            </a:r>
            <a:r>
              <a:rPr dirty="0" err="1">
                <a:latin typeface="Courier"/>
              </a:rPr>
              <a:t>sal</a:t>
            </a:r>
            <a:r>
              <a:rPr dirty="0">
                <a:latin typeface="Courier"/>
              </a:rPr>
              <a:t>    22.50    837  MSK-4  1932-01-14
20    844    roe   rad    11.25    844   DR-1  1932-03-22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082675"/>
            <a:ext cx="7886700" cy="4351338"/>
          </a:xfrm>
        </p:spPr>
        <p:txBody>
          <a:bodyPr/>
          <a:lstStyle/>
          <a:p>
            <a:pPr marL="0" lvl="0" indent="0">
              <a:buNone/>
            </a:pPr>
            <a:r>
              <a:rPr dirty="0"/>
              <a:t>Here, the left dataset is </a:t>
            </a:r>
            <a:r>
              <a:rPr dirty="0">
                <a:latin typeface="Courier"/>
              </a:rPr>
              <a:t>survey</a:t>
            </a:r>
            <a:r>
              <a:rPr dirty="0"/>
              <a:t> and the right one is </a:t>
            </a:r>
            <a:r>
              <a:rPr dirty="0">
                <a:latin typeface="Courier"/>
              </a:rPr>
              <a:t>visited</a:t>
            </a:r>
            <a:r>
              <a:rPr dirty="0"/>
              <a:t>.</a:t>
            </a:r>
          </a:p>
          <a:p>
            <a:pPr marL="0" lvl="0" indent="0">
              <a:buNone/>
            </a:pPr>
            <a:endParaRPr lang="en-US" dirty="0"/>
          </a:p>
          <a:p>
            <a:pPr marL="0" lvl="0" indent="0">
              <a:buNone/>
            </a:pPr>
            <a:r>
              <a:rPr dirty="0"/>
              <a:t>Since we’re doing a left join, we </a:t>
            </a:r>
            <a:r>
              <a:rPr dirty="0" err="1"/>
              <a:t>keed</a:t>
            </a:r>
            <a:r>
              <a:rPr dirty="0"/>
              <a:t> all the rows from </a:t>
            </a:r>
            <a:r>
              <a:rPr dirty="0">
                <a:latin typeface="Courier"/>
              </a:rPr>
              <a:t>survey</a:t>
            </a:r>
            <a:r>
              <a:rPr dirty="0"/>
              <a:t> and add columns from </a:t>
            </a:r>
            <a:r>
              <a:rPr dirty="0">
                <a:latin typeface="Courier"/>
              </a:rPr>
              <a:t>visited</a:t>
            </a:r>
            <a:r>
              <a:rPr dirty="0"/>
              <a:t>, matching on the common key, called “taken” in one dataset and “ident” in the other.</a:t>
            </a:r>
            <a:endParaRPr lang="en-US" dirty="0"/>
          </a:p>
          <a:p>
            <a:pPr marL="0" lvl="0" indent="0">
              <a:buNone/>
            </a:pPr>
            <a:endParaRPr dirty="0"/>
          </a:p>
          <a:p>
            <a:pPr marL="0" lvl="0" indent="0">
              <a:buNone/>
            </a:pPr>
            <a:r>
              <a:rPr dirty="0"/>
              <a:t>Note that the rows of </a:t>
            </a:r>
            <a:r>
              <a:rPr dirty="0">
                <a:latin typeface="Courier"/>
              </a:rPr>
              <a:t>visited</a:t>
            </a:r>
            <a:r>
              <a:rPr dirty="0"/>
              <a:t> are repeated as needed to line up with all the rows with common “taken” values.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s/split-apply-combine.png"/>
          <p:cNvPicPr>
            <a:picLocks noGrp="1" noChangeAspect="1"/>
          </p:cNvPicPr>
          <p:nvPr/>
        </p:nvPicPr>
        <p:blipFill>
          <a:blip r:embed="rId2"/>
          <a:stretch>
            <a:fillRect/>
          </a:stretch>
        </p:blipFill>
        <p:spPr bwMode="auto">
          <a:xfrm>
            <a:off x="457200" y="1676400"/>
            <a:ext cx="8229600" cy="4368800"/>
          </a:xfrm>
          <a:prstGeom prst="rect">
            <a:avLst/>
          </a:prstGeom>
          <a:noFill/>
          <a:ln w="9525">
            <a:noFill/>
            <a:headEnd/>
            <a:tailEnd/>
          </a:ln>
        </p:spPr>
      </p:pic>
      <p:sp>
        <p:nvSpPr>
          <p:cNvPr id="5" name="Title 4">
            <a:extLst>
              <a:ext uri="{FF2B5EF4-FFF2-40B4-BE49-F238E27FC236}">
                <a16:creationId xmlns:a16="http://schemas.microsoft.com/office/drawing/2014/main" id="{067EFD84-EAE2-CA48-8220-30166FC15E46}"/>
              </a:ext>
            </a:extLst>
          </p:cNvPr>
          <p:cNvSpPr>
            <a:spLocks noGrp="1"/>
          </p:cNvSpPr>
          <p:nvPr>
            <p:ph type="title"/>
          </p:nvPr>
        </p:nvSpPr>
        <p:spPr/>
        <p:txBody>
          <a:bodyPr/>
          <a:lstStyle/>
          <a:p>
            <a:r>
              <a:rPr lang="en-US" b="1" dirty="0"/>
              <a:t>Data aggregation and split-apply-combine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BB8033-F069-0947-BBFA-E11D5372F0F1}"/>
              </a:ext>
            </a:extLst>
          </p:cNvPr>
          <p:cNvSpPr/>
          <p:nvPr/>
        </p:nvSpPr>
        <p:spPr>
          <a:xfrm>
            <a:off x="720090" y="1840230"/>
            <a:ext cx="7189470" cy="93726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151255"/>
            <a:ext cx="7886700" cy="4351338"/>
          </a:xfrm>
        </p:spPr>
        <p:txBody>
          <a:bodyPr/>
          <a:lstStyle/>
          <a:p>
            <a:pPr marL="0" lvl="0" indent="0">
              <a:buNone/>
            </a:pPr>
            <a:r>
              <a:rPr dirty="0">
                <a:latin typeface="Courier"/>
              </a:rPr>
              <a:t>enumerate</a:t>
            </a:r>
            <a:r>
              <a:rPr dirty="0"/>
              <a:t> automatically creates both the index and the value for each element of a list. </a:t>
            </a:r>
          </a:p>
          <a:p>
            <a:pPr lvl="0" indent="0">
              <a:buNone/>
            </a:pPr>
            <a:r>
              <a:rPr dirty="0">
                <a:latin typeface="Courier"/>
              </a:rPr>
              <a:t>L </a:t>
            </a:r>
            <a:r>
              <a:rPr dirty="0">
                <a:solidFill>
                  <a:srgbClr val="666666"/>
                </a:solidFill>
                <a:latin typeface="Courier"/>
              </a:rPr>
              <a:t>=</a:t>
            </a:r>
            <a:r>
              <a:rPr dirty="0">
                <a:latin typeface="Courier"/>
              </a:rPr>
              <a:t> [</a:t>
            </a:r>
            <a:r>
              <a:rPr dirty="0">
                <a:solidFill>
                  <a:srgbClr val="40A070"/>
                </a:solidFill>
                <a:latin typeface="Courier"/>
              </a:rPr>
              <a:t>0</a:t>
            </a:r>
            <a:r>
              <a:rPr dirty="0">
                <a:latin typeface="Courier"/>
              </a:rPr>
              <a:t>, </a:t>
            </a:r>
            <a:r>
              <a:rPr dirty="0">
                <a:solidFill>
                  <a:srgbClr val="40A070"/>
                </a:solidFill>
                <a:latin typeface="Courier"/>
              </a:rPr>
              <a:t>2</a:t>
            </a:r>
            <a:r>
              <a:rPr dirty="0">
                <a:latin typeface="Courier"/>
              </a:rPr>
              <a:t>, </a:t>
            </a:r>
            <a:r>
              <a:rPr dirty="0">
                <a:solidFill>
                  <a:srgbClr val="40A070"/>
                </a:solidFill>
                <a:latin typeface="Courier"/>
              </a:rPr>
              <a:t>4</a:t>
            </a:r>
            <a:r>
              <a:rPr dirty="0">
                <a:latin typeface="Courier"/>
              </a:rPr>
              <a:t>, </a:t>
            </a:r>
            <a:r>
              <a:rPr dirty="0">
                <a:solidFill>
                  <a:srgbClr val="40A070"/>
                </a:solidFill>
                <a:latin typeface="Courier"/>
              </a:rPr>
              <a:t>6</a:t>
            </a:r>
            <a:r>
              <a:rPr dirty="0">
                <a:latin typeface="Courier"/>
              </a:rPr>
              <a:t>, </a:t>
            </a:r>
            <a:r>
              <a:rPr dirty="0">
                <a:solidFill>
                  <a:srgbClr val="40A070"/>
                </a:solidFill>
                <a:latin typeface="Courier"/>
              </a:rPr>
              <a:t>8</a:t>
            </a:r>
            <a:r>
              <a:rPr dirty="0">
                <a:latin typeface="Courier"/>
              </a:rPr>
              <a:t>]</a:t>
            </a:r>
            <a:br>
              <a:rPr dirty="0"/>
            </a:br>
            <a:r>
              <a:rPr b="1" dirty="0">
                <a:solidFill>
                  <a:srgbClr val="007020"/>
                </a:solidFill>
                <a:latin typeface="Courier"/>
              </a:rPr>
              <a:t>for</a:t>
            </a:r>
            <a:r>
              <a:rPr dirty="0">
                <a:latin typeface="Courier"/>
              </a:rPr>
              <a:t> </a:t>
            </a:r>
            <a:r>
              <a:rPr dirty="0" err="1">
                <a:latin typeface="Courier"/>
              </a:rPr>
              <a:t>i</a:t>
            </a:r>
            <a:r>
              <a:rPr dirty="0">
                <a:latin typeface="Courier"/>
              </a:rPr>
              <a:t>, </a:t>
            </a:r>
            <a:r>
              <a:rPr dirty="0" err="1">
                <a:latin typeface="Courier"/>
              </a:rPr>
              <a:t>val</a:t>
            </a:r>
            <a:r>
              <a:rPr dirty="0">
                <a:latin typeface="Courier"/>
              </a:rPr>
              <a:t> </a:t>
            </a:r>
            <a:r>
              <a:rPr b="1" dirty="0">
                <a:solidFill>
                  <a:srgbClr val="007020"/>
                </a:solidFill>
                <a:latin typeface="Courier"/>
              </a:rPr>
              <a:t>in</a:t>
            </a:r>
            <a:r>
              <a:rPr dirty="0">
                <a:latin typeface="Courier"/>
              </a:rPr>
              <a:t> enumerate(L):</a:t>
            </a:r>
            <a:br>
              <a:rPr dirty="0"/>
            </a:br>
            <a:r>
              <a:rPr dirty="0">
                <a:latin typeface="Courier"/>
              </a:rPr>
              <a:t>    print(</a:t>
            </a:r>
            <a:r>
              <a:rPr dirty="0" err="1">
                <a:latin typeface="Courier"/>
              </a:rPr>
              <a:t>i</a:t>
            </a:r>
            <a:r>
              <a:rPr dirty="0">
                <a:latin typeface="Courier"/>
              </a:rPr>
              <a:t>, </a:t>
            </a:r>
            <a:r>
              <a:rPr dirty="0" err="1">
                <a:latin typeface="Courier"/>
              </a:rPr>
              <a:t>val</a:t>
            </a:r>
            <a:r>
              <a:rPr dirty="0">
                <a:latin typeface="Courier"/>
              </a:rPr>
              <a:t>)</a:t>
            </a:r>
          </a:p>
          <a:p>
            <a:pPr lvl="0" indent="0">
              <a:buNone/>
            </a:pPr>
            <a:r>
              <a:rPr dirty="0">
                <a:latin typeface="Courier"/>
              </a:rPr>
              <a:t>0 0
1 2
2 4
3 6
4 8</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187983-3F35-E84D-9C0A-E357428795AB}"/>
              </a:ext>
            </a:extLst>
          </p:cNvPr>
          <p:cNvSpPr/>
          <p:nvPr/>
        </p:nvSpPr>
        <p:spPr>
          <a:xfrm>
            <a:off x="628650" y="994411"/>
            <a:ext cx="7189470" cy="7543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945514"/>
            <a:ext cx="7886700" cy="4918075"/>
          </a:xfrm>
        </p:spPr>
        <p:txBody>
          <a:bodyPr>
            <a:normAutofit/>
          </a:bodyPr>
          <a:lstStyle/>
          <a:p>
            <a:pPr marL="0" lvl="0" indent="0">
              <a:buNone/>
            </a:pPr>
            <a:r>
              <a:rPr sz="1600" dirty="0"/>
              <a:t> </a:t>
            </a:r>
            <a:r>
              <a:rPr sz="1600" dirty="0" err="1">
                <a:latin typeface="Courier"/>
              </a:rPr>
              <a:t>gapminder</a:t>
            </a:r>
            <a:r>
              <a:rPr sz="1600" dirty="0">
                <a:latin typeface="Courier"/>
              </a:rPr>
              <a:t> </a:t>
            </a:r>
            <a:r>
              <a:rPr sz="1600" dirty="0">
                <a:solidFill>
                  <a:srgbClr val="666666"/>
                </a:solidFill>
                <a:latin typeface="Courier"/>
              </a:rPr>
              <a:t>=</a:t>
            </a:r>
            <a:r>
              <a:rPr sz="1600" dirty="0">
                <a:latin typeface="Courier"/>
              </a:rPr>
              <a:t>  </a:t>
            </a:r>
            <a:r>
              <a:rPr sz="1600" dirty="0" err="1">
                <a:latin typeface="Courier"/>
              </a:rPr>
              <a:t>pd.read_csv</a:t>
            </a:r>
            <a:r>
              <a:rPr sz="1600" dirty="0">
                <a:latin typeface="Courier"/>
              </a:rPr>
              <a:t>(</a:t>
            </a:r>
            <a:r>
              <a:rPr sz="1600" dirty="0">
                <a:solidFill>
                  <a:srgbClr val="4070A0"/>
                </a:solidFill>
                <a:latin typeface="Courier"/>
              </a:rPr>
              <a:t>'data/</a:t>
            </a:r>
            <a:r>
              <a:rPr sz="1600" dirty="0" err="1">
                <a:solidFill>
                  <a:srgbClr val="4070A0"/>
                </a:solidFill>
                <a:latin typeface="Courier"/>
              </a:rPr>
              <a:t>gapminder.tsv</a:t>
            </a:r>
            <a:r>
              <a:rPr sz="1600" dirty="0">
                <a:solidFill>
                  <a:srgbClr val="4070A0"/>
                </a:solidFill>
                <a:latin typeface="Courier"/>
              </a:rPr>
              <a:t>’</a:t>
            </a:r>
            <a:r>
              <a:rPr sz="1600" dirty="0">
                <a:latin typeface="Courier"/>
              </a:rPr>
              <a:t>, </a:t>
            </a:r>
            <a:br>
              <a:rPr lang="en-US" sz="1600" dirty="0">
                <a:latin typeface="Courier"/>
              </a:rPr>
            </a:br>
            <a:r>
              <a:rPr lang="en-US" sz="1600" dirty="0">
                <a:latin typeface="Courier"/>
              </a:rPr>
              <a:t>	</a:t>
            </a:r>
            <a:r>
              <a:rPr sz="1600" dirty="0" err="1">
                <a:latin typeface="Courier"/>
              </a:rPr>
              <a:t>sep</a:t>
            </a:r>
            <a:r>
              <a:rPr sz="1600" dirty="0">
                <a:latin typeface="Courier"/>
              </a:rPr>
              <a:t> </a:t>
            </a:r>
            <a:r>
              <a:rPr sz="1600" dirty="0">
                <a:solidFill>
                  <a:srgbClr val="666666"/>
                </a:solidFill>
                <a:latin typeface="Courier"/>
              </a:rPr>
              <a:t>=</a:t>
            </a:r>
            <a:r>
              <a:rPr sz="1600" dirty="0">
                <a:latin typeface="Courier"/>
              </a:rPr>
              <a:t> </a:t>
            </a:r>
            <a:r>
              <a:rPr sz="1600" dirty="0">
                <a:solidFill>
                  <a:srgbClr val="4070A0"/>
                </a:solidFill>
                <a:latin typeface="Courier"/>
              </a:rPr>
              <a:t>'\t'</a:t>
            </a:r>
            <a:r>
              <a:rPr sz="1600" dirty="0">
                <a:latin typeface="Courier"/>
              </a:rPr>
              <a:t>) </a:t>
            </a:r>
            <a:br>
              <a:rPr sz="1600" dirty="0"/>
            </a:br>
            <a:r>
              <a:rPr sz="1600" dirty="0" err="1">
                <a:latin typeface="Courier"/>
              </a:rPr>
              <a:t>gapminder.head</a:t>
            </a:r>
            <a:r>
              <a:rPr sz="1600" dirty="0">
                <a:latin typeface="Courier"/>
              </a:rPr>
              <a:t>()</a:t>
            </a:r>
            <a:endParaRPr lang="en-US" sz="1600" dirty="0">
              <a:latin typeface="Courier"/>
            </a:endParaRPr>
          </a:p>
          <a:p>
            <a:pPr marL="0" lvl="0" indent="0">
              <a:buNone/>
            </a:pPr>
            <a:endParaRPr sz="1600" dirty="0">
              <a:latin typeface="Courier"/>
            </a:endParaRPr>
          </a:p>
          <a:p>
            <a:pPr lvl="0" indent="0">
              <a:buNone/>
            </a:pPr>
            <a:r>
              <a:rPr sz="1600" dirty="0">
                <a:latin typeface="Courier"/>
              </a:rPr>
              <a:t>       country continent  year  </a:t>
            </a:r>
            <a:r>
              <a:rPr sz="1600" dirty="0" err="1">
                <a:latin typeface="Courier"/>
              </a:rPr>
              <a:t>lifeExp</a:t>
            </a:r>
            <a:r>
              <a:rPr sz="1600" dirty="0">
                <a:latin typeface="Courier"/>
              </a:rPr>
              <a:t>       pop   </a:t>
            </a:r>
            <a:r>
              <a:rPr sz="1600" dirty="0" err="1">
                <a:latin typeface="Courier"/>
              </a:rPr>
              <a:t>gdpPercap</a:t>
            </a:r>
            <a:r>
              <a:rPr sz="1600" dirty="0">
                <a:latin typeface="Courier"/>
              </a:rPr>
              <a:t>
0  Afghanistan      Asia  1952   28.801   8425333  779.445314
1  Afghanistan      Asia  1957   30.332   9240934  820.853030
2  Afghanistan      Asia  1962   31.997  10267083  853.100710
3  Afghanistan      Asia  1967   34.020  11537966  836.197138
4  Afghanistan      Asia  1972   36.088  13079460  739.981106</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412C1E-CAC5-474C-B066-3BCFF5574214}"/>
              </a:ext>
            </a:extLst>
          </p:cNvPr>
          <p:cNvSpPr/>
          <p:nvPr/>
        </p:nvSpPr>
        <p:spPr>
          <a:xfrm>
            <a:off x="628650" y="865504"/>
            <a:ext cx="7189470" cy="36576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865504"/>
            <a:ext cx="7886700" cy="5180965"/>
          </a:xfrm>
        </p:spPr>
        <p:txBody>
          <a:bodyPr>
            <a:normAutofit fontScale="92500" lnSpcReduction="10000"/>
          </a:bodyPr>
          <a:lstStyle/>
          <a:p>
            <a:pPr lvl="0" indent="0">
              <a:buNone/>
            </a:pPr>
            <a:r>
              <a:rPr dirty="0" err="1">
                <a:latin typeface="Courier"/>
              </a:rPr>
              <a:t>gapminder.groupby</a:t>
            </a:r>
            <a:r>
              <a:rPr dirty="0">
                <a:latin typeface="Courier"/>
              </a:rPr>
              <a:t>(</a:t>
            </a:r>
            <a:r>
              <a:rPr dirty="0">
                <a:solidFill>
                  <a:srgbClr val="4070A0"/>
                </a:solidFill>
                <a:latin typeface="Courier"/>
              </a:rPr>
              <a:t>'country'</a:t>
            </a:r>
            <a:r>
              <a:rPr dirty="0">
                <a:latin typeface="Courier"/>
              </a:rPr>
              <a:t>)[</a:t>
            </a:r>
            <a:r>
              <a:rPr dirty="0">
                <a:solidFill>
                  <a:srgbClr val="4070A0"/>
                </a:solidFill>
                <a:latin typeface="Courier"/>
              </a:rPr>
              <a:t>'</a:t>
            </a:r>
            <a:r>
              <a:rPr dirty="0" err="1">
                <a:solidFill>
                  <a:srgbClr val="4070A0"/>
                </a:solidFill>
                <a:latin typeface="Courier"/>
              </a:rPr>
              <a:t>lifeExp</a:t>
            </a:r>
            <a:r>
              <a:rPr dirty="0">
                <a:solidFill>
                  <a:srgbClr val="4070A0"/>
                </a:solidFill>
                <a:latin typeface="Courier"/>
              </a:rPr>
              <a:t>'</a:t>
            </a:r>
            <a:r>
              <a:rPr dirty="0">
                <a:latin typeface="Courier"/>
              </a:rPr>
              <a:t>].mean()</a:t>
            </a:r>
            <a:endParaRPr lang="en-US" dirty="0">
              <a:latin typeface="Courier"/>
            </a:endParaRPr>
          </a:p>
          <a:p>
            <a:pPr lvl="0" indent="0">
              <a:buNone/>
            </a:pPr>
            <a:endParaRPr dirty="0">
              <a:latin typeface="Courier"/>
            </a:endParaRPr>
          </a:p>
          <a:p>
            <a:pPr lvl="0" indent="0">
              <a:buNone/>
            </a:pPr>
            <a:r>
              <a:rPr dirty="0">
                <a:latin typeface="Courier"/>
              </a:rPr>
              <a:t>country
Afghanistan           37.478833
Albania               68.432917
Algeria               59.030167
Angola                37.883500
Argentina             69.060417
                        ...    
Vietnam               57.479500
West Bank and Gaza    60.328667
Yemen, Rep.           46.780417
Zambia                45.996333
Zimbabwe              52.663167
Name: </a:t>
            </a:r>
            <a:r>
              <a:rPr dirty="0" err="1">
                <a:latin typeface="Courier"/>
              </a:rPr>
              <a:t>lifeExp</a:t>
            </a:r>
            <a:r>
              <a:rPr dirty="0">
                <a:latin typeface="Courier"/>
              </a:rPr>
              <a:t>, Length: 142, </a:t>
            </a:r>
            <a:r>
              <a:rPr dirty="0" err="1">
                <a:latin typeface="Courier"/>
              </a:rPr>
              <a:t>dtype</a:t>
            </a:r>
            <a:r>
              <a:rPr dirty="0">
                <a:latin typeface="Courier"/>
              </a:rPr>
              <a:t>: float64</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E868DA-305A-F042-9CB4-C99F550B013F}"/>
              </a:ext>
            </a:extLst>
          </p:cNvPr>
          <p:cNvSpPr/>
          <p:nvPr/>
        </p:nvSpPr>
        <p:spPr>
          <a:xfrm>
            <a:off x="628650" y="857250"/>
            <a:ext cx="7189470" cy="32004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857250"/>
            <a:ext cx="7886700" cy="5634989"/>
          </a:xfrm>
        </p:spPr>
        <p:txBody>
          <a:bodyPr>
            <a:noAutofit/>
          </a:bodyPr>
          <a:lstStyle/>
          <a:p>
            <a:pPr lvl="0" indent="0">
              <a:buNone/>
            </a:pPr>
            <a:r>
              <a:rPr sz="1400" dirty="0" err="1">
                <a:latin typeface="Courier"/>
              </a:rPr>
              <a:t>gapminder.groupby</a:t>
            </a:r>
            <a:r>
              <a:rPr sz="1400" dirty="0">
                <a:latin typeface="Courier"/>
              </a:rPr>
              <a:t>(</a:t>
            </a:r>
            <a:r>
              <a:rPr sz="1400" dirty="0">
                <a:solidFill>
                  <a:srgbClr val="4070A0"/>
                </a:solidFill>
                <a:latin typeface="Courier"/>
              </a:rPr>
              <a:t>'country'</a:t>
            </a:r>
            <a:r>
              <a:rPr sz="1400" dirty="0">
                <a:latin typeface="Courier"/>
              </a:rPr>
              <a:t>).</a:t>
            </a:r>
            <a:r>
              <a:rPr sz="1400" dirty="0" err="1">
                <a:latin typeface="Courier"/>
              </a:rPr>
              <a:t>get_group</a:t>
            </a:r>
            <a:r>
              <a:rPr sz="1400" dirty="0">
                <a:latin typeface="Courier"/>
              </a:rPr>
              <a:t>(</a:t>
            </a:r>
            <a:r>
              <a:rPr sz="1400" dirty="0">
                <a:solidFill>
                  <a:srgbClr val="4070A0"/>
                </a:solidFill>
                <a:latin typeface="Courier"/>
              </a:rPr>
              <a:t>'United Kingdom’</a:t>
            </a:r>
            <a:r>
              <a:rPr sz="1400" dirty="0">
                <a:latin typeface="Courier"/>
              </a:rPr>
              <a:t>)</a:t>
            </a:r>
            <a:endParaRPr lang="en-US" sz="1400" dirty="0">
              <a:latin typeface="Courier"/>
            </a:endParaRPr>
          </a:p>
          <a:p>
            <a:pPr lvl="0" indent="0">
              <a:buNone/>
            </a:pPr>
            <a:endParaRPr lang="en-US" sz="1400" dirty="0">
              <a:latin typeface="Courier"/>
            </a:endParaRPr>
          </a:p>
          <a:p>
            <a:pPr lvl="0" indent="0">
              <a:buNone/>
            </a:pPr>
            <a:endParaRPr sz="1400" dirty="0">
              <a:latin typeface="Courier"/>
            </a:endParaRPr>
          </a:p>
          <a:p>
            <a:pPr lvl="0" indent="0">
              <a:buNone/>
            </a:pPr>
            <a:r>
              <a:rPr sz="1400" dirty="0">
                <a:latin typeface="Courier"/>
              </a:rPr>
              <a:t>             country continent  year  </a:t>
            </a:r>
            <a:r>
              <a:rPr sz="1400" dirty="0" err="1">
                <a:latin typeface="Courier"/>
              </a:rPr>
              <a:t>lifeExp</a:t>
            </a:r>
            <a:r>
              <a:rPr sz="1400" dirty="0">
                <a:latin typeface="Courier"/>
              </a:rPr>
              <a:t>       pop     </a:t>
            </a:r>
            <a:r>
              <a:rPr sz="1400" dirty="0" err="1">
                <a:latin typeface="Courier"/>
              </a:rPr>
              <a:t>gdpPercap</a:t>
            </a:r>
            <a:r>
              <a:rPr sz="1400" dirty="0">
                <a:latin typeface="Courier"/>
              </a:rPr>
              <a:t>
1596  United Kingdom    Europe  1952   69.180  50430000   9979.508487
1597  United Kingdom    Europe  1957   70.420  51430000  11283.177950
1598  United Kingdom    Europe  1962   70.760  53292000  12477.177070
1599  United Kingdom    Europe  1967   71.360  54959000  14142.850890
1600  United Kingdom    Europe  1972   72.010  56079000  15895.116410
1601  United Kingdom    Europe  1977   72.760  56179000  17428.748460
1602  United Kingdom    Europe  1982   74.040  56339704  18232.424520
1603  United Kingdom    Europe  1987   75.007  56981620  21664.787670
1604  United Kingdom    Europe  1992   76.420  57866349  22705.092540
1605  United Kingdom    Europe  1997   77.218  58808266  26074.531360
1606  United Kingdom    Europe  2002   78.471  59912431  29478.999190
1607  United Kingdom    Europe  2007   79.425  60776238  33203.261280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6B511B-B30B-394A-AB9A-CAE4AC40B563}"/>
              </a:ext>
            </a:extLst>
          </p:cNvPr>
          <p:cNvSpPr/>
          <p:nvPr/>
        </p:nvSpPr>
        <p:spPr>
          <a:xfrm>
            <a:off x="628650" y="1825625"/>
            <a:ext cx="7886700" cy="6858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lstStyle/>
          <a:p>
            <a:pPr lvl="0" indent="0">
              <a:buNone/>
            </a:pPr>
            <a:r>
              <a:rPr dirty="0" err="1">
                <a:latin typeface="Courier"/>
              </a:rPr>
              <a:t>gapminder.groupby</a:t>
            </a:r>
            <a:r>
              <a:rPr dirty="0">
                <a:latin typeface="Courier"/>
              </a:rPr>
              <a:t>(</a:t>
            </a:r>
            <a:r>
              <a:rPr dirty="0">
                <a:solidFill>
                  <a:srgbClr val="4070A0"/>
                </a:solidFill>
                <a:latin typeface="Courier"/>
              </a:rPr>
              <a:t>'continent'</a:t>
            </a:r>
            <a:r>
              <a:rPr dirty="0">
                <a:latin typeface="Courier"/>
              </a:rPr>
              <a:t>).</a:t>
            </a:r>
            <a:r>
              <a:rPr dirty="0" err="1">
                <a:latin typeface="Courier"/>
              </a:rPr>
              <a:t>lifeExp.agg</a:t>
            </a:r>
            <a:r>
              <a:rPr dirty="0">
                <a:latin typeface="Courier"/>
              </a:rPr>
              <a:t>(</a:t>
            </a:r>
            <a:r>
              <a:rPr dirty="0" err="1">
                <a:latin typeface="Courier"/>
              </a:rPr>
              <a:t>np.median</a:t>
            </a:r>
            <a:r>
              <a:rPr dirty="0">
                <a:latin typeface="Courier"/>
              </a:rPr>
              <a:t>) </a:t>
            </a:r>
            <a:r>
              <a:rPr i="1" dirty="0">
                <a:solidFill>
                  <a:srgbClr val="60A0B0"/>
                </a:solidFill>
                <a:latin typeface="Courier"/>
              </a:rPr>
              <a:t># Medians</a:t>
            </a:r>
          </a:p>
          <a:p>
            <a:pPr lvl="0" indent="0">
              <a:buNone/>
            </a:pPr>
            <a:r>
              <a:rPr dirty="0">
                <a:latin typeface="Courier"/>
              </a:rPr>
              <a:t>continent
Africa      47.7920
Americas    67.0480
Asia        61.7915
Europe      72.2410
Oceania     73.6650
Name: </a:t>
            </a:r>
            <a:r>
              <a:rPr dirty="0" err="1">
                <a:latin typeface="Courier"/>
              </a:rPr>
              <a:t>lifeExp</a:t>
            </a:r>
            <a:r>
              <a:rPr dirty="0">
                <a:latin typeface="Courier"/>
              </a:rPr>
              <a:t>, </a:t>
            </a:r>
            <a:r>
              <a:rPr dirty="0" err="1">
                <a:latin typeface="Courier"/>
              </a:rPr>
              <a:t>dtype</a:t>
            </a:r>
            <a:r>
              <a:rPr dirty="0">
                <a:latin typeface="Courier"/>
              </a:rPr>
              <a:t>: float64</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32414A-0B91-EB44-BB61-F5EFB0BB591A}"/>
              </a:ext>
            </a:extLst>
          </p:cNvPr>
          <p:cNvSpPr/>
          <p:nvPr/>
        </p:nvSpPr>
        <p:spPr>
          <a:xfrm>
            <a:off x="628650" y="594360"/>
            <a:ext cx="7189470" cy="93726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594360"/>
            <a:ext cx="7886700" cy="5955029"/>
          </a:xfrm>
        </p:spPr>
        <p:txBody>
          <a:bodyPr>
            <a:normAutofit fontScale="92500" lnSpcReduction="10000"/>
          </a:bodyPr>
          <a:lstStyle/>
          <a:p>
            <a:pPr lvl="0" indent="0">
              <a:buNone/>
            </a:pPr>
            <a:r>
              <a:rPr dirty="0" err="1">
                <a:latin typeface="Courier"/>
              </a:rPr>
              <a:t>gapminder.groupby</a:t>
            </a:r>
            <a:r>
              <a:rPr dirty="0">
                <a:latin typeface="Courier"/>
              </a:rPr>
              <a:t>(</a:t>
            </a:r>
            <a:r>
              <a:rPr dirty="0">
                <a:solidFill>
                  <a:srgbClr val="4070A0"/>
                </a:solidFill>
                <a:latin typeface="Courier"/>
              </a:rPr>
              <a:t>'year'</a:t>
            </a:r>
            <a:r>
              <a:rPr dirty="0">
                <a:latin typeface="Courier"/>
              </a:rPr>
              <a:t>).</a:t>
            </a:r>
            <a:r>
              <a:rPr dirty="0" err="1">
                <a:latin typeface="Courier"/>
              </a:rPr>
              <a:t>agg</a:t>
            </a:r>
            <a:r>
              <a:rPr dirty="0">
                <a:latin typeface="Courier"/>
              </a:rPr>
              <a:t>({</a:t>
            </a:r>
            <a:br>
              <a:rPr lang="en-US" dirty="0">
                <a:latin typeface="Courier"/>
              </a:rPr>
            </a:br>
            <a:r>
              <a:rPr lang="en-US" dirty="0">
                <a:latin typeface="Courier"/>
              </a:rPr>
              <a:t>	</a:t>
            </a:r>
            <a:r>
              <a:rPr dirty="0">
                <a:solidFill>
                  <a:srgbClr val="4070A0"/>
                </a:solidFill>
                <a:latin typeface="Courier"/>
              </a:rPr>
              <a:t>'</a:t>
            </a:r>
            <a:r>
              <a:rPr dirty="0" err="1">
                <a:solidFill>
                  <a:srgbClr val="4070A0"/>
                </a:solidFill>
                <a:latin typeface="Courier"/>
              </a:rPr>
              <a:t>lifeExp</a:t>
            </a:r>
            <a:r>
              <a:rPr dirty="0">
                <a:solidFill>
                  <a:srgbClr val="4070A0"/>
                </a:solidFill>
                <a:latin typeface="Courier"/>
              </a:rPr>
              <a:t>'</a:t>
            </a:r>
            <a:r>
              <a:rPr dirty="0">
                <a:latin typeface="Courier"/>
              </a:rPr>
              <a:t>: </a:t>
            </a:r>
            <a:r>
              <a:rPr dirty="0" err="1">
                <a:latin typeface="Courier"/>
              </a:rPr>
              <a:t>np.mean</a:t>
            </a:r>
            <a:r>
              <a:rPr dirty="0">
                <a:latin typeface="Courier"/>
              </a:rPr>
              <a:t>, </a:t>
            </a:r>
            <a:r>
              <a:rPr dirty="0">
                <a:solidFill>
                  <a:srgbClr val="4070A0"/>
                </a:solidFill>
                <a:latin typeface="Courier"/>
              </a:rPr>
              <a:t>'pop'</a:t>
            </a:r>
            <a:r>
              <a:rPr dirty="0">
                <a:latin typeface="Courier"/>
              </a:rPr>
              <a:t>: </a:t>
            </a:r>
            <a:r>
              <a:rPr dirty="0" err="1">
                <a:latin typeface="Courier"/>
              </a:rPr>
              <a:t>np.median</a:t>
            </a:r>
            <a:r>
              <a:rPr dirty="0">
                <a:latin typeface="Courier"/>
              </a:rPr>
              <a:t>, </a:t>
            </a:r>
            <a:r>
              <a:rPr lang="en-US" dirty="0">
                <a:latin typeface="Courier"/>
              </a:rPr>
              <a:t>	</a:t>
            </a:r>
            <a:r>
              <a:rPr dirty="0">
                <a:solidFill>
                  <a:srgbClr val="4070A0"/>
                </a:solidFill>
                <a:latin typeface="Courier"/>
              </a:rPr>
              <a:t>'</a:t>
            </a:r>
            <a:r>
              <a:rPr dirty="0" err="1">
                <a:solidFill>
                  <a:srgbClr val="4070A0"/>
                </a:solidFill>
                <a:latin typeface="Courier"/>
              </a:rPr>
              <a:t>gdpPercap</a:t>
            </a:r>
            <a:r>
              <a:rPr dirty="0">
                <a:solidFill>
                  <a:srgbClr val="4070A0"/>
                </a:solidFill>
                <a:latin typeface="Courier"/>
              </a:rPr>
              <a:t>'</a:t>
            </a:r>
            <a:r>
              <a:rPr dirty="0">
                <a:latin typeface="Courier"/>
              </a:rPr>
              <a:t>:</a:t>
            </a:r>
            <a:r>
              <a:rPr dirty="0" err="1">
                <a:latin typeface="Courier"/>
              </a:rPr>
              <a:t>np.median</a:t>
            </a:r>
            <a:r>
              <a:rPr dirty="0">
                <a:latin typeface="Courier"/>
              </a:rPr>
              <a:t>}).</a:t>
            </a:r>
            <a:r>
              <a:rPr dirty="0" err="1">
                <a:latin typeface="Courier"/>
              </a:rPr>
              <a:t>reset_index</a:t>
            </a:r>
            <a:r>
              <a:rPr dirty="0">
                <a:latin typeface="Courier"/>
              </a:rPr>
              <a:t>()</a:t>
            </a:r>
            <a:endParaRPr lang="en-US" dirty="0">
              <a:latin typeface="Courier"/>
            </a:endParaRPr>
          </a:p>
          <a:p>
            <a:pPr lvl="0" indent="0">
              <a:buNone/>
            </a:pPr>
            <a:endParaRPr lang="en-US" dirty="0">
              <a:latin typeface="Courier"/>
            </a:endParaRPr>
          </a:p>
          <a:p>
            <a:pPr lvl="0" indent="0">
              <a:buNone/>
            </a:pPr>
            <a:endParaRPr dirty="0">
              <a:latin typeface="Courier"/>
            </a:endParaRPr>
          </a:p>
          <a:p>
            <a:pPr lvl="0" indent="0">
              <a:buNone/>
            </a:pPr>
            <a:r>
              <a:rPr dirty="0">
                <a:latin typeface="Courier"/>
              </a:rPr>
              <a:t>    year    </a:t>
            </a:r>
            <a:r>
              <a:rPr dirty="0" err="1">
                <a:latin typeface="Courier"/>
              </a:rPr>
              <a:t>lifeExp</a:t>
            </a:r>
            <a:r>
              <a:rPr dirty="0">
                <a:latin typeface="Courier"/>
              </a:rPr>
              <a:t>         pop    </a:t>
            </a:r>
            <a:r>
              <a:rPr dirty="0" err="1">
                <a:latin typeface="Courier"/>
              </a:rPr>
              <a:t>gdpPercap</a:t>
            </a:r>
            <a:r>
              <a:rPr dirty="0">
                <a:latin typeface="Courier"/>
              </a:rPr>
              <a:t>
0   1952  49.057620   3943953.0  1968.528344
1   1957  51.507401   4282942.0  2173.220291
2   1962  53.609249   4686039.5  2335.439533
3   1967  55.678290   5170175.5  2678.334740
4   1972  57.647386   5877996.5  3339.129407
5   1977  59.570157   6404036.5  3798.609244
6   1982  61.533197   7007320.0  4216.228428
7   1987  63.212613   7774861.5  4280.300366
8   1992  64.160338   8688686.5  4386.085502
9   1997  65.014676   9735063.5  4781.825478
10  2002  65.694923  10372918.5  5319.804524
11  2007  67.007423  10517531.0  6124.371108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32446B-82AA-4640-A721-A7B5C286428D}"/>
              </a:ext>
            </a:extLst>
          </p:cNvPr>
          <p:cNvSpPr/>
          <p:nvPr/>
        </p:nvSpPr>
        <p:spPr>
          <a:xfrm>
            <a:off x="788670" y="1840230"/>
            <a:ext cx="7189470" cy="241173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659764"/>
            <a:ext cx="7886700" cy="5581015"/>
          </a:xfrm>
        </p:spPr>
        <p:txBody>
          <a:bodyPr>
            <a:normAutofit lnSpcReduction="10000"/>
          </a:bodyPr>
          <a:lstStyle/>
          <a:p>
            <a:pPr marL="0" lvl="0" indent="0">
              <a:buNone/>
            </a:pPr>
            <a:r>
              <a:rPr dirty="0">
                <a:latin typeface="Courier"/>
              </a:rPr>
              <a:t>zip</a:t>
            </a:r>
            <a:r>
              <a:rPr dirty="0"/>
              <a:t> puts multiple lists together and creates a composite iterator. You can have any number of iterators in zip, and the length of the result is determined by the length of the shortest iterator. </a:t>
            </a:r>
            <a:endParaRPr lang="en-US" dirty="0"/>
          </a:p>
          <a:p>
            <a:pPr marL="0" lvl="0" indent="0">
              <a:buNone/>
            </a:pPr>
            <a:endParaRPr dirty="0"/>
          </a:p>
          <a:p>
            <a:pPr lvl="0" indent="0">
              <a:buNone/>
            </a:pPr>
            <a:r>
              <a:rPr dirty="0">
                <a:latin typeface="Courier"/>
              </a:rPr>
              <a:t>first </a:t>
            </a:r>
            <a:r>
              <a:rPr dirty="0">
                <a:solidFill>
                  <a:srgbClr val="666666"/>
                </a:solidFill>
                <a:latin typeface="Courier"/>
              </a:rPr>
              <a:t>=</a:t>
            </a:r>
            <a:r>
              <a:rPr dirty="0">
                <a:latin typeface="Courier"/>
              </a:rPr>
              <a:t> [</a:t>
            </a:r>
            <a:r>
              <a:rPr dirty="0">
                <a:solidFill>
                  <a:srgbClr val="4070A0"/>
                </a:solidFill>
                <a:latin typeface="Courier"/>
              </a:rPr>
              <a:t>"Han"</a:t>
            </a:r>
            <a:r>
              <a:rPr dirty="0">
                <a:latin typeface="Courier"/>
              </a:rPr>
              <a:t>, </a:t>
            </a:r>
            <a:r>
              <a:rPr dirty="0">
                <a:solidFill>
                  <a:srgbClr val="4070A0"/>
                </a:solidFill>
                <a:latin typeface="Courier"/>
              </a:rPr>
              <a:t>"Luke"</a:t>
            </a:r>
            <a:r>
              <a:rPr dirty="0">
                <a:latin typeface="Courier"/>
              </a:rPr>
              <a:t>, </a:t>
            </a:r>
            <a:r>
              <a:rPr dirty="0">
                <a:solidFill>
                  <a:srgbClr val="4070A0"/>
                </a:solidFill>
                <a:latin typeface="Courier"/>
              </a:rPr>
              <a:t>"Leia"</a:t>
            </a:r>
            <a:r>
              <a:rPr dirty="0">
                <a:latin typeface="Courier"/>
              </a:rPr>
              <a:t>, </a:t>
            </a:r>
            <a:r>
              <a:rPr dirty="0">
                <a:solidFill>
                  <a:srgbClr val="4070A0"/>
                </a:solidFill>
                <a:latin typeface="Courier"/>
              </a:rPr>
              <a:t>"Anakin"</a:t>
            </a:r>
            <a:r>
              <a:rPr dirty="0">
                <a:latin typeface="Courier"/>
              </a:rPr>
              <a:t>]</a:t>
            </a:r>
            <a:br>
              <a:rPr dirty="0"/>
            </a:br>
            <a:r>
              <a:rPr dirty="0">
                <a:latin typeface="Courier"/>
              </a:rPr>
              <a:t>last </a:t>
            </a:r>
            <a:r>
              <a:rPr dirty="0">
                <a:solidFill>
                  <a:srgbClr val="666666"/>
                </a:solidFill>
                <a:latin typeface="Courier"/>
              </a:rPr>
              <a:t>=</a:t>
            </a:r>
            <a:r>
              <a:rPr dirty="0">
                <a:latin typeface="Courier"/>
              </a:rPr>
              <a:t> [</a:t>
            </a:r>
            <a:r>
              <a:rPr dirty="0">
                <a:solidFill>
                  <a:srgbClr val="4070A0"/>
                </a:solidFill>
                <a:latin typeface="Courier"/>
              </a:rPr>
              <a:t>"Solo"</a:t>
            </a:r>
            <a:r>
              <a:rPr dirty="0">
                <a:latin typeface="Courier"/>
              </a:rPr>
              <a:t>, </a:t>
            </a:r>
            <a:r>
              <a:rPr dirty="0">
                <a:solidFill>
                  <a:srgbClr val="4070A0"/>
                </a:solidFill>
                <a:latin typeface="Courier"/>
              </a:rPr>
              <a:t>"Skywalker"</a:t>
            </a:r>
            <a:r>
              <a:rPr dirty="0">
                <a:latin typeface="Courier"/>
              </a:rPr>
              <a:t>, </a:t>
            </a:r>
            <a:r>
              <a:rPr dirty="0">
                <a:solidFill>
                  <a:srgbClr val="4070A0"/>
                </a:solidFill>
                <a:latin typeface="Courier"/>
              </a:rPr>
              <a:t>"</a:t>
            </a:r>
            <a:r>
              <a:rPr dirty="0" err="1">
                <a:solidFill>
                  <a:srgbClr val="4070A0"/>
                </a:solidFill>
                <a:latin typeface="Courier"/>
              </a:rPr>
              <a:t>Skywaker</a:t>
            </a:r>
            <a:r>
              <a:rPr dirty="0">
                <a:solidFill>
                  <a:srgbClr val="4070A0"/>
                </a:solidFill>
                <a:latin typeface="Courier"/>
              </a:rPr>
              <a:t>"</a:t>
            </a:r>
            <a:r>
              <a:rPr dirty="0">
                <a:latin typeface="Courier"/>
              </a:rPr>
              <a:t>, </a:t>
            </a:r>
            <a:r>
              <a:rPr dirty="0">
                <a:solidFill>
                  <a:srgbClr val="4070A0"/>
                </a:solidFill>
                <a:latin typeface="Courier"/>
              </a:rPr>
              <a:t>"Skywalker"</a:t>
            </a:r>
            <a:r>
              <a:rPr dirty="0">
                <a:latin typeface="Courier"/>
              </a:rPr>
              <a:t>]</a:t>
            </a:r>
            <a:br>
              <a:rPr dirty="0"/>
            </a:br>
            <a:r>
              <a:rPr dirty="0">
                <a:latin typeface="Courier"/>
              </a:rPr>
              <a:t>types </a:t>
            </a:r>
            <a:r>
              <a:rPr dirty="0">
                <a:solidFill>
                  <a:srgbClr val="666666"/>
                </a:solidFill>
                <a:latin typeface="Courier"/>
              </a:rPr>
              <a:t>=</a:t>
            </a:r>
            <a:r>
              <a:rPr dirty="0">
                <a:latin typeface="Courier"/>
              </a:rPr>
              <a:t> [</a:t>
            </a:r>
            <a:r>
              <a:rPr dirty="0">
                <a:solidFill>
                  <a:srgbClr val="4070A0"/>
                </a:solidFill>
                <a:latin typeface="Courier"/>
              </a:rPr>
              <a:t>'</a:t>
            </a:r>
            <a:r>
              <a:rPr dirty="0" err="1">
                <a:solidFill>
                  <a:srgbClr val="4070A0"/>
                </a:solidFill>
                <a:latin typeface="Courier"/>
              </a:rPr>
              <a:t>light'</a:t>
            </a:r>
            <a:r>
              <a:rPr dirty="0" err="1">
                <a:latin typeface="Courier"/>
              </a:rPr>
              <a:t>,</a:t>
            </a:r>
            <a:r>
              <a:rPr dirty="0" err="1">
                <a:solidFill>
                  <a:srgbClr val="4070A0"/>
                </a:solidFill>
                <a:latin typeface="Courier"/>
              </a:rPr>
              <a:t>'light'</a:t>
            </a:r>
            <a:r>
              <a:rPr dirty="0" err="1">
                <a:latin typeface="Courier"/>
              </a:rPr>
              <a:t>,</a:t>
            </a:r>
            <a:r>
              <a:rPr dirty="0" err="1">
                <a:solidFill>
                  <a:srgbClr val="4070A0"/>
                </a:solidFill>
                <a:latin typeface="Courier"/>
              </a:rPr>
              <a:t>'light'</a:t>
            </a:r>
            <a:r>
              <a:rPr dirty="0" err="1">
                <a:latin typeface="Courier"/>
              </a:rPr>
              <a:t>,</a:t>
            </a:r>
            <a:r>
              <a:rPr dirty="0" err="1">
                <a:solidFill>
                  <a:srgbClr val="4070A0"/>
                </a:solidFill>
                <a:latin typeface="Courier"/>
              </a:rPr>
              <a:t>'light</a:t>
            </a:r>
            <a:r>
              <a:rPr dirty="0">
                <a:solidFill>
                  <a:srgbClr val="4070A0"/>
                </a:solidFill>
                <a:latin typeface="Courier"/>
              </a:rPr>
              <a:t>/dark/light'</a:t>
            </a:r>
            <a:r>
              <a:rPr dirty="0">
                <a:latin typeface="Courier"/>
              </a:rPr>
              <a:t>]</a:t>
            </a:r>
            <a:br>
              <a:rPr dirty="0"/>
            </a:br>
            <a:br>
              <a:rPr dirty="0"/>
            </a:br>
            <a:r>
              <a:rPr b="1" dirty="0">
                <a:solidFill>
                  <a:srgbClr val="007020"/>
                </a:solidFill>
                <a:latin typeface="Courier"/>
              </a:rPr>
              <a:t>for</a:t>
            </a:r>
            <a:r>
              <a:rPr dirty="0">
                <a:latin typeface="Courier"/>
              </a:rPr>
              <a:t> val1, val2, val3 </a:t>
            </a:r>
            <a:r>
              <a:rPr b="1" dirty="0">
                <a:solidFill>
                  <a:srgbClr val="007020"/>
                </a:solidFill>
                <a:latin typeface="Courier"/>
              </a:rPr>
              <a:t>in</a:t>
            </a:r>
            <a:r>
              <a:rPr dirty="0">
                <a:latin typeface="Courier"/>
              </a:rPr>
              <a:t> zip(first, last, types):</a:t>
            </a:r>
            <a:br>
              <a:rPr dirty="0"/>
            </a:br>
            <a:r>
              <a:rPr dirty="0">
                <a:latin typeface="Courier"/>
              </a:rPr>
              <a:t>    print(val1, val2, </a:t>
            </a:r>
            <a:r>
              <a:rPr dirty="0">
                <a:solidFill>
                  <a:srgbClr val="4070A0"/>
                </a:solidFill>
                <a:latin typeface="Courier"/>
              </a:rPr>
              <a:t>' : '</a:t>
            </a:r>
            <a:r>
              <a:rPr dirty="0">
                <a:latin typeface="Courier"/>
              </a:rPr>
              <a:t>, val3)</a:t>
            </a:r>
          </a:p>
          <a:p>
            <a:pPr lvl="0" indent="0">
              <a:buNone/>
            </a:pPr>
            <a:endParaRPr lang="en-US" dirty="0">
              <a:latin typeface="Courier"/>
            </a:endParaRPr>
          </a:p>
          <a:p>
            <a:pPr lvl="0" indent="0">
              <a:buNone/>
            </a:pPr>
            <a:r>
              <a:rPr dirty="0">
                <a:latin typeface="Courier"/>
              </a:rPr>
              <a:t>Han Solo  :  light
Luke Skywalker  :  light
Leia </a:t>
            </a:r>
            <a:r>
              <a:rPr dirty="0" err="1">
                <a:latin typeface="Courier"/>
              </a:rPr>
              <a:t>Skywaker</a:t>
            </a:r>
            <a:r>
              <a:rPr dirty="0">
                <a:latin typeface="Courier"/>
              </a:rPr>
              <a:t>  :  light
Anakin Skywalker  :  light/dark/light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D4CBEF-B7B5-174B-8B05-19C1566A738A}"/>
              </a:ext>
            </a:extLst>
          </p:cNvPr>
          <p:cNvSpPr/>
          <p:nvPr/>
        </p:nvSpPr>
        <p:spPr>
          <a:xfrm>
            <a:off x="628650" y="1825625"/>
            <a:ext cx="7635240" cy="123761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pPr marL="0" lvl="0" indent="0">
              <a:buNone/>
            </a:pPr>
            <a:r>
              <a:t>List comprehensions</a:t>
            </a:r>
          </a:p>
        </p:txBody>
      </p:sp>
      <p:sp>
        <p:nvSpPr>
          <p:cNvPr id="3" name="Content Placeholder 2"/>
          <p:cNvSpPr>
            <a:spLocks noGrp="1"/>
          </p:cNvSpPr>
          <p:nvPr>
            <p:ph idx="1"/>
          </p:nvPr>
        </p:nvSpPr>
        <p:spPr/>
        <p:txBody>
          <a:bodyPr>
            <a:normAutofit/>
          </a:bodyPr>
          <a:lstStyle/>
          <a:p>
            <a:pPr lvl="0" indent="0">
              <a:buNone/>
            </a:pPr>
            <a:r>
              <a:rPr dirty="0">
                <a:latin typeface="Courier"/>
              </a:rPr>
              <a:t>test_list2 </a:t>
            </a:r>
            <a:r>
              <a:rPr dirty="0">
                <a:solidFill>
                  <a:srgbClr val="666666"/>
                </a:solidFill>
                <a:latin typeface="Courier"/>
              </a:rPr>
              <a:t>=</a:t>
            </a:r>
            <a:r>
              <a:rPr dirty="0">
                <a:latin typeface="Courier"/>
              </a:rPr>
              <a:t> [</a:t>
            </a:r>
            <a:r>
              <a:rPr dirty="0">
                <a:solidFill>
                  <a:srgbClr val="40A070"/>
                </a:solidFill>
                <a:latin typeface="Courier"/>
              </a:rPr>
              <a:t>1</a:t>
            </a:r>
            <a:r>
              <a:rPr dirty="0">
                <a:latin typeface="Courier"/>
              </a:rPr>
              <a:t>,</a:t>
            </a:r>
            <a:r>
              <a:rPr dirty="0">
                <a:solidFill>
                  <a:srgbClr val="40A070"/>
                </a:solidFill>
                <a:latin typeface="Courier"/>
              </a:rPr>
              <a:t>2</a:t>
            </a:r>
            <a:r>
              <a:rPr dirty="0">
                <a:latin typeface="Courier"/>
              </a:rPr>
              <a:t>,</a:t>
            </a:r>
            <a:r>
              <a:rPr dirty="0">
                <a:solidFill>
                  <a:srgbClr val="40A070"/>
                </a:solidFill>
                <a:latin typeface="Courier"/>
              </a:rPr>
              <a:t>3</a:t>
            </a:r>
            <a:r>
              <a:rPr dirty="0">
                <a:latin typeface="Courier"/>
              </a:rPr>
              <a:t>,</a:t>
            </a:r>
            <a:r>
              <a:rPr dirty="0">
                <a:solidFill>
                  <a:srgbClr val="40A070"/>
                </a:solidFill>
                <a:latin typeface="Courier"/>
              </a:rPr>
              <a:t>4</a:t>
            </a:r>
            <a:r>
              <a:rPr dirty="0">
                <a:latin typeface="Courier"/>
              </a:rPr>
              <a:t>,</a:t>
            </a:r>
            <a:r>
              <a:rPr dirty="0">
                <a:solidFill>
                  <a:srgbClr val="40A070"/>
                </a:solidFill>
                <a:latin typeface="Courier"/>
              </a:rPr>
              <a:t>5</a:t>
            </a:r>
            <a:r>
              <a:rPr dirty="0">
                <a:latin typeface="Courier"/>
              </a:rPr>
              <a:t>,</a:t>
            </a:r>
            <a:r>
              <a:rPr dirty="0">
                <a:solidFill>
                  <a:srgbClr val="40A070"/>
                </a:solidFill>
                <a:latin typeface="Courier"/>
              </a:rPr>
              <a:t>6</a:t>
            </a:r>
            <a:r>
              <a:rPr dirty="0">
                <a:latin typeface="Courier"/>
              </a:rPr>
              <a:t>]</a:t>
            </a:r>
            <a:br>
              <a:rPr dirty="0"/>
            </a:br>
            <a:br>
              <a:rPr dirty="0"/>
            </a:br>
            <a:r>
              <a:rPr dirty="0">
                <a:latin typeface="Courier"/>
              </a:rPr>
              <a:t>squares </a:t>
            </a:r>
            <a:r>
              <a:rPr dirty="0">
                <a:solidFill>
                  <a:srgbClr val="666666"/>
                </a:solidFill>
                <a:latin typeface="Courier"/>
              </a:rPr>
              <a:t>=</a:t>
            </a:r>
            <a:r>
              <a:rPr dirty="0">
                <a:latin typeface="Courier"/>
              </a:rPr>
              <a:t> [u</a:t>
            </a:r>
            <a:r>
              <a:rPr dirty="0">
                <a:solidFill>
                  <a:srgbClr val="666666"/>
                </a:solidFill>
                <a:latin typeface="Courier"/>
              </a:rPr>
              <a:t>**</a:t>
            </a:r>
            <a:r>
              <a:rPr dirty="0">
                <a:solidFill>
                  <a:srgbClr val="40A070"/>
                </a:solidFill>
                <a:latin typeface="Courier"/>
              </a:rPr>
              <a:t>2</a:t>
            </a:r>
            <a:r>
              <a:rPr dirty="0">
                <a:latin typeface="Courier"/>
              </a:rPr>
              <a:t> </a:t>
            </a:r>
            <a:r>
              <a:rPr b="1" dirty="0">
                <a:solidFill>
                  <a:srgbClr val="007020"/>
                </a:solidFill>
                <a:latin typeface="Courier"/>
              </a:rPr>
              <a:t>for</a:t>
            </a:r>
            <a:r>
              <a:rPr dirty="0">
                <a:latin typeface="Courier"/>
              </a:rPr>
              <a:t> u </a:t>
            </a:r>
            <a:r>
              <a:rPr b="1" dirty="0">
                <a:solidFill>
                  <a:srgbClr val="007020"/>
                </a:solidFill>
                <a:latin typeface="Courier"/>
              </a:rPr>
              <a:t>in</a:t>
            </a:r>
            <a:r>
              <a:rPr dirty="0">
                <a:latin typeface="Courier"/>
              </a:rPr>
              <a:t> test_list2]</a:t>
            </a:r>
            <a:br>
              <a:rPr dirty="0"/>
            </a:br>
            <a:r>
              <a:rPr dirty="0">
                <a:latin typeface="Courier"/>
              </a:rPr>
              <a:t>squares</a:t>
            </a:r>
            <a:endParaRPr lang="en-US" dirty="0">
              <a:latin typeface="Courier"/>
            </a:endParaRPr>
          </a:p>
          <a:p>
            <a:pPr lvl="0" indent="0">
              <a:buNone/>
            </a:pPr>
            <a:endParaRPr dirty="0">
              <a:latin typeface="Courier"/>
            </a:endParaRPr>
          </a:p>
          <a:p>
            <a:pPr lvl="0" indent="0">
              <a:buNone/>
            </a:pPr>
            <a:r>
              <a:rPr dirty="0">
                <a:latin typeface="Courier"/>
              </a:rPr>
              <a:t>[1, 4, 9, 16, 25, 36]</a:t>
            </a:r>
          </a:p>
          <a:p>
            <a:pPr marL="0" lvl="0" indent="0">
              <a:spcBef>
                <a:spcPts val="3000"/>
              </a:spcBef>
              <a:buNone/>
            </a:pPr>
            <a:endParaRPr dirty="0">
              <a:latin typeface="Courier"/>
            </a:endParaRPr>
          </a:p>
          <a:p>
            <a:pPr lvl="0" indent="0">
              <a:buNone/>
            </a:pPr>
            <a:br>
              <a:rPr dirty="0"/>
            </a:br>
            <a:endParaRPr dirty="0">
              <a:latin typeface="Courie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87A2E-AECC-AA4F-AD33-59E3E173C830}"/>
              </a:ext>
            </a:extLst>
          </p:cNvPr>
          <p:cNvSpPr>
            <a:spLocks noGrp="1"/>
          </p:cNvSpPr>
          <p:nvPr>
            <p:ph type="title"/>
          </p:nvPr>
        </p:nvSpPr>
        <p:spPr/>
        <p:txBody>
          <a:bodyPr/>
          <a:lstStyle/>
          <a:p>
            <a:r>
              <a:rPr lang="en-US" dirty="0"/>
              <a:t>Conditional evaluation</a:t>
            </a:r>
          </a:p>
        </p:txBody>
      </p:sp>
      <p:sp>
        <p:nvSpPr>
          <p:cNvPr id="3" name="Content Placeholder 2">
            <a:extLst>
              <a:ext uri="{FF2B5EF4-FFF2-40B4-BE49-F238E27FC236}">
                <a16:creationId xmlns:a16="http://schemas.microsoft.com/office/drawing/2014/main" id="{FF6AE348-34BF-5543-A3D3-AF25A44F8ECF}"/>
              </a:ext>
            </a:extLst>
          </p:cNvPr>
          <p:cNvSpPr>
            <a:spLocks noGrp="1"/>
          </p:cNvSpPr>
          <p:nvPr>
            <p:ph idx="1"/>
          </p:nvPr>
        </p:nvSpPr>
        <p:spPr/>
        <p:txBody>
          <a:bodyPr/>
          <a:lstStyle/>
          <a:p>
            <a:pPr lvl="0" indent="0">
              <a:buNone/>
            </a:pPr>
            <a:r>
              <a:rPr lang="en-US" dirty="0">
                <a:latin typeface="Courier"/>
              </a:rPr>
              <a:t>if Condition 1 is true then
    do Recipe 1
else if (</a:t>
            </a:r>
            <a:r>
              <a:rPr lang="en-US" dirty="0" err="1">
                <a:latin typeface="Courier"/>
              </a:rPr>
              <a:t>elif</a:t>
            </a:r>
            <a:r>
              <a:rPr lang="en-US" dirty="0">
                <a:latin typeface="Courier"/>
              </a:rPr>
              <a:t>) Condition 2 is true then
  do Recipe 2
else
  do Recipe 3</a:t>
            </a:r>
          </a:p>
          <a:p>
            <a:endParaRPr lang="en-US" dirty="0"/>
          </a:p>
        </p:txBody>
      </p:sp>
    </p:spTree>
    <p:extLst>
      <p:ext uri="{BB962C8B-B14F-4D97-AF65-F5344CB8AC3E}">
        <p14:creationId xmlns:p14="http://schemas.microsoft.com/office/powerpoint/2010/main" val="880045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7B565F-B8C7-364E-B033-DD58F6068C8A}"/>
              </a:ext>
            </a:extLst>
          </p:cNvPr>
          <p:cNvSpPr/>
          <p:nvPr/>
        </p:nvSpPr>
        <p:spPr>
          <a:xfrm>
            <a:off x="788670" y="889844"/>
            <a:ext cx="7772400" cy="371644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CE7D9462-8789-B64A-8F1A-8150FD2C576B}"/>
              </a:ext>
            </a:extLst>
          </p:cNvPr>
          <p:cNvSpPr/>
          <p:nvPr/>
        </p:nvSpPr>
        <p:spPr>
          <a:xfrm>
            <a:off x="788670" y="889844"/>
            <a:ext cx="7772400" cy="4524315"/>
          </a:xfrm>
          <a:prstGeom prst="rect">
            <a:avLst/>
          </a:prstGeom>
        </p:spPr>
        <p:txBody>
          <a:bodyPr wrap="square">
            <a:spAutoFit/>
          </a:bodyPr>
          <a:lstStyle/>
          <a:p>
            <a:pPr lvl="0" indent="0">
              <a:buNone/>
            </a:pPr>
            <a:r>
              <a:rPr lang="en-US" dirty="0">
                <a:latin typeface="Courier"/>
              </a:rPr>
              <a:t>x </a:t>
            </a:r>
            <a:r>
              <a:rPr lang="en-US" dirty="0">
                <a:solidFill>
                  <a:srgbClr val="666666"/>
                </a:solidFill>
                <a:latin typeface="Courier"/>
              </a:rPr>
              <a:t>=</a:t>
            </a:r>
            <a:r>
              <a:rPr lang="en-US" dirty="0">
                <a:latin typeface="Courier"/>
              </a:rPr>
              <a:t> [</a:t>
            </a:r>
            <a:r>
              <a:rPr lang="en-US" dirty="0">
                <a:solidFill>
                  <a:srgbClr val="666666"/>
                </a:solidFill>
                <a:latin typeface="Courier"/>
              </a:rPr>
              <a:t>-</a:t>
            </a:r>
            <a:r>
              <a:rPr lang="en-US" dirty="0">
                <a:solidFill>
                  <a:srgbClr val="40A070"/>
                </a:solidFill>
                <a:latin typeface="Courier"/>
              </a:rPr>
              <a:t>2</a:t>
            </a:r>
            <a:r>
              <a:rPr lang="en-US" dirty="0">
                <a:latin typeface="Courier"/>
              </a:rPr>
              <a:t>, </a:t>
            </a:r>
            <a:r>
              <a:rPr lang="en-US" dirty="0">
                <a:solidFill>
                  <a:srgbClr val="666666"/>
                </a:solidFill>
                <a:latin typeface="Courier"/>
              </a:rPr>
              <a:t>-</a:t>
            </a:r>
            <a:r>
              <a:rPr lang="en-US" dirty="0">
                <a:solidFill>
                  <a:srgbClr val="40A070"/>
                </a:solidFill>
                <a:latin typeface="Courier"/>
              </a:rPr>
              <a:t>1</a:t>
            </a:r>
            <a:r>
              <a:rPr lang="en-US" dirty="0">
                <a:latin typeface="Courier"/>
              </a:rPr>
              <a:t>, </a:t>
            </a:r>
            <a:r>
              <a:rPr lang="en-US" dirty="0">
                <a:solidFill>
                  <a:srgbClr val="40A070"/>
                </a:solidFill>
                <a:latin typeface="Courier"/>
              </a:rPr>
              <a:t>0</a:t>
            </a:r>
            <a:r>
              <a:rPr lang="en-US" dirty="0">
                <a:latin typeface="Courier"/>
              </a:rPr>
              <a:t>, </a:t>
            </a:r>
            <a:r>
              <a:rPr lang="en-US" dirty="0">
                <a:solidFill>
                  <a:srgbClr val="40A070"/>
                </a:solidFill>
                <a:latin typeface="Courier"/>
              </a:rPr>
              <a:t>1</a:t>
            </a:r>
            <a:r>
              <a:rPr lang="en-US" dirty="0">
                <a:latin typeface="Courier"/>
              </a:rPr>
              <a:t>, </a:t>
            </a:r>
            <a:r>
              <a:rPr lang="en-US" dirty="0">
                <a:solidFill>
                  <a:srgbClr val="40A070"/>
                </a:solidFill>
                <a:latin typeface="Courier"/>
              </a:rPr>
              <a:t>2</a:t>
            </a:r>
            <a:r>
              <a:rPr lang="en-US" dirty="0">
                <a:latin typeface="Courier"/>
              </a:rPr>
              <a:t>, </a:t>
            </a:r>
            <a:r>
              <a:rPr lang="en-US" dirty="0">
                <a:solidFill>
                  <a:srgbClr val="40A070"/>
                </a:solidFill>
                <a:latin typeface="Courier"/>
              </a:rPr>
              <a:t>3</a:t>
            </a:r>
            <a:r>
              <a:rPr lang="en-US" dirty="0">
                <a:latin typeface="Courier"/>
              </a:rPr>
              <a:t>, </a:t>
            </a:r>
            <a:r>
              <a:rPr lang="en-US" dirty="0">
                <a:solidFill>
                  <a:srgbClr val="40A070"/>
                </a:solidFill>
                <a:latin typeface="Courier"/>
              </a:rPr>
              <a:t>4</a:t>
            </a:r>
            <a:r>
              <a:rPr lang="en-US" dirty="0">
                <a:latin typeface="Courier"/>
              </a:rPr>
              <a:t>, </a:t>
            </a:r>
            <a:r>
              <a:rPr lang="en-US" dirty="0">
                <a:solidFill>
                  <a:srgbClr val="40A070"/>
                </a:solidFill>
                <a:latin typeface="Courier"/>
              </a:rPr>
              <a:t>5</a:t>
            </a:r>
            <a:r>
              <a:rPr lang="en-US" dirty="0">
                <a:latin typeface="Courier"/>
              </a:rPr>
              <a:t>, </a:t>
            </a:r>
            <a:r>
              <a:rPr lang="en-US" dirty="0">
                <a:solidFill>
                  <a:srgbClr val="40A070"/>
                </a:solidFill>
                <a:latin typeface="Courier"/>
              </a:rPr>
              <a:t>6</a:t>
            </a:r>
            <a:r>
              <a:rPr lang="en-US" dirty="0">
                <a:latin typeface="Courier"/>
              </a:rPr>
              <a:t>, </a:t>
            </a:r>
            <a:r>
              <a:rPr lang="en-US" dirty="0">
                <a:solidFill>
                  <a:srgbClr val="40A070"/>
                </a:solidFill>
                <a:latin typeface="Courier"/>
              </a:rPr>
              <a:t>7</a:t>
            </a:r>
            <a:r>
              <a:rPr lang="en-US" dirty="0">
                <a:latin typeface="Courier"/>
              </a:rPr>
              <a:t>, </a:t>
            </a:r>
            <a:r>
              <a:rPr lang="en-US" dirty="0">
                <a:solidFill>
                  <a:srgbClr val="40A070"/>
                </a:solidFill>
                <a:latin typeface="Courier"/>
              </a:rPr>
              <a:t>8</a:t>
            </a:r>
            <a:r>
              <a:rPr lang="en-US" dirty="0">
                <a:latin typeface="Courier"/>
              </a:rPr>
              <a:t>, </a:t>
            </a:r>
            <a:r>
              <a:rPr lang="en-US" dirty="0">
                <a:solidFill>
                  <a:srgbClr val="40A070"/>
                </a:solidFill>
                <a:latin typeface="Courier"/>
              </a:rPr>
              <a:t>9</a:t>
            </a:r>
            <a:r>
              <a:rPr lang="en-US" dirty="0">
                <a:latin typeface="Courier"/>
              </a:rPr>
              <a:t>, </a:t>
            </a:r>
            <a:r>
              <a:rPr lang="en-US" dirty="0">
                <a:solidFill>
                  <a:srgbClr val="40A070"/>
                </a:solidFill>
                <a:latin typeface="Courier"/>
              </a:rPr>
              <a:t>10</a:t>
            </a:r>
            <a:r>
              <a:rPr lang="en-US" dirty="0">
                <a:latin typeface="Courier"/>
              </a:rPr>
              <a:t>]</a:t>
            </a:r>
            <a:br>
              <a:rPr lang="en-US" dirty="0"/>
            </a:br>
            <a:r>
              <a:rPr lang="en-US" dirty="0">
                <a:latin typeface="Courier"/>
              </a:rPr>
              <a:t>y </a:t>
            </a:r>
            <a:r>
              <a:rPr lang="en-US" dirty="0">
                <a:solidFill>
                  <a:srgbClr val="666666"/>
                </a:solidFill>
                <a:latin typeface="Courier"/>
              </a:rPr>
              <a:t>=</a:t>
            </a:r>
            <a:r>
              <a:rPr lang="en-US" dirty="0">
                <a:latin typeface="Courier"/>
              </a:rPr>
              <a:t> []  </a:t>
            </a:r>
            <a:r>
              <a:rPr lang="en-US" i="1" dirty="0">
                <a:solidFill>
                  <a:srgbClr val="60A0B0"/>
                </a:solidFill>
                <a:latin typeface="Courier"/>
              </a:rPr>
              <a:t># an empty list</a:t>
            </a:r>
            <a:br>
              <a:rPr lang="en-US" dirty="0"/>
            </a:br>
            <a:br>
              <a:rPr lang="en-US" dirty="0"/>
            </a:br>
            <a:r>
              <a:rPr lang="en-US" b="1" dirty="0">
                <a:solidFill>
                  <a:srgbClr val="007020"/>
                </a:solidFill>
                <a:latin typeface="Courier"/>
              </a:rPr>
              <a:t>for</a:t>
            </a:r>
            <a:r>
              <a:rPr lang="en-US" dirty="0">
                <a:latin typeface="Courier"/>
              </a:rPr>
              <a:t> u </a:t>
            </a:r>
            <a:r>
              <a:rPr lang="en-US" b="1" dirty="0">
                <a:solidFill>
                  <a:srgbClr val="007020"/>
                </a:solidFill>
                <a:latin typeface="Courier"/>
              </a:rPr>
              <a:t>in</a:t>
            </a:r>
            <a:r>
              <a:rPr lang="en-US" dirty="0">
                <a:latin typeface="Courier"/>
              </a:rPr>
              <a:t> x:</a:t>
            </a:r>
            <a:br>
              <a:rPr lang="en-US" dirty="0"/>
            </a:br>
            <a:r>
              <a:rPr lang="en-US" dirty="0">
                <a:latin typeface="Courier"/>
              </a:rPr>
              <a:t>    </a:t>
            </a:r>
            <a:r>
              <a:rPr lang="en-US" b="1" dirty="0">
                <a:solidFill>
                  <a:srgbClr val="007020"/>
                </a:solidFill>
                <a:latin typeface="Courier"/>
              </a:rPr>
              <a:t>if</a:t>
            </a:r>
            <a:r>
              <a:rPr lang="en-US" dirty="0">
                <a:latin typeface="Courier"/>
              </a:rPr>
              <a:t> u </a:t>
            </a:r>
            <a:r>
              <a:rPr lang="en-US" dirty="0">
                <a:solidFill>
                  <a:srgbClr val="666666"/>
                </a:solidFill>
                <a:latin typeface="Courier"/>
              </a:rPr>
              <a:t>&lt;</a:t>
            </a:r>
            <a:r>
              <a:rPr lang="en-US" dirty="0">
                <a:latin typeface="Courier"/>
              </a:rPr>
              <a:t> </a:t>
            </a:r>
            <a:r>
              <a:rPr lang="en-US" dirty="0">
                <a:solidFill>
                  <a:srgbClr val="40A070"/>
                </a:solidFill>
                <a:latin typeface="Courier"/>
              </a:rPr>
              <a:t>0</a:t>
            </a:r>
            <a:r>
              <a:rPr lang="en-US" dirty="0">
                <a:latin typeface="Courier"/>
              </a:rPr>
              <a:t>:</a:t>
            </a:r>
            <a:br>
              <a:rPr lang="en-US" dirty="0"/>
            </a:br>
            <a:r>
              <a:rPr lang="en-US" dirty="0">
                <a:latin typeface="Courier"/>
              </a:rPr>
              <a:t>        </a:t>
            </a:r>
            <a:r>
              <a:rPr lang="en-US" dirty="0" err="1">
                <a:latin typeface="Courier"/>
              </a:rPr>
              <a:t>y.append</a:t>
            </a:r>
            <a:r>
              <a:rPr lang="en-US" dirty="0">
                <a:latin typeface="Courier"/>
              </a:rPr>
              <a:t>(</a:t>
            </a:r>
            <a:r>
              <a:rPr lang="en-US" dirty="0">
                <a:solidFill>
                  <a:srgbClr val="4070A0"/>
                </a:solidFill>
                <a:latin typeface="Courier"/>
              </a:rPr>
              <a:t>"Negative"</a:t>
            </a:r>
            <a:r>
              <a:rPr lang="en-US" dirty="0">
                <a:latin typeface="Courier"/>
              </a:rPr>
              <a:t>)</a:t>
            </a:r>
            <a:br>
              <a:rPr lang="en-US" dirty="0"/>
            </a:br>
            <a:r>
              <a:rPr lang="en-US" dirty="0">
                <a:latin typeface="Courier"/>
              </a:rPr>
              <a:t>    </a:t>
            </a:r>
            <a:r>
              <a:rPr lang="en-US" b="1" dirty="0" err="1">
                <a:solidFill>
                  <a:srgbClr val="007020"/>
                </a:solidFill>
                <a:latin typeface="Courier"/>
              </a:rPr>
              <a:t>elif</a:t>
            </a:r>
            <a:r>
              <a:rPr lang="en-US" dirty="0">
                <a:latin typeface="Courier"/>
              </a:rPr>
              <a:t> u </a:t>
            </a:r>
            <a:r>
              <a:rPr lang="en-US" dirty="0">
                <a:solidFill>
                  <a:srgbClr val="666666"/>
                </a:solidFill>
                <a:latin typeface="Courier"/>
              </a:rPr>
              <a:t>%</a:t>
            </a:r>
            <a:r>
              <a:rPr lang="en-US" dirty="0">
                <a:latin typeface="Courier"/>
              </a:rPr>
              <a:t> </a:t>
            </a:r>
            <a:r>
              <a:rPr lang="en-US" dirty="0">
                <a:solidFill>
                  <a:srgbClr val="40A070"/>
                </a:solidFill>
                <a:latin typeface="Courier"/>
              </a:rPr>
              <a:t>2</a:t>
            </a:r>
            <a:r>
              <a:rPr lang="en-US" dirty="0">
                <a:latin typeface="Courier"/>
              </a:rPr>
              <a:t> </a:t>
            </a:r>
            <a:r>
              <a:rPr lang="en-US" dirty="0">
                <a:solidFill>
                  <a:srgbClr val="666666"/>
                </a:solidFill>
                <a:latin typeface="Courier"/>
              </a:rPr>
              <a:t>==</a:t>
            </a:r>
            <a:r>
              <a:rPr lang="en-US" dirty="0">
                <a:latin typeface="Courier"/>
              </a:rPr>
              <a:t> </a:t>
            </a:r>
            <a:r>
              <a:rPr lang="en-US" dirty="0">
                <a:solidFill>
                  <a:srgbClr val="40A070"/>
                </a:solidFill>
                <a:latin typeface="Courier"/>
              </a:rPr>
              <a:t>1</a:t>
            </a:r>
            <a:r>
              <a:rPr lang="en-US" dirty="0">
                <a:latin typeface="Courier"/>
              </a:rPr>
              <a:t>:  </a:t>
            </a:r>
            <a:r>
              <a:rPr lang="en-US" i="1" dirty="0">
                <a:solidFill>
                  <a:srgbClr val="60A0B0"/>
                </a:solidFill>
                <a:latin typeface="Courier"/>
              </a:rPr>
              <a:t># what is remainder when dividing by 2</a:t>
            </a:r>
            <a:br>
              <a:rPr lang="en-US" dirty="0"/>
            </a:br>
            <a:r>
              <a:rPr lang="en-US" dirty="0">
                <a:latin typeface="Courier"/>
              </a:rPr>
              <a:t>        </a:t>
            </a:r>
            <a:r>
              <a:rPr lang="en-US" dirty="0" err="1">
                <a:latin typeface="Courier"/>
              </a:rPr>
              <a:t>y.append</a:t>
            </a:r>
            <a:r>
              <a:rPr lang="en-US" dirty="0">
                <a:latin typeface="Courier"/>
              </a:rPr>
              <a:t>(</a:t>
            </a:r>
            <a:r>
              <a:rPr lang="en-US" dirty="0">
                <a:solidFill>
                  <a:srgbClr val="4070A0"/>
                </a:solidFill>
                <a:latin typeface="Courier"/>
              </a:rPr>
              <a:t>"Odd"</a:t>
            </a:r>
            <a:r>
              <a:rPr lang="en-US" dirty="0">
                <a:latin typeface="Courier"/>
              </a:rPr>
              <a:t>)</a:t>
            </a:r>
            <a:br>
              <a:rPr lang="en-US" dirty="0"/>
            </a:br>
            <a:r>
              <a:rPr lang="en-US" dirty="0">
                <a:latin typeface="Courier"/>
              </a:rPr>
              <a:t>    </a:t>
            </a:r>
            <a:r>
              <a:rPr lang="en-US" b="1" dirty="0">
                <a:solidFill>
                  <a:srgbClr val="007020"/>
                </a:solidFill>
                <a:latin typeface="Courier"/>
              </a:rPr>
              <a:t>else</a:t>
            </a:r>
            <a:r>
              <a:rPr lang="en-US" dirty="0">
                <a:latin typeface="Courier"/>
              </a:rPr>
              <a:t>:</a:t>
            </a:r>
            <a:br>
              <a:rPr lang="en-US" dirty="0"/>
            </a:br>
            <a:r>
              <a:rPr lang="en-US" dirty="0">
                <a:latin typeface="Courier"/>
              </a:rPr>
              <a:t>        </a:t>
            </a:r>
            <a:r>
              <a:rPr lang="en-US" dirty="0" err="1">
                <a:latin typeface="Courier"/>
              </a:rPr>
              <a:t>y.append</a:t>
            </a:r>
            <a:r>
              <a:rPr lang="en-US" dirty="0">
                <a:latin typeface="Courier"/>
              </a:rPr>
              <a:t>(</a:t>
            </a:r>
            <a:r>
              <a:rPr lang="en-US" dirty="0">
                <a:solidFill>
                  <a:srgbClr val="4070A0"/>
                </a:solidFill>
                <a:latin typeface="Courier"/>
              </a:rPr>
              <a:t>"Even"</a:t>
            </a:r>
            <a:r>
              <a:rPr lang="en-US" dirty="0">
                <a:latin typeface="Courier"/>
              </a:rPr>
              <a:t>)</a:t>
            </a:r>
            <a:br>
              <a:rPr lang="en-US" dirty="0"/>
            </a:br>
            <a:br>
              <a:rPr lang="en-US" dirty="0"/>
            </a:br>
            <a:r>
              <a:rPr lang="en-US" dirty="0">
                <a:latin typeface="Courier"/>
              </a:rPr>
              <a:t>print(y)</a:t>
            </a:r>
          </a:p>
          <a:p>
            <a:pPr lvl="0" indent="0">
              <a:buNone/>
            </a:pPr>
            <a:endParaRPr lang="en-US" dirty="0">
              <a:latin typeface="Courier"/>
            </a:endParaRPr>
          </a:p>
          <a:p>
            <a:pPr lvl="0" indent="0">
              <a:buNone/>
            </a:pPr>
            <a:r>
              <a:rPr lang="en-US" dirty="0">
                <a:latin typeface="Courier"/>
              </a:rPr>
              <a:t>['Negative', 'Negative', 'Even', 'Odd', 'Even', 'Odd', 'Even', 'Odd', 'Even', 'Odd', 'Even', 'Odd', 'Even']</a:t>
            </a:r>
          </a:p>
        </p:txBody>
      </p:sp>
    </p:spTree>
    <p:extLst>
      <p:ext uri="{BB962C8B-B14F-4D97-AF65-F5344CB8AC3E}">
        <p14:creationId xmlns:p14="http://schemas.microsoft.com/office/powerpoint/2010/main" val="475294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2CEE3-ECAB-E244-89EC-5BECB2A92B9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25DBBB62-3CBA-BC47-AE5D-298DD2365DA4}"/>
              </a:ext>
            </a:extLst>
          </p:cNvPr>
          <p:cNvSpPr>
            <a:spLocks noGrp="1"/>
          </p:cNvSpPr>
          <p:nvPr>
            <p:ph idx="1"/>
          </p:nvPr>
        </p:nvSpPr>
        <p:spPr>
          <a:xfrm>
            <a:off x="628650" y="2205990"/>
            <a:ext cx="7886700" cy="1931670"/>
          </a:xfrm>
          <a:solidFill>
            <a:schemeClr val="bg2">
              <a:lumMod val="90000"/>
            </a:schemeClr>
          </a:solidFill>
        </p:spPr>
        <p:txBody>
          <a:bodyPr>
            <a:normAutofit/>
          </a:bodyPr>
          <a:lstStyle/>
          <a:p>
            <a:pPr lvl="0" indent="0">
              <a:buNone/>
            </a:pPr>
            <a:r>
              <a:rPr lang="en-US" b="1" dirty="0">
                <a:solidFill>
                  <a:srgbClr val="007020"/>
                </a:solidFill>
                <a:latin typeface="Courier"/>
              </a:rPr>
              <a:t>def</a:t>
            </a:r>
            <a:r>
              <a:rPr lang="en-US" dirty="0">
                <a:latin typeface="Courier"/>
              </a:rPr>
              <a:t> </a:t>
            </a:r>
            <a:r>
              <a:rPr lang="en-US" dirty="0" err="1">
                <a:latin typeface="Courier"/>
              </a:rPr>
              <a:t>my_mean</a:t>
            </a:r>
            <a:r>
              <a:rPr lang="en-US" dirty="0">
                <a:latin typeface="Courier"/>
              </a:rPr>
              <a:t>(x):</a:t>
            </a:r>
            <a:br>
              <a:rPr lang="en-US" dirty="0"/>
            </a:br>
            <a:r>
              <a:rPr lang="en-US" dirty="0">
                <a:latin typeface="Courier"/>
              </a:rPr>
              <a:t>    y </a:t>
            </a:r>
            <a:r>
              <a:rPr lang="en-US" dirty="0">
                <a:solidFill>
                  <a:srgbClr val="666666"/>
                </a:solidFill>
                <a:latin typeface="Courier"/>
              </a:rPr>
              <a:t>=</a:t>
            </a:r>
            <a:r>
              <a:rPr lang="en-US" dirty="0">
                <a:latin typeface="Courier"/>
              </a:rPr>
              <a:t> </a:t>
            </a:r>
            <a:r>
              <a:rPr lang="en-US" dirty="0">
                <a:solidFill>
                  <a:srgbClr val="40A070"/>
                </a:solidFill>
                <a:latin typeface="Courier"/>
              </a:rPr>
              <a:t>0</a:t>
            </a:r>
            <a:br>
              <a:rPr lang="en-US" dirty="0"/>
            </a:br>
            <a:r>
              <a:rPr lang="en-US" dirty="0">
                <a:latin typeface="Courier"/>
              </a:rPr>
              <a:t>    </a:t>
            </a:r>
            <a:r>
              <a:rPr lang="en-US" b="1" dirty="0">
                <a:solidFill>
                  <a:srgbClr val="007020"/>
                </a:solidFill>
                <a:latin typeface="Courier"/>
              </a:rPr>
              <a:t>for</a:t>
            </a:r>
            <a:r>
              <a:rPr lang="en-US" dirty="0">
                <a:latin typeface="Courier"/>
              </a:rPr>
              <a:t> u </a:t>
            </a:r>
            <a:r>
              <a:rPr lang="en-US" b="1" dirty="0">
                <a:solidFill>
                  <a:srgbClr val="007020"/>
                </a:solidFill>
                <a:latin typeface="Courier"/>
              </a:rPr>
              <a:t>in</a:t>
            </a:r>
            <a:r>
              <a:rPr lang="en-US" dirty="0">
                <a:latin typeface="Courier"/>
              </a:rPr>
              <a:t> x:</a:t>
            </a:r>
            <a:br>
              <a:rPr lang="en-US" dirty="0"/>
            </a:br>
            <a:r>
              <a:rPr lang="en-US" dirty="0">
                <a:latin typeface="Courier"/>
              </a:rPr>
              <a:t>        y </a:t>
            </a:r>
            <a:r>
              <a:rPr lang="en-US" dirty="0">
                <a:solidFill>
                  <a:srgbClr val="666666"/>
                </a:solidFill>
                <a:latin typeface="Courier"/>
              </a:rPr>
              <a:t>+=</a:t>
            </a:r>
            <a:r>
              <a:rPr lang="en-US" dirty="0">
                <a:latin typeface="Courier"/>
              </a:rPr>
              <a:t> u </a:t>
            </a:r>
            <a:br>
              <a:rPr lang="en-US" dirty="0"/>
            </a:br>
            <a:r>
              <a:rPr lang="en-US" dirty="0">
                <a:latin typeface="Courier"/>
              </a:rPr>
              <a:t>    y </a:t>
            </a:r>
            <a:r>
              <a:rPr lang="en-US" dirty="0">
                <a:solidFill>
                  <a:srgbClr val="666666"/>
                </a:solidFill>
                <a:latin typeface="Courier"/>
              </a:rPr>
              <a:t>=</a:t>
            </a:r>
            <a:r>
              <a:rPr lang="en-US" dirty="0">
                <a:latin typeface="Courier"/>
              </a:rPr>
              <a:t> y </a:t>
            </a:r>
            <a:r>
              <a:rPr lang="en-US" dirty="0">
                <a:solidFill>
                  <a:srgbClr val="666666"/>
                </a:solidFill>
                <a:latin typeface="Courier"/>
              </a:rPr>
              <a:t>/</a:t>
            </a:r>
            <a:r>
              <a:rPr lang="en-US" dirty="0">
                <a:latin typeface="Courier"/>
              </a:rPr>
              <a:t> </a:t>
            </a:r>
            <a:r>
              <a:rPr lang="en-US" dirty="0" err="1">
                <a:latin typeface="Courier"/>
              </a:rPr>
              <a:t>len</a:t>
            </a:r>
            <a:r>
              <a:rPr lang="en-US" dirty="0">
                <a:latin typeface="Courier"/>
              </a:rPr>
              <a:t>(x)</a:t>
            </a:r>
            <a:br>
              <a:rPr lang="en-US" dirty="0"/>
            </a:br>
            <a:r>
              <a:rPr lang="en-US" dirty="0">
                <a:latin typeface="Courier"/>
              </a:rPr>
              <a:t>    </a:t>
            </a:r>
            <a:r>
              <a:rPr lang="en-US" b="1" dirty="0">
                <a:solidFill>
                  <a:srgbClr val="007020"/>
                </a:solidFill>
                <a:latin typeface="Courier"/>
              </a:rPr>
              <a:t>return</a:t>
            </a:r>
            <a:r>
              <a:rPr lang="en-US" dirty="0">
                <a:latin typeface="Courier"/>
              </a:rPr>
              <a:t> y</a:t>
            </a:r>
          </a:p>
          <a:p>
            <a:endParaRPr lang="en-US" dirty="0"/>
          </a:p>
        </p:txBody>
      </p:sp>
    </p:spTree>
    <p:extLst>
      <p:ext uri="{BB962C8B-B14F-4D97-AF65-F5344CB8AC3E}">
        <p14:creationId xmlns:p14="http://schemas.microsoft.com/office/powerpoint/2010/main" val="139574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D96A73-8F95-BA4D-80B6-2C40C8AE9B49}"/>
              </a:ext>
            </a:extLst>
          </p:cNvPr>
          <p:cNvSpPr/>
          <p:nvPr/>
        </p:nvSpPr>
        <p:spPr>
          <a:xfrm>
            <a:off x="628650" y="1740486"/>
            <a:ext cx="7886700" cy="26288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6326C3B-E5E9-7647-922F-1DC4B1B7E606}"/>
              </a:ext>
            </a:extLst>
          </p:cNvPr>
          <p:cNvSpPr/>
          <p:nvPr/>
        </p:nvSpPr>
        <p:spPr>
          <a:xfrm>
            <a:off x="628650" y="3813126"/>
            <a:ext cx="7886700" cy="26288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491490"/>
            <a:ext cx="7886700" cy="6217920"/>
          </a:xfrm>
        </p:spPr>
        <p:txBody>
          <a:bodyPr>
            <a:normAutofit fontScale="55000" lnSpcReduction="20000"/>
          </a:bodyPr>
          <a:lstStyle/>
          <a:p>
            <a:pPr marL="0" lvl="0" indent="0">
              <a:lnSpc>
                <a:spcPct val="120000"/>
              </a:lnSpc>
              <a:buNone/>
            </a:pPr>
            <a:r>
              <a:rPr sz="2900" dirty="0"/>
              <a:t>A Python function must start with the keyword </a:t>
            </a:r>
            <a:r>
              <a:rPr sz="2900" dirty="0">
                <a:latin typeface="Courier"/>
              </a:rPr>
              <a:t>def</a:t>
            </a:r>
            <a:r>
              <a:rPr sz="2900" dirty="0"/>
              <a:t> followed by the name of the function, the arguments within parentheses, and then a colon. The actual code for the function is indented, just like in for-loops and if-</a:t>
            </a:r>
            <a:r>
              <a:rPr sz="2900" dirty="0" err="1"/>
              <a:t>elif</a:t>
            </a:r>
            <a:r>
              <a:rPr sz="2900" dirty="0"/>
              <a:t>-else structures. It ends with a </a:t>
            </a:r>
            <a:r>
              <a:rPr sz="2900" dirty="0">
                <a:latin typeface="Courier"/>
              </a:rPr>
              <a:t>return</a:t>
            </a:r>
            <a:r>
              <a:rPr sz="2900" dirty="0"/>
              <a:t> function which specifies the output of the function.</a:t>
            </a:r>
          </a:p>
          <a:p>
            <a:pPr lvl="0" indent="0">
              <a:buNone/>
            </a:pPr>
            <a:endParaRPr lang="en-US" b="1" dirty="0">
              <a:solidFill>
                <a:srgbClr val="007020"/>
              </a:solidFill>
              <a:latin typeface="Courier"/>
            </a:endParaRPr>
          </a:p>
          <a:p>
            <a:pPr lvl="0" indent="0">
              <a:buNone/>
            </a:pPr>
            <a:r>
              <a:rPr b="1" dirty="0">
                <a:solidFill>
                  <a:srgbClr val="007020"/>
                </a:solidFill>
                <a:latin typeface="Courier"/>
              </a:rPr>
              <a:t>def</a:t>
            </a:r>
            <a:r>
              <a:rPr dirty="0">
                <a:latin typeface="Courier"/>
              </a:rPr>
              <a:t> </a:t>
            </a:r>
            <a:r>
              <a:rPr dirty="0" err="1">
                <a:latin typeface="Courier"/>
              </a:rPr>
              <a:t>my_mean</a:t>
            </a:r>
            <a:r>
              <a:rPr dirty="0">
                <a:latin typeface="Courier"/>
              </a:rPr>
              <a:t>(x):</a:t>
            </a:r>
            <a:br>
              <a:rPr dirty="0"/>
            </a:br>
            <a:r>
              <a:rPr dirty="0">
                <a:latin typeface="Courier"/>
              </a:rPr>
              <a:t>    </a:t>
            </a:r>
            <a:r>
              <a:rPr i="1" dirty="0">
                <a:solidFill>
                  <a:srgbClr val="60A0B0"/>
                </a:solidFill>
                <a:latin typeface="Courier"/>
              </a:rPr>
              <a:t>"""</a:t>
            </a:r>
            <a:br>
              <a:rPr dirty="0"/>
            </a:br>
            <a:r>
              <a:rPr i="1" dirty="0">
                <a:solidFill>
                  <a:srgbClr val="60A0B0"/>
                </a:solidFill>
                <a:latin typeface="Courier"/>
              </a:rPr>
              <a:t>  A function to compute the mean of a list of numbers.</a:t>
            </a:r>
            <a:br>
              <a:rPr dirty="0"/>
            </a:br>
            <a:r>
              <a:rPr i="1" dirty="0">
                <a:solidFill>
                  <a:srgbClr val="60A0B0"/>
                </a:solidFill>
                <a:latin typeface="Courier"/>
              </a:rPr>
              <a:t>  </a:t>
            </a:r>
            <a:br>
              <a:rPr dirty="0"/>
            </a:br>
            <a:r>
              <a:rPr i="1" dirty="0">
                <a:solidFill>
                  <a:srgbClr val="60A0B0"/>
                </a:solidFill>
                <a:latin typeface="Courier"/>
              </a:rPr>
              <a:t>  INPUTS:</a:t>
            </a:r>
            <a:br>
              <a:rPr dirty="0"/>
            </a:br>
            <a:r>
              <a:rPr i="1" dirty="0">
                <a:solidFill>
                  <a:srgbClr val="60A0B0"/>
                </a:solidFill>
                <a:latin typeface="Courier"/>
              </a:rPr>
              <a:t>  x : a list containing numbers</a:t>
            </a:r>
            <a:br>
              <a:rPr dirty="0"/>
            </a:br>
            <a:r>
              <a:rPr i="1" dirty="0">
                <a:solidFill>
                  <a:srgbClr val="60A0B0"/>
                </a:solidFill>
                <a:latin typeface="Courier"/>
              </a:rPr>
              <a:t>  </a:t>
            </a:r>
            <a:br>
              <a:rPr dirty="0"/>
            </a:br>
            <a:r>
              <a:rPr i="1" dirty="0">
                <a:solidFill>
                  <a:srgbClr val="60A0B0"/>
                </a:solidFill>
                <a:latin typeface="Courier"/>
              </a:rPr>
              <a:t>  OUTPUT:</a:t>
            </a:r>
            <a:br>
              <a:rPr dirty="0"/>
            </a:br>
            <a:r>
              <a:rPr i="1" dirty="0">
                <a:solidFill>
                  <a:srgbClr val="60A0B0"/>
                </a:solidFill>
                <a:latin typeface="Courier"/>
              </a:rPr>
              <a:t>  The arithmetic mean of the list of numbers</a:t>
            </a:r>
            <a:br>
              <a:rPr dirty="0"/>
            </a:br>
            <a:r>
              <a:rPr i="1" dirty="0">
                <a:solidFill>
                  <a:srgbClr val="60A0B0"/>
                </a:solidFill>
                <a:latin typeface="Courier"/>
              </a:rPr>
              <a:t>  """</a:t>
            </a:r>
            <a:br>
              <a:rPr dirty="0"/>
            </a:br>
            <a:r>
              <a:rPr dirty="0">
                <a:latin typeface="Courier"/>
              </a:rPr>
              <a:t>    y </a:t>
            </a:r>
            <a:r>
              <a:rPr dirty="0">
                <a:solidFill>
                  <a:srgbClr val="666666"/>
                </a:solidFill>
                <a:latin typeface="Courier"/>
              </a:rPr>
              <a:t>=</a:t>
            </a:r>
            <a:r>
              <a:rPr dirty="0">
                <a:latin typeface="Courier"/>
              </a:rPr>
              <a:t> </a:t>
            </a:r>
            <a:r>
              <a:rPr dirty="0">
                <a:solidFill>
                  <a:srgbClr val="40A070"/>
                </a:solidFill>
                <a:latin typeface="Courier"/>
              </a:rPr>
              <a:t>0</a:t>
            </a:r>
            <a:br>
              <a:rPr dirty="0"/>
            </a:br>
            <a:r>
              <a:rPr dirty="0">
                <a:latin typeface="Courier"/>
              </a:rPr>
              <a:t>    </a:t>
            </a:r>
            <a:r>
              <a:rPr b="1" dirty="0">
                <a:solidFill>
                  <a:srgbClr val="007020"/>
                </a:solidFill>
                <a:latin typeface="Courier"/>
              </a:rPr>
              <a:t>for</a:t>
            </a:r>
            <a:r>
              <a:rPr dirty="0">
                <a:latin typeface="Courier"/>
              </a:rPr>
              <a:t> u </a:t>
            </a:r>
            <a:r>
              <a:rPr b="1" dirty="0">
                <a:solidFill>
                  <a:srgbClr val="007020"/>
                </a:solidFill>
                <a:latin typeface="Courier"/>
              </a:rPr>
              <a:t>in</a:t>
            </a:r>
            <a:r>
              <a:rPr dirty="0">
                <a:latin typeface="Courier"/>
              </a:rPr>
              <a:t> x:</a:t>
            </a:r>
            <a:br>
              <a:rPr dirty="0"/>
            </a:br>
            <a:r>
              <a:rPr dirty="0">
                <a:latin typeface="Courier"/>
              </a:rPr>
              <a:t>        y </a:t>
            </a:r>
            <a:r>
              <a:rPr dirty="0">
                <a:solidFill>
                  <a:srgbClr val="666666"/>
                </a:solidFill>
                <a:latin typeface="Courier"/>
              </a:rPr>
              <a:t>=</a:t>
            </a:r>
            <a:r>
              <a:rPr dirty="0">
                <a:latin typeface="Courier"/>
              </a:rPr>
              <a:t> y </a:t>
            </a:r>
            <a:r>
              <a:rPr dirty="0">
                <a:solidFill>
                  <a:srgbClr val="666666"/>
                </a:solidFill>
                <a:latin typeface="Courier"/>
              </a:rPr>
              <a:t>+</a:t>
            </a:r>
            <a:r>
              <a:rPr dirty="0">
                <a:latin typeface="Courier"/>
              </a:rPr>
              <a:t> u</a:t>
            </a:r>
            <a:br>
              <a:rPr dirty="0"/>
            </a:br>
            <a:r>
              <a:rPr dirty="0">
                <a:latin typeface="Courier"/>
              </a:rPr>
              <a:t>    y </a:t>
            </a:r>
            <a:r>
              <a:rPr dirty="0">
                <a:solidFill>
                  <a:srgbClr val="666666"/>
                </a:solidFill>
                <a:latin typeface="Courier"/>
              </a:rPr>
              <a:t>=</a:t>
            </a:r>
            <a:r>
              <a:rPr dirty="0">
                <a:latin typeface="Courier"/>
              </a:rPr>
              <a:t> y </a:t>
            </a:r>
            <a:r>
              <a:rPr dirty="0">
                <a:solidFill>
                  <a:srgbClr val="666666"/>
                </a:solidFill>
                <a:latin typeface="Courier"/>
              </a:rPr>
              <a:t>/</a:t>
            </a:r>
            <a:r>
              <a:rPr dirty="0">
                <a:latin typeface="Courier"/>
              </a:rPr>
              <a:t> </a:t>
            </a:r>
            <a:r>
              <a:rPr dirty="0" err="1">
                <a:latin typeface="Courier"/>
              </a:rPr>
              <a:t>len</a:t>
            </a:r>
            <a:r>
              <a:rPr dirty="0">
                <a:latin typeface="Courier"/>
              </a:rPr>
              <a:t>(x)</a:t>
            </a:r>
            <a:br>
              <a:rPr dirty="0"/>
            </a:br>
            <a:r>
              <a:rPr dirty="0">
                <a:latin typeface="Courier"/>
              </a:rPr>
              <a:t>    </a:t>
            </a:r>
            <a:r>
              <a:rPr b="1" dirty="0">
                <a:solidFill>
                  <a:srgbClr val="007020"/>
                </a:solidFill>
                <a:latin typeface="Courier"/>
              </a:rPr>
              <a:t>return</a:t>
            </a:r>
            <a:r>
              <a:rPr dirty="0">
                <a:latin typeface="Courier"/>
              </a:rPr>
              <a:t> y</a:t>
            </a:r>
          </a:p>
          <a:p>
            <a:pPr lvl="0" indent="0">
              <a:buNone/>
            </a:pPr>
            <a:r>
              <a:rPr dirty="0">
                <a:latin typeface="Courier"/>
              </a:rPr>
              <a:t>help(</a:t>
            </a:r>
            <a:r>
              <a:rPr dirty="0" err="1">
                <a:latin typeface="Courier"/>
              </a:rPr>
              <a:t>my_mean</a:t>
            </a:r>
            <a:r>
              <a:rPr dirty="0">
                <a:latin typeface="Courier"/>
              </a:rPr>
              <a:t>)</a:t>
            </a:r>
          </a:p>
          <a:p>
            <a:pPr lvl="0" indent="0">
              <a:buNone/>
            </a:pPr>
            <a:r>
              <a:rPr dirty="0">
                <a:latin typeface="Courier"/>
              </a:rPr>
              <a:t>Help on function </a:t>
            </a:r>
            <a:r>
              <a:rPr dirty="0" err="1">
                <a:latin typeface="Courier"/>
              </a:rPr>
              <a:t>my_mean</a:t>
            </a:r>
            <a:r>
              <a:rPr dirty="0">
                <a:latin typeface="Courier"/>
              </a:rPr>
              <a:t> in module __main__:
</a:t>
            </a:r>
            <a:r>
              <a:rPr dirty="0" err="1">
                <a:latin typeface="Courier"/>
              </a:rPr>
              <a:t>my_mean</a:t>
            </a:r>
            <a:r>
              <a:rPr dirty="0">
                <a:latin typeface="Courier"/>
              </a:rPr>
              <a:t>(x)
    A function to compute the mean of a list of numbers.
    INPUTS:
    x : a list containing numbers
    OUTPUT:
    The arithmetic mean of the list of numbers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TotalTime>
  <Words>2524</Words>
  <Application>Microsoft Macintosh PowerPoint</Application>
  <PresentationFormat>On-screen Show (4:3)</PresentationFormat>
  <Paragraphs>169</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Courier</vt:lpstr>
      <vt:lpstr>Office Theme</vt:lpstr>
      <vt:lpstr>Loops</vt:lpstr>
      <vt:lpstr>PowerPoint Presentation</vt:lpstr>
      <vt:lpstr>PowerPoint Presentation</vt:lpstr>
      <vt:lpstr>PowerPoint Presentation</vt:lpstr>
      <vt:lpstr>List comprehensions</vt:lpstr>
      <vt:lpstr>Conditional evaluation</vt:lpstr>
      <vt:lpstr>PowerPoint Presentation</vt:lpstr>
      <vt:lpstr>Functions</vt:lpstr>
      <vt:lpstr>PowerPoint Presentation</vt:lpstr>
      <vt:lpstr>Pandas (Python Data Analysis)</vt:lpstr>
      <vt:lpstr>PowerPoint Presentation</vt:lpstr>
      <vt:lpstr>Activating packages for use</vt:lpstr>
      <vt:lpstr>Data import</vt:lpstr>
      <vt:lpstr>PowerPoint Presentation</vt:lpstr>
      <vt:lpstr>Exploring data</vt:lpstr>
      <vt:lpstr>Creating a DataFrame</vt:lpstr>
      <vt:lpstr>PowerPoint Presentation</vt:lpstr>
      <vt:lpstr>PowerPoint Presentation</vt:lpstr>
      <vt:lpstr>Slicing and dicing a DataFrame</vt:lpstr>
      <vt:lpstr>PowerPoint Presentation</vt:lpstr>
      <vt:lpstr>PowerPoint Presentation</vt:lpstr>
      <vt:lpstr>Replacing values</vt:lpstr>
      <vt:lpstr>PowerPoint Presentation</vt:lpstr>
      <vt:lpstr>Joins</vt:lpstr>
      <vt:lpstr>Joins</vt:lpstr>
      <vt:lpstr>PowerPoint Presentation</vt:lpstr>
      <vt:lpstr>PowerPoint Presentation</vt:lpstr>
      <vt:lpstr>PowerPoint Presentation</vt:lpstr>
      <vt:lpstr>Data aggregation and split-apply-combine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dc:title>
  <dc:creator/>
  <cp:keywords/>
  <cp:lastModifiedBy>Abhijit Dasgupta</cp:lastModifiedBy>
  <cp:revision>5</cp:revision>
  <dcterms:created xsi:type="dcterms:W3CDTF">2021-08-17T04:26:22Z</dcterms:created>
  <dcterms:modified xsi:type="dcterms:W3CDTF">2021-08-17T05:02:31Z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