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88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056B701-DA64-42B7-BE95-6A7A6682F84C}" type="datetimeFigureOut">
              <a:rPr lang="en-US" smtClean="0"/>
              <a:t>10/11/2020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A0B9C7C-D415-4BF4-A5EA-8FD6AA2B3D65}" type="slidenum">
              <a:rPr lang="en-US" smtClean="0"/>
              <a:t>‹#›</a:t>
            </a:fld>
            <a:endParaRPr lang="en-US"/>
          </a:p>
        </p:txBody>
      </p:sp>
    </p:spTree>
    <p:extLst>
      <p:ext uri="{BB962C8B-B14F-4D97-AF65-F5344CB8AC3E}">
        <p14:creationId xmlns:p14="http://schemas.microsoft.com/office/powerpoint/2010/main" val="3223291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56B701-DA64-42B7-BE95-6A7A6682F84C}" type="datetimeFigureOut">
              <a:rPr lang="en-US" smtClean="0"/>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0B9C7C-D415-4BF4-A5EA-8FD6AA2B3D65}" type="slidenum">
              <a:rPr lang="en-US" smtClean="0"/>
              <a:t>‹#›</a:t>
            </a:fld>
            <a:endParaRPr lang="en-US"/>
          </a:p>
        </p:txBody>
      </p:sp>
    </p:spTree>
    <p:extLst>
      <p:ext uri="{BB962C8B-B14F-4D97-AF65-F5344CB8AC3E}">
        <p14:creationId xmlns:p14="http://schemas.microsoft.com/office/powerpoint/2010/main" val="2232831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56B701-DA64-42B7-BE95-6A7A6682F84C}" type="datetimeFigureOut">
              <a:rPr lang="en-US" smtClean="0"/>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0B9C7C-D415-4BF4-A5EA-8FD6AA2B3D65}" type="slidenum">
              <a:rPr lang="en-US" smtClean="0"/>
              <a:t>‹#›</a:t>
            </a:fld>
            <a:endParaRPr lang="en-US"/>
          </a:p>
        </p:txBody>
      </p:sp>
    </p:spTree>
    <p:extLst>
      <p:ext uri="{BB962C8B-B14F-4D97-AF65-F5344CB8AC3E}">
        <p14:creationId xmlns:p14="http://schemas.microsoft.com/office/powerpoint/2010/main" val="208723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56B701-DA64-42B7-BE95-6A7A6682F84C}" type="datetimeFigureOut">
              <a:rPr lang="en-US" smtClean="0"/>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0B9C7C-D415-4BF4-A5EA-8FD6AA2B3D6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2510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56B701-DA64-42B7-BE95-6A7A6682F84C}" type="datetimeFigureOut">
              <a:rPr lang="en-US" smtClean="0"/>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0B9C7C-D415-4BF4-A5EA-8FD6AA2B3D65}" type="slidenum">
              <a:rPr lang="en-US" smtClean="0"/>
              <a:t>‹#›</a:t>
            </a:fld>
            <a:endParaRPr lang="en-US"/>
          </a:p>
        </p:txBody>
      </p:sp>
    </p:spTree>
    <p:extLst>
      <p:ext uri="{BB962C8B-B14F-4D97-AF65-F5344CB8AC3E}">
        <p14:creationId xmlns:p14="http://schemas.microsoft.com/office/powerpoint/2010/main" val="1124897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056B701-DA64-42B7-BE95-6A7A6682F84C}" type="datetimeFigureOut">
              <a:rPr lang="en-US" smtClean="0"/>
              <a:t>10/11/2020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0B9C7C-D415-4BF4-A5EA-8FD6AA2B3D65}" type="slidenum">
              <a:rPr lang="en-US" smtClean="0"/>
              <a:t>‹#›</a:t>
            </a:fld>
            <a:endParaRPr lang="en-US"/>
          </a:p>
        </p:txBody>
      </p:sp>
    </p:spTree>
    <p:extLst>
      <p:ext uri="{BB962C8B-B14F-4D97-AF65-F5344CB8AC3E}">
        <p14:creationId xmlns:p14="http://schemas.microsoft.com/office/powerpoint/2010/main" val="1011637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056B701-DA64-42B7-BE95-6A7A6682F84C}" type="datetimeFigureOut">
              <a:rPr lang="en-US" smtClean="0"/>
              <a:t>10/11/2020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0B9C7C-D415-4BF4-A5EA-8FD6AA2B3D65}" type="slidenum">
              <a:rPr lang="en-US" smtClean="0"/>
              <a:t>‹#›</a:t>
            </a:fld>
            <a:endParaRPr lang="en-US"/>
          </a:p>
        </p:txBody>
      </p:sp>
    </p:spTree>
    <p:extLst>
      <p:ext uri="{BB962C8B-B14F-4D97-AF65-F5344CB8AC3E}">
        <p14:creationId xmlns:p14="http://schemas.microsoft.com/office/powerpoint/2010/main" val="604170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56B701-DA64-42B7-BE95-6A7A6682F84C}"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B9C7C-D415-4BF4-A5EA-8FD6AA2B3D65}" type="slidenum">
              <a:rPr lang="en-US" smtClean="0"/>
              <a:t>‹#›</a:t>
            </a:fld>
            <a:endParaRPr lang="en-US"/>
          </a:p>
        </p:txBody>
      </p:sp>
    </p:spTree>
    <p:extLst>
      <p:ext uri="{BB962C8B-B14F-4D97-AF65-F5344CB8AC3E}">
        <p14:creationId xmlns:p14="http://schemas.microsoft.com/office/powerpoint/2010/main" val="252326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56B701-DA64-42B7-BE95-6A7A6682F84C}"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B9C7C-D415-4BF4-A5EA-8FD6AA2B3D65}" type="slidenum">
              <a:rPr lang="en-US" smtClean="0"/>
              <a:t>‹#›</a:t>
            </a:fld>
            <a:endParaRPr lang="en-US"/>
          </a:p>
        </p:txBody>
      </p:sp>
    </p:spTree>
    <p:extLst>
      <p:ext uri="{BB962C8B-B14F-4D97-AF65-F5344CB8AC3E}">
        <p14:creationId xmlns:p14="http://schemas.microsoft.com/office/powerpoint/2010/main" val="1044793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56B701-DA64-42B7-BE95-6A7A6682F84C}"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B9C7C-D415-4BF4-A5EA-8FD6AA2B3D65}" type="slidenum">
              <a:rPr lang="en-US" smtClean="0"/>
              <a:t>‹#›</a:t>
            </a:fld>
            <a:endParaRPr lang="en-US"/>
          </a:p>
        </p:txBody>
      </p:sp>
    </p:spTree>
    <p:extLst>
      <p:ext uri="{BB962C8B-B14F-4D97-AF65-F5344CB8AC3E}">
        <p14:creationId xmlns:p14="http://schemas.microsoft.com/office/powerpoint/2010/main" val="1614252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56B701-DA64-42B7-BE95-6A7A6682F84C}"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B9C7C-D415-4BF4-A5EA-8FD6AA2B3D65}" type="slidenum">
              <a:rPr lang="en-US" smtClean="0"/>
              <a:t>‹#›</a:t>
            </a:fld>
            <a:endParaRPr lang="en-US"/>
          </a:p>
        </p:txBody>
      </p:sp>
    </p:spTree>
    <p:extLst>
      <p:ext uri="{BB962C8B-B14F-4D97-AF65-F5344CB8AC3E}">
        <p14:creationId xmlns:p14="http://schemas.microsoft.com/office/powerpoint/2010/main" val="3884814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56B701-DA64-42B7-BE95-6A7A6682F84C}" type="datetimeFigureOut">
              <a:rPr lang="en-US" smtClean="0"/>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0B9C7C-D415-4BF4-A5EA-8FD6AA2B3D65}" type="slidenum">
              <a:rPr lang="en-US" smtClean="0"/>
              <a:t>‹#›</a:t>
            </a:fld>
            <a:endParaRPr lang="en-US"/>
          </a:p>
        </p:txBody>
      </p:sp>
    </p:spTree>
    <p:extLst>
      <p:ext uri="{BB962C8B-B14F-4D97-AF65-F5344CB8AC3E}">
        <p14:creationId xmlns:p14="http://schemas.microsoft.com/office/powerpoint/2010/main" val="1450280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56B701-DA64-42B7-BE95-6A7A6682F84C}" type="datetimeFigureOut">
              <a:rPr lang="en-US" smtClean="0"/>
              <a:t>10/11/2020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0B9C7C-D415-4BF4-A5EA-8FD6AA2B3D65}" type="slidenum">
              <a:rPr lang="en-US" smtClean="0"/>
              <a:t>‹#›</a:t>
            </a:fld>
            <a:endParaRPr lang="en-US"/>
          </a:p>
        </p:txBody>
      </p:sp>
    </p:spTree>
    <p:extLst>
      <p:ext uri="{BB962C8B-B14F-4D97-AF65-F5344CB8AC3E}">
        <p14:creationId xmlns:p14="http://schemas.microsoft.com/office/powerpoint/2010/main" val="145632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56B701-DA64-42B7-BE95-6A7A6682F84C}" type="datetimeFigureOut">
              <a:rPr lang="en-US" smtClean="0"/>
              <a:t>10/11/2020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0B9C7C-D415-4BF4-A5EA-8FD6AA2B3D65}" type="slidenum">
              <a:rPr lang="en-US" smtClean="0"/>
              <a:t>‹#›</a:t>
            </a:fld>
            <a:endParaRPr lang="en-US"/>
          </a:p>
        </p:txBody>
      </p:sp>
    </p:spTree>
    <p:extLst>
      <p:ext uri="{BB962C8B-B14F-4D97-AF65-F5344CB8AC3E}">
        <p14:creationId xmlns:p14="http://schemas.microsoft.com/office/powerpoint/2010/main" val="203092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56B701-DA64-42B7-BE95-6A7A6682F84C}" type="datetimeFigureOut">
              <a:rPr lang="en-US" smtClean="0"/>
              <a:t>10/11/2020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0B9C7C-D415-4BF4-A5EA-8FD6AA2B3D65}" type="slidenum">
              <a:rPr lang="en-US" smtClean="0"/>
              <a:t>‹#›</a:t>
            </a:fld>
            <a:endParaRPr lang="en-US"/>
          </a:p>
        </p:txBody>
      </p:sp>
    </p:spTree>
    <p:extLst>
      <p:ext uri="{BB962C8B-B14F-4D97-AF65-F5344CB8AC3E}">
        <p14:creationId xmlns:p14="http://schemas.microsoft.com/office/powerpoint/2010/main" val="598050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56B701-DA64-42B7-BE95-6A7A6682F84C}" type="datetimeFigureOut">
              <a:rPr lang="en-US" smtClean="0"/>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0B9C7C-D415-4BF4-A5EA-8FD6AA2B3D65}" type="slidenum">
              <a:rPr lang="en-US" smtClean="0"/>
              <a:t>‹#›</a:t>
            </a:fld>
            <a:endParaRPr lang="en-US"/>
          </a:p>
        </p:txBody>
      </p:sp>
    </p:spTree>
    <p:extLst>
      <p:ext uri="{BB962C8B-B14F-4D97-AF65-F5344CB8AC3E}">
        <p14:creationId xmlns:p14="http://schemas.microsoft.com/office/powerpoint/2010/main" val="1227915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56B701-DA64-42B7-BE95-6A7A6682F84C}" type="datetimeFigureOut">
              <a:rPr lang="en-US" smtClean="0"/>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0B9C7C-D415-4BF4-A5EA-8FD6AA2B3D65}" type="slidenum">
              <a:rPr lang="en-US" smtClean="0"/>
              <a:t>‹#›</a:t>
            </a:fld>
            <a:endParaRPr lang="en-US"/>
          </a:p>
        </p:txBody>
      </p:sp>
    </p:spTree>
    <p:extLst>
      <p:ext uri="{BB962C8B-B14F-4D97-AF65-F5344CB8AC3E}">
        <p14:creationId xmlns:p14="http://schemas.microsoft.com/office/powerpoint/2010/main" val="2596975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056B701-DA64-42B7-BE95-6A7A6682F84C}" type="datetimeFigureOut">
              <a:rPr lang="en-US" smtClean="0"/>
              <a:t>10/11/2020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0B9C7C-D415-4BF4-A5EA-8FD6AA2B3D65}" type="slidenum">
              <a:rPr lang="en-US" smtClean="0"/>
              <a:t>‹#›</a:t>
            </a:fld>
            <a:endParaRPr lang="en-US"/>
          </a:p>
        </p:txBody>
      </p:sp>
    </p:spTree>
    <p:extLst>
      <p:ext uri="{BB962C8B-B14F-4D97-AF65-F5344CB8AC3E}">
        <p14:creationId xmlns:p14="http://schemas.microsoft.com/office/powerpoint/2010/main" val="3067388350"/>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nist.gov/cyberframework/framework"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CADC3FD-14CF-44BF-B4E1-957E1C7E099E}"/>
              </a:ext>
            </a:extLst>
          </p:cNvPr>
          <p:cNvSpPr>
            <a:spLocks noGrp="1" noChangeArrowheads="1"/>
          </p:cNvSpPr>
          <p:nvPr>
            <p:ph type="subTitle" idx="1"/>
          </p:nvPr>
        </p:nvSpPr>
        <p:spPr bwMode="auto">
          <a:xfrm>
            <a:off x="5638800" y="3822347"/>
            <a:ext cx="189186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2">
                    <a:lumMod val="20000"/>
                    <a:lumOff val="80000"/>
                  </a:schemeClr>
                </a:solidFill>
                <a:effectLst/>
                <a:latin typeface="Calibri" panose="020F0502020204030204" pitchFamily="34" charset="0"/>
                <a:ea typeface="Times New Roman" panose="02020603050405020304" pitchFamily="18" charset="0"/>
                <a:cs typeface="Times New Roman" panose="02020603050405020304" pitchFamily="18" charset="0"/>
              </a:rPr>
              <a:t>Yair Levy, Ph.D.</a:t>
            </a:r>
          </a:p>
          <a:p>
            <a:pPr lvl="0" algn="ctr" eaLnBrk="0" fontAlgn="base" hangingPunct="0">
              <a:lnSpc>
                <a:spcPct val="100000"/>
              </a:lnSpc>
              <a:spcBef>
                <a:spcPct val="0"/>
              </a:spcBef>
              <a:spcAft>
                <a:spcPct val="0"/>
              </a:spcAft>
              <a:buSzTx/>
            </a:pPr>
            <a:r>
              <a:rPr lang="en-US" altLang="en-US" sz="1000" b="1" cap="none" dirty="0">
                <a:solidFill>
                  <a:schemeClr val="tx2">
                    <a:lumMod val="20000"/>
                    <a:lumOff val="80000"/>
                  </a:schemeClr>
                </a:solidFill>
                <a:latin typeface="Calibri" panose="020F0502020204030204" pitchFamily="34" charset="0"/>
                <a:ea typeface="Times New Roman" panose="02020603050405020304" pitchFamily="18" charset="0"/>
                <a:cs typeface="Times New Roman" panose="02020603050405020304" pitchFamily="18" charset="0"/>
              </a:rPr>
              <a:t>Nova Southeastern University</a:t>
            </a:r>
            <a:endParaRPr kumimoji="0" lang="en-US" altLang="en-US" sz="800" b="0" i="0" u="none" strike="noStrike" cap="none" normalizeH="0" baseline="0" dirty="0">
              <a:ln>
                <a:noFill/>
              </a:ln>
              <a:solidFill>
                <a:schemeClr val="tx2">
                  <a:lumMod val="20000"/>
                  <a:lumOff val="80000"/>
                </a:schemeClr>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2">
                    <a:lumMod val="20000"/>
                    <a:lumOff val="80000"/>
                  </a:schemeClr>
                </a:solidFill>
                <a:effectLst/>
                <a:latin typeface="Calibri" panose="020F0502020204030204" pitchFamily="34" charset="0"/>
                <a:ea typeface="Times New Roman" panose="02020603050405020304" pitchFamily="18" charset="0"/>
                <a:cs typeface="Times New Roman" panose="02020603050405020304" pitchFamily="18" charset="0"/>
              </a:rPr>
              <a:t>ISEC 690</a:t>
            </a:r>
            <a:br>
              <a:rPr kumimoji="0" lang="en-US" altLang="en-US" sz="1000" b="1" i="0" u="none" strike="noStrike" cap="none" normalizeH="0" baseline="0" dirty="0">
                <a:ln>
                  <a:noFill/>
                </a:ln>
                <a:solidFill>
                  <a:schemeClr val="tx2">
                    <a:lumMod val="20000"/>
                    <a:lumOff val="80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kumimoji="0" lang="en-US" altLang="en-US" sz="1000" b="1" i="0" u="none" strike="noStrike" cap="none" normalizeH="0" baseline="0" dirty="0">
                <a:ln>
                  <a:noFill/>
                </a:ln>
                <a:solidFill>
                  <a:schemeClr val="tx2">
                    <a:lumMod val="20000"/>
                    <a:lumOff val="80000"/>
                  </a:schemeClr>
                </a:solidFill>
                <a:effectLst/>
                <a:latin typeface="Calibri" panose="020F0502020204030204" pitchFamily="34" charset="0"/>
                <a:ea typeface="Times New Roman" panose="02020603050405020304" pitchFamily="18" charset="0"/>
                <a:cs typeface="Times New Roman" panose="02020603050405020304" pitchFamily="18" charset="0"/>
              </a:rPr>
              <a:t>Fall 2020</a:t>
            </a:r>
            <a:br>
              <a:rPr kumimoji="0" lang="en-US" altLang="en-US" sz="1000" b="1" i="0" u="none" strike="noStrike" cap="none" normalizeH="0" baseline="0" dirty="0">
                <a:ln>
                  <a:noFill/>
                </a:ln>
                <a:solidFill>
                  <a:schemeClr val="tx2">
                    <a:lumMod val="20000"/>
                    <a:lumOff val="80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kumimoji="0" lang="en-US" altLang="en-US" sz="1000" b="1" i="0" u="none" strike="noStrike" cap="none" normalizeH="0" baseline="0" dirty="0">
                <a:ln>
                  <a:noFill/>
                </a:ln>
                <a:solidFill>
                  <a:schemeClr val="tx2">
                    <a:lumMod val="20000"/>
                    <a:lumOff val="80000"/>
                  </a:schemeClr>
                </a:solidFill>
                <a:effectLst/>
                <a:latin typeface="Calibri" panose="020F0502020204030204" pitchFamily="34" charset="0"/>
                <a:ea typeface="Times New Roman" panose="02020603050405020304" pitchFamily="18" charset="0"/>
                <a:cs typeface="Times New Roman" panose="02020603050405020304" pitchFamily="18" charset="0"/>
              </a:rPr>
              <a:t>October 2020</a:t>
            </a:r>
            <a:endParaRPr kumimoji="0" lang="en-US" altLang="en-US" sz="1800" b="0" i="0" u="none" strike="noStrike" cap="none" normalizeH="0" baseline="0" dirty="0">
              <a:ln>
                <a:noFill/>
              </a:ln>
              <a:solidFill>
                <a:schemeClr val="tx2">
                  <a:lumMod val="20000"/>
                  <a:lumOff val="80000"/>
                </a:schemeClr>
              </a:solidFill>
              <a:effectLst/>
              <a:latin typeface="Arial" panose="020B0604020202020204" pitchFamily="34" charset="0"/>
            </a:endParaRPr>
          </a:p>
        </p:txBody>
      </p:sp>
      <p:sp>
        <p:nvSpPr>
          <p:cNvPr id="6" name="Title 5">
            <a:extLst>
              <a:ext uri="{FF2B5EF4-FFF2-40B4-BE49-F238E27FC236}">
                <a16:creationId xmlns:a16="http://schemas.microsoft.com/office/drawing/2014/main" id="{0123C4D7-9F1E-49FF-B70E-94F176514C21}"/>
              </a:ext>
            </a:extLst>
          </p:cNvPr>
          <p:cNvSpPr>
            <a:spLocks noGrp="1"/>
          </p:cNvSpPr>
          <p:nvPr>
            <p:ph type="ctrTitle"/>
          </p:nvPr>
        </p:nvSpPr>
        <p:spPr>
          <a:xfrm>
            <a:off x="3048000" y="683171"/>
            <a:ext cx="7073463" cy="1881353"/>
          </a:xfrm>
        </p:spPr>
        <p:txBody>
          <a:bodyPr>
            <a:normAutofit/>
          </a:bodyPr>
          <a:lstStyle/>
          <a:p>
            <a:pPr marL="0" marR="0" algn="ctr">
              <a:lnSpc>
                <a:spcPct val="107000"/>
              </a:lnSpc>
              <a:spcBef>
                <a:spcPts val="0"/>
              </a:spcBef>
              <a:spcAft>
                <a:spcPts val="800"/>
              </a:spcAft>
            </a:pPr>
            <a:r>
              <a:rPr lang="en-US" sz="3600" dirty="0">
                <a:solidFill>
                  <a:schemeClr val="tx2">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A Network hardening and data breach mitigation of an audio engineering studio</a:t>
            </a:r>
            <a:endParaRPr lang="en-US" dirty="0">
              <a:solidFill>
                <a:schemeClr val="tx2">
                  <a:lumMod val="20000"/>
                  <a:lumOff val="80000"/>
                </a:schemeClr>
              </a:solidFill>
            </a:endParaRPr>
          </a:p>
        </p:txBody>
      </p:sp>
      <p:sp>
        <p:nvSpPr>
          <p:cNvPr id="7" name="Rectangle 6">
            <a:extLst>
              <a:ext uri="{FF2B5EF4-FFF2-40B4-BE49-F238E27FC236}">
                <a16:creationId xmlns:a16="http://schemas.microsoft.com/office/drawing/2014/main" id="{0E6DBF3F-724D-438A-B22E-768185532D9E}"/>
              </a:ext>
            </a:extLst>
          </p:cNvPr>
          <p:cNvSpPr/>
          <p:nvPr/>
        </p:nvSpPr>
        <p:spPr>
          <a:xfrm>
            <a:off x="4158778" y="2645244"/>
            <a:ext cx="4851906" cy="369332"/>
          </a:xfrm>
          <a:prstGeom prst="rect">
            <a:avLst/>
          </a:prstGeom>
        </p:spPr>
        <p:txBody>
          <a:bodyPr wrap="none">
            <a:spAutoFit/>
          </a:bodyPr>
          <a:lstStyle/>
          <a:p>
            <a:r>
              <a:rPr lang="en-US" b="1" dirty="0">
                <a:solidFill>
                  <a:schemeClr val="tx2">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Authored By: Babatunde </a:t>
            </a:r>
            <a:r>
              <a:rPr lang="en-US" b="1" dirty="0" err="1">
                <a:solidFill>
                  <a:schemeClr val="tx2">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Somade</a:t>
            </a:r>
            <a:r>
              <a:rPr lang="en-US" b="1" dirty="0">
                <a:solidFill>
                  <a:schemeClr val="tx2">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 and Eric Webb </a:t>
            </a:r>
            <a:endParaRPr lang="en-US" dirty="0">
              <a:solidFill>
                <a:schemeClr val="tx2">
                  <a:lumMod val="20000"/>
                  <a:lumOff val="80000"/>
                </a:schemeClr>
              </a:solidFill>
            </a:endParaRPr>
          </a:p>
        </p:txBody>
      </p:sp>
      <p:sp>
        <p:nvSpPr>
          <p:cNvPr id="8" name="Rectangle 7">
            <a:extLst>
              <a:ext uri="{FF2B5EF4-FFF2-40B4-BE49-F238E27FC236}">
                <a16:creationId xmlns:a16="http://schemas.microsoft.com/office/drawing/2014/main" id="{4FA25C42-61E5-432F-9B59-86E7E569413B}"/>
              </a:ext>
            </a:extLst>
          </p:cNvPr>
          <p:cNvSpPr/>
          <p:nvPr/>
        </p:nvSpPr>
        <p:spPr>
          <a:xfrm>
            <a:off x="3536731" y="3095296"/>
            <a:ext cx="6096000" cy="646331"/>
          </a:xfrm>
          <a:prstGeom prst="rect">
            <a:avLst/>
          </a:prstGeom>
        </p:spPr>
        <p:txBody>
          <a:bodyPr>
            <a:spAutoFit/>
          </a:bodyPr>
          <a:lstStyle/>
          <a:p>
            <a:pPr algn="ctr"/>
            <a:r>
              <a:rPr lang="en-US" b="1" dirty="0">
                <a:solidFill>
                  <a:schemeClr val="tx2">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Business Owner: </a:t>
            </a:r>
            <a:r>
              <a:rPr lang="en-US" b="1" dirty="0" err="1">
                <a:solidFill>
                  <a:schemeClr val="tx2">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Figgy</a:t>
            </a:r>
            <a:r>
              <a:rPr lang="en-US" b="1" dirty="0">
                <a:solidFill>
                  <a:schemeClr val="tx2">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 Z, of XYZ Audio.                          Information Security Graduate Project</a:t>
            </a:r>
            <a:endParaRPr lang="en-US" dirty="0">
              <a:solidFill>
                <a:schemeClr val="tx2">
                  <a:lumMod val="20000"/>
                  <a:lumOff val="80000"/>
                </a:schemeClr>
              </a:solidFill>
            </a:endParaRPr>
          </a:p>
        </p:txBody>
      </p:sp>
    </p:spTree>
    <p:extLst>
      <p:ext uri="{BB962C8B-B14F-4D97-AF65-F5344CB8AC3E}">
        <p14:creationId xmlns:p14="http://schemas.microsoft.com/office/powerpoint/2010/main" val="704239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B5E0C9-8131-472D-A34E-512BEB09378C}"/>
              </a:ext>
            </a:extLst>
          </p:cNvPr>
          <p:cNvSpPr/>
          <p:nvPr/>
        </p:nvSpPr>
        <p:spPr>
          <a:xfrm>
            <a:off x="1334674" y="364500"/>
            <a:ext cx="1303562" cy="369332"/>
          </a:xfrm>
          <a:prstGeom prst="rect">
            <a:avLst/>
          </a:prstGeom>
        </p:spPr>
        <p:txBody>
          <a:bodyPr wrap="none">
            <a:spAutoFit/>
          </a:bodyPr>
          <a:lstStyle/>
          <a:p>
            <a:pPr>
              <a:buFont typeface="Arial" panose="020B0604020202020204" pitchFamily="34" charset="0"/>
              <a:buChar char="•"/>
            </a:pPr>
            <a:r>
              <a:rPr lang="en-US" b="1" i="0" u="none" strike="noStrike" dirty="0">
                <a:solidFill>
                  <a:srgbClr val="000000"/>
                </a:solidFill>
                <a:effectLst/>
                <a:latin typeface="Calibri" panose="020F0502020204030204" pitchFamily="34" charset="0"/>
              </a:rPr>
              <a:t>Conclusion</a:t>
            </a:r>
            <a:endParaRPr lang="en-US" b="0" i="0" u="none" strike="noStrike" dirty="0">
              <a:solidFill>
                <a:srgbClr val="000000"/>
              </a:solidFill>
              <a:effectLst/>
              <a:latin typeface="Times New Roman" panose="02020603050405020304" pitchFamily="18" charset="0"/>
            </a:endParaRPr>
          </a:p>
        </p:txBody>
      </p:sp>
      <p:sp>
        <p:nvSpPr>
          <p:cNvPr id="3" name="Rectangle 2">
            <a:extLst>
              <a:ext uri="{FF2B5EF4-FFF2-40B4-BE49-F238E27FC236}">
                <a16:creationId xmlns:a16="http://schemas.microsoft.com/office/drawing/2014/main" id="{0A881F48-C321-43C6-8CF3-324F9EE85105}"/>
              </a:ext>
            </a:extLst>
          </p:cNvPr>
          <p:cNvSpPr/>
          <p:nvPr/>
        </p:nvSpPr>
        <p:spPr>
          <a:xfrm>
            <a:off x="2974428" y="549166"/>
            <a:ext cx="6096000" cy="9006248"/>
          </a:xfrm>
          <a:prstGeom prst="rect">
            <a:avLst/>
          </a:prstGeom>
        </p:spPr>
        <p:txBody>
          <a:bodyPr>
            <a:spAutoFit/>
          </a:bodyPr>
          <a:lstStyle/>
          <a:p>
            <a:pPr>
              <a:lnSpc>
                <a:spcPct val="200000"/>
              </a:lnSpc>
              <a:spcAft>
                <a:spcPts val="800"/>
              </a:spcAft>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As you can see from this initiative, our focus was to harden the network and raise the security posture of this Audio Engineering Facility. You can see how this was faceted for each of the projects’ scopes.</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 Times New Roman ,serif"/>
              <a:buChar char="-"/>
            </a:pPr>
            <a:r>
              <a:rPr lang="en-US" sz="1200" i="1" u="sng"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Improved Physical Security.</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Installation of door locks on recording room and computer room.</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Moved business development computer away from close contact with clients.</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 Times New Roman ,serif"/>
              <a:buChar char="-"/>
            </a:pPr>
            <a:r>
              <a:rPr lang="en-US" sz="1200" i="1" u="sng"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Improved Network Security.</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Installation and configuration of new Miraka Firewall / Router.</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Installation, configuration, and Demo of Tunnel Bear VPN / Proxy.</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Installation and configuration of segregated networks through Miraki.</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Improved encryption from WPA to WPA2.</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 Times New Roman ,serif"/>
              <a:buChar char="-"/>
            </a:pPr>
            <a:r>
              <a:rPr lang="en-US" sz="1200" i="1" u="sng"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Improved Operational Security.</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Installation and Demo of WinZip7 for storing data at rest or in transit.</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Installation and Demo of Google Drive for content management.</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 Times New Roman ,serif"/>
              <a:buChar char="-"/>
            </a:pPr>
            <a:r>
              <a:rPr lang="en-US" sz="1200" i="1" u="sng" dirty="0">
                <a:solidFill>
                  <a:schemeClr val="bg2">
                    <a:lumMod val="10000"/>
                    <a:lumOff val="90000"/>
                  </a:schemeClr>
                </a:solidFill>
                <a:latin typeface="Times New Roman" panose="02020603050405020304" pitchFamily="18" charset="0"/>
                <a:ea typeface="Calibri" panose="020F0502020204030204" pitchFamily="34" charset="0"/>
                <a:cs typeface="Times New Roman" panose="02020603050405020304" pitchFamily="18" charset="0"/>
              </a:rPr>
              <a:t>Current NIST Tier Level is : 1.</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dirty="0">
                <a:solidFill>
                  <a:schemeClr val="bg2">
                    <a:lumMod val="10000"/>
                    <a:lumOff val="90000"/>
                  </a:schemeClr>
                </a:solidFill>
                <a:latin typeface="Times New Roman" panose="02020603050405020304" pitchFamily="18" charset="0"/>
                <a:ea typeface="Calibri" panose="020F0502020204030204" pitchFamily="34" charset="0"/>
                <a:cs typeface="Times New Roman" panose="02020603050405020304" pitchFamily="18" charset="0"/>
              </a:rPr>
              <a:t>Although this organization showed some limited knowledge about cybersecurity there was little to no cybersecurity coordination. Making it quite accessible and starting it at the level of one.</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 Times New Roman ,serif"/>
              <a:buChar char="-"/>
            </a:pPr>
            <a:r>
              <a:rPr lang="en-US" sz="1200" i="1" u="sng" dirty="0">
                <a:solidFill>
                  <a:schemeClr val="bg2">
                    <a:lumMod val="10000"/>
                    <a:lumOff val="90000"/>
                  </a:schemeClr>
                </a:solidFill>
                <a:latin typeface="Times New Roman" panose="02020603050405020304" pitchFamily="18" charset="0"/>
                <a:ea typeface="Calibri" panose="020F0502020204030204" pitchFamily="34" charset="0"/>
                <a:cs typeface="Times New Roman" panose="02020603050405020304" pitchFamily="18" charset="0"/>
              </a:rPr>
              <a:t>Proposed Target NIST Tier Level is: 2.</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800"/>
              </a:spcAft>
              <a:buFont typeface="Courier New" panose="02070309020205020404" pitchFamily="49" charset="0"/>
              <a:buChar char="o"/>
            </a:pPr>
            <a:r>
              <a:rPr lang="en-US" sz="1200" dirty="0">
                <a:solidFill>
                  <a:schemeClr val="bg2">
                    <a:lumMod val="10000"/>
                    <a:lumOff val="90000"/>
                  </a:schemeClr>
                </a:solidFill>
                <a:latin typeface="Times New Roman" panose="02020603050405020304" pitchFamily="18" charset="0"/>
                <a:ea typeface="Calibri" panose="020F0502020204030204" pitchFamily="34" charset="0"/>
                <a:cs typeface="Times New Roman" panose="02020603050405020304" pitchFamily="18" charset="0"/>
              </a:rPr>
              <a:t>Within this security overhaul, this organization will contain management approved processes for deployment of security constructs, will have a somewhat high level of awareness of its own security posture, and have enough digital and physical resources to maintain a loosely coordinated security posture. Giving it a NIST Tier level to a 2.</a:t>
            </a:r>
            <a:endParaRPr lang="en-US" sz="1100" dirty="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9460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15F3A8-31E1-4272-B632-9233251E3193}"/>
              </a:ext>
            </a:extLst>
          </p:cNvPr>
          <p:cNvSpPr/>
          <p:nvPr/>
        </p:nvSpPr>
        <p:spPr>
          <a:xfrm>
            <a:off x="1346360" y="353989"/>
            <a:ext cx="1595501" cy="369332"/>
          </a:xfrm>
          <a:prstGeom prst="rect">
            <a:avLst/>
          </a:prstGeom>
        </p:spPr>
        <p:txBody>
          <a:bodyPr wrap="none">
            <a:spAutoFit/>
          </a:bodyPr>
          <a:lstStyle/>
          <a:p>
            <a:pPr>
              <a:buFont typeface="Arial" panose="020B0604020202020204" pitchFamily="34" charset="0"/>
              <a:buChar char="•"/>
            </a:pPr>
            <a:r>
              <a:rPr lang="en-US" b="1" i="0" u="none" strike="noStrike" dirty="0">
                <a:solidFill>
                  <a:srgbClr val="000000"/>
                </a:solidFill>
                <a:effectLst/>
                <a:latin typeface="Calibri" panose="020F0502020204030204" pitchFamily="34" charset="0"/>
              </a:rPr>
              <a:t>Reference List</a:t>
            </a:r>
            <a:endParaRPr lang="en-US" b="0" i="0" u="none" strike="noStrike" dirty="0">
              <a:solidFill>
                <a:srgbClr val="000000"/>
              </a:solidFill>
              <a:effectLst/>
              <a:latin typeface="Times New Roman" panose="02020603050405020304" pitchFamily="18" charset="0"/>
            </a:endParaRPr>
          </a:p>
        </p:txBody>
      </p:sp>
      <p:sp>
        <p:nvSpPr>
          <p:cNvPr id="3" name="Rectangle 2">
            <a:extLst>
              <a:ext uri="{FF2B5EF4-FFF2-40B4-BE49-F238E27FC236}">
                <a16:creationId xmlns:a16="http://schemas.microsoft.com/office/drawing/2014/main" id="{76F095FB-8858-47E1-A51B-F3E6407C5B8A}"/>
              </a:ext>
            </a:extLst>
          </p:cNvPr>
          <p:cNvSpPr/>
          <p:nvPr/>
        </p:nvSpPr>
        <p:spPr>
          <a:xfrm>
            <a:off x="2941861" y="538655"/>
            <a:ext cx="6096000" cy="17905030"/>
          </a:xfrm>
          <a:prstGeom prst="rect">
            <a:avLst/>
          </a:prstGeom>
        </p:spPr>
        <p:txBody>
          <a:bodyPr>
            <a:spAutoFit/>
          </a:bodyPr>
          <a:lstStyle/>
          <a:p>
            <a:pPr>
              <a:lnSpc>
                <a:spcPct val="200000"/>
              </a:lnSpc>
              <a:spcAft>
                <a:spcPts val="800"/>
              </a:spcAft>
            </a:pPr>
            <a:r>
              <a:rPr lang="en-US" dirty="0">
                <a:solidFill>
                  <a:schemeClr val="bg2">
                    <a:lumMod val="10000"/>
                    <a:lumOff val="90000"/>
                  </a:schemeClr>
                </a:solidFill>
                <a:latin typeface="Times New Roman" panose="02020603050405020304" pitchFamily="18" charset="0"/>
                <a:ea typeface="Calibri" panose="020F0502020204030204" pitchFamily="34" charset="0"/>
                <a:cs typeface="Times New Roman" panose="02020603050405020304" pitchFamily="18" charset="0"/>
              </a:rPr>
              <a:t>Leyshon, A. (2014). Reformatted: Code, networks, and the transformation of the music industry. Oxford University Press, USA.</a:t>
            </a:r>
            <a:endParaRPr lang="en-US" sz="24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dirty="0" err="1">
                <a:solidFill>
                  <a:schemeClr val="bg2">
                    <a:lumMod val="10000"/>
                    <a:lumOff val="90000"/>
                  </a:schemeClr>
                </a:solidFill>
                <a:latin typeface="Times New Roman" panose="02020603050405020304" pitchFamily="18" charset="0"/>
                <a:ea typeface="Calibri" panose="020F0502020204030204" pitchFamily="34" charset="0"/>
                <a:cs typeface="Times New Roman" panose="02020603050405020304" pitchFamily="18" charset="0"/>
              </a:rPr>
              <a:t>Monshizadeh</a:t>
            </a:r>
            <a:r>
              <a:rPr lang="en-US" dirty="0">
                <a:solidFill>
                  <a:schemeClr val="bg2">
                    <a:lumMod val="10000"/>
                    <a:lumOff val="90000"/>
                  </a:schemeClr>
                </a:solidFill>
                <a:latin typeface="Times New Roman" panose="02020603050405020304" pitchFamily="18" charset="0"/>
                <a:ea typeface="Calibri" panose="020F0502020204030204" pitchFamily="34" charset="0"/>
                <a:cs typeface="Times New Roman" panose="02020603050405020304" pitchFamily="18" charset="0"/>
              </a:rPr>
              <a:t>, M., </a:t>
            </a:r>
            <a:r>
              <a:rPr lang="en-US" dirty="0" err="1">
                <a:solidFill>
                  <a:schemeClr val="bg2">
                    <a:lumMod val="10000"/>
                    <a:lumOff val="90000"/>
                  </a:schemeClr>
                </a:solidFill>
                <a:latin typeface="Times New Roman" panose="02020603050405020304" pitchFamily="18" charset="0"/>
                <a:ea typeface="Calibri" panose="020F0502020204030204" pitchFamily="34" charset="0"/>
                <a:cs typeface="Times New Roman" panose="02020603050405020304" pitchFamily="18" charset="0"/>
              </a:rPr>
              <a:t>Naldurg</a:t>
            </a:r>
            <a:r>
              <a:rPr lang="en-US" dirty="0">
                <a:solidFill>
                  <a:schemeClr val="bg2">
                    <a:lumMod val="10000"/>
                    <a:lumOff val="90000"/>
                  </a:schemeClr>
                </a:solidFill>
                <a:latin typeface="Times New Roman" panose="02020603050405020304" pitchFamily="18" charset="0"/>
                <a:ea typeface="Calibri" panose="020F0502020204030204" pitchFamily="34" charset="0"/>
                <a:cs typeface="Times New Roman" panose="02020603050405020304" pitchFamily="18" charset="0"/>
              </a:rPr>
              <a:t>, P., &amp; </a:t>
            </a:r>
            <a:r>
              <a:rPr lang="en-US" dirty="0" err="1">
                <a:solidFill>
                  <a:schemeClr val="bg2">
                    <a:lumMod val="10000"/>
                    <a:lumOff val="90000"/>
                  </a:schemeClr>
                </a:solidFill>
                <a:latin typeface="Times New Roman" panose="02020603050405020304" pitchFamily="18" charset="0"/>
                <a:ea typeface="Calibri" panose="020F0502020204030204" pitchFamily="34" charset="0"/>
                <a:cs typeface="Times New Roman" panose="02020603050405020304" pitchFamily="18" charset="0"/>
              </a:rPr>
              <a:t>Venkatakrishnan</a:t>
            </a:r>
            <a:r>
              <a:rPr lang="en-US" dirty="0">
                <a:solidFill>
                  <a:schemeClr val="bg2">
                    <a:lumMod val="10000"/>
                    <a:lumOff val="90000"/>
                  </a:schemeClr>
                </a:solidFill>
                <a:latin typeface="Times New Roman" panose="02020603050405020304" pitchFamily="18" charset="0"/>
                <a:ea typeface="Calibri" panose="020F0502020204030204" pitchFamily="34" charset="0"/>
                <a:cs typeface="Times New Roman" panose="02020603050405020304" pitchFamily="18" charset="0"/>
              </a:rPr>
              <a:t>, V. N. (2014, November). Mace: Detecting privilege escalation vulnerabilities in web applications. In </a:t>
            </a:r>
            <a:r>
              <a:rPr lang="en-US" i="1" dirty="0">
                <a:solidFill>
                  <a:schemeClr val="bg2">
                    <a:lumMod val="10000"/>
                    <a:lumOff val="90000"/>
                  </a:schemeClr>
                </a:solidFill>
                <a:latin typeface="Times New Roman" panose="02020603050405020304" pitchFamily="18" charset="0"/>
                <a:ea typeface="Calibri" panose="020F0502020204030204" pitchFamily="34" charset="0"/>
                <a:cs typeface="Times New Roman" panose="02020603050405020304" pitchFamily="18" charset="0"/>
              </a:rPr>
              <a:t>Proceedings of the 2014 ACM SIGSAC Conference on Computer and Communications Security</a:t>
            </a:r>
            <a:r>
              <a:rPr lang="en-US" dirty="0">
                <a:solidFill>
                  <a:schemeClr val="bg2">
                    <a:lumMod val="10000"/>
                    <a:lumOff val="90000"/>
                  </a:schemeClr>
                </a:solidFill>
                <a:latin typeface="Times New Roman" panose="02020603050405020304" pitchFamily="18" charset="0"/>
                <a:ea typeface="Calibri" panose="020F0502020204030204" pitchFamily="34" charset="0"/>
                <a:cs typeface="Times New Roman" panose="02020603050405020304" pitchFamily="18" charset="0"/>
              </a:rPr>
              <a:t> (pp. 690-701).</a:t>
            </a:r>
            <a:endParaRPr lang="en-US" sz="24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dirty="0" err="1">
                <a:solidFill>
                  <a:schemeClr val="bg2">
                    <a:lumMod val="10000"/>
                    <a:lumOff val="90000"/>
                  </a:schemeClr>
                </a:solidFill>
                <a:latin typeface="Times New Roman" panose="02020603050405020304" pitchFamily="18" charset="0"/>
                <a:ea typeface="Calibri" panose="020F0502020204030204" pitchFamily="34" charset="0"/>
                <a:cs typeface="Times New Roman" panose="02020603050405020304" pitchFamily="18" charset="0"/>
              </a:rPr>
              <a:t>Xie</a:t>
            </a:r>
            <a:r>
              <a:rPr lang="en-US" dirty="0">
                <a:solidFill>
                  <a:schemeClr val="bg2">
                    <a:lumMod val="10000"/>
                    <a:lumOff val="90000"/>
                  </a:schemeClr>
                </a:solidFill>
                <a:latin typeface="Times New Roman" panose="02020603050405020304" pitchFamily="18" charset="0"/>
                <a:ea typeface="Calibri" panose="020F0502020204030204" pitchFamily="34" charset="0"/>
                <a:cs typeface="Times New Roman" panose="02020603050405020304" pitchFamily="18" charset="0"/>
              </a:rPr>
              <a:t>, R., &amp; Gamble, R. (2013, January). An architecture for cross-cloud auditing. In </a:t>
            </a:r>
            <a:r>
              <a:rPr lang="en-US" i="1" dirty="0">
                <a:solidFill>
                  <a:schemeClr val="bg2">
                    <a:lumMod val="10000"/>
                    <a:lumOff val="90000"/>
                  </a:schemeClr>
                </a:solidFill>
                <a:latin typeface="Times New Roman" panose="02020603050405020304" pitchFamily="18" charset="0"/>
                <a:ea typeface="Calibri" panose="020F0502020204030204" pitchFamily="34" charset="0"/>
                <a:cs typeface="Times New Roman" panose="02020603050405020304" pitchFamily="18" charset="0"/>
              </a:rPr>
              <a:t>Proceedings of the Eighth Annual Cyber Security and Information Intelligence Research Workshop</a:t>
            </a:r>
            <a:r>
              <a:rPr lang="en-US" dirty="0">
                <a:solidFill>
                  <a:schemeClr val="bg2">
                    <a:lumMod val="10000"/>
                    <a:lumOff val="90000"/>
                  </a:schemeClr>
                </a:solidFill>
                <a:latin typeface="Times New Roman" panose="02020603050405020304" pitchFamily="18" charset="0"/>
                <a:ea typeface="Calibri" panose="020F0502020204030204" pitchFamily="34" charset="0"/>
                <a:cs typeface="Times New Roman" panose="02020603050405020304" pitchFamily="18" charset="0"/>
              </a:rPr>
              <a:t> (pp. 1-4).</a:t>
            </a:r>
            <a:endParaRPr lang="en-US" sz="24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dirty="0">
                <a:solidFill>
                  <a:schemeClr val="bg2">
                    <a:lumMod val="10000"/>
                    <a:lumOff val="90000"/>
                  </a:schemeClr>
                </a:solidFill>
                <a:latin typeface="Times New Roman" panose="02020603050405020304" pitchFamily="18" charset="0"/>
                <a:ea typeface="Calibri" panose="020F0502020204030204" pitchFamily="34" charset="0"/>
                <a:cs typeface="Times New Roman" panose="02020603050405020304" pitchFamily="18" charset="0"/>
              </a:rPr>
              <a:t>Ma, S., Lee, K. H., Kim, C. H., Rhee, J., Zhang, X., &amp; Xu, D. (2015, December). Accurate, low cost and instrumentation-free security audit logging for windows. In </a:t>
            </a:r>
            <a:r>
              <a:rPr lang="en-US" i="1" dirty="0">
                <a:solidFill>
                  <a:schemeClr val="bg2">
                    <a:lumMod val="10000"/>
                    <a:lumOff val="90000"/>
                  </a:schemeClr>
                </a:solidFill>
                <a:latin typeface="Times New Roman" panose="02020603050405020304" pitchFamily="18" charset="0"/>
                <a:ea typeface="Calibri" panose="020F0502020204030204" pitchFamily="34" charset="0"/>
                <a:cs typeface="Times New Roman" panose="02020603050405020304" pitchFamily="18" charset="0"/>
              </a:rPr>
              <a:t>Proceedings of the 31st Annual Computer Security Applications Conference</a:t>
            </a:r>
            <a:r>
              <a:rPr lang="en-US" dirty="0">
                <a:solidFill>
                  <a:schemeClr val="bg2">
                    <a:lumMod val="10000"/>
                    <a:lumOff val="90000"/>
                  </a:schemeClr>
                </a:solidFill>
                <a:latin typeface="Times New Roman" panose="02020603050405020304" pitchFamily="18" charset="0"/>
                <a:ea typeface="Calibri" panose="020F0502020204030204" pitchFamily="34" charset="0"/>
                <a:cs typeface="Times New Roman" panose="02020603050405020304" pitchFamily="18" charset="0"/>
              </a:rPr>
              <a:t> (pp. 401-410).</a:t>
            </a:r>
            <a:endParaRPr lang="en-US" sz="24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dirty="0">
                <a:solidFill>
                  <a:schemeClr val="bg2">
                    <a:lumMod val="10000"/>
                    <a:lumOff val="90000"/>
                  </a:schemeClr>
                </a:solidFill>
                <a:latin typeface="Times New Roman" panose="02020603050405020304" pitchFamily="18" charset="0"/>
                <a:ea typeface="Calibri" panose="020F0502020204030204" pitchFamily="34" charset="0"/>
                <a:cs typeface="Times New Roman" panose="02020603050405020304" pitchFamily="18" charset="0"/>
              </a:rPr>
              <a:t>Lihong, Y., &amp; </a:t>
            </a:r>
            <a:r>
              <a:rPr lang="en-US" dirty="0" err="1">
                <a:solidFill>
                  <a:schemeClr val="bg2">
                    <a:lumMod val="10000"/>
                    <a:lumOff val="90000"/>
                  </a:schemeClr>
                </a:solidFill>
                <a:latin typeface="Times New Roman" panose="02020603050405020304" pitchFamily="18" charset="0"/>
                <a:ea typeface="Calibri" panose="020F0502020204030204" pitchFamily="34" charset="0"/>
                <a:cs typeface="Times New Roman" panose="02020603050405020304" pitchFamily="18" charset="0"/>
              </a:rPr>
              <a:t>Zhiguo</a:t>
            </a:r>
            <a:r>
              <a:rPr lang="en-US" dirty="0">
                <a:solidFill>
                  <a:schemeClr val="bg2">
                    <a:lumMod val="10000"/>
                    <a:lumOff val="90000"/>
                  </a:schemeClr>
                </a:solidFill>
                <a:latin typeface="Times New Roman" panose="02020603050405020304" pitchFamily="18" charset="0"/>
                <a:ea typeface="Calibri" panose="020F0502020204030204" pitchFamily="34" charset="0"/>
                <a:cs typeface="Times New Roman" panose="02020603050405020304" pitchFamily="18" charset="0"/>
              </a:rPr>
              <a:t>, W. (2018, September). Research and Design of Multi Dimension Protection System for Data Security in Cloud Computing Environment. In </a:t>
            </a:r>
            <a:r>
              <a:rPr lang="en-US" i="1" dirty="0">
                <a:solidFill>
                  <a:schemeClr val="bg2">
                    <a:lumMod val="10000"/>
                    <a:lumOff val="90000"/>
                  </a:schemeClr>
                </a:solidFill>
                <a:latin typeface="Times New Roman" panose="02020603050405020304" pitchFamily="18" charset="0"/>
                <a:ea typeface="Calibri" panose="020F0502020204030204" pitchFamily="34" charset="0"/>
                <a:cs typeface="Times New Roman" panose="02020603050405020304" pitchFamily="18" charset="0"/>
              </a:rPr>
              <a:t>Proceedings of the 2018 International Conference on Information Hiding and Image Processing</a:t>
            </a:r>
            <a:r>
              <a:rPr lang="en-US" dirty="0">
                <a:solidFill>
                  <a:schemeClr val="bg2">
                    <a:lumMod val="10000"/>
                    <a:lumOff val="90000"/>
                  </a:schemeClr>
                </a:solidFill>
                <a:latin typeface="Times New Roman" panose="02020603050405020304" pitchFamily="18" charset="0"/>
                <a:ea typeface="Calibri" panose="020F0502020204030204" pitchFamily="34" charset="0"/>
                <a:cs typeface="Times New Roman" panose="02020603050405020304" pitchFamily="18" charset="0"/>
              </a:rPr>
              <a:t> (pp. 12-15).</a:t>
            </a:r>
            <a:endParaRPr lang="en-US" sz="24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dirty="0">
                <a:solidFill>
                  <a:schemeClr val="bg2">
                    <a:lumMod val="10000"/>
                    <a:lumOff val="90000"/>
                  </a:schemeClr>
                </a:solidFill>
                <a:latin typeface="Times New Roman" panose="02020603050405020304" pitchFamily="18" charset="0"/>
                <a:ea typeface="Arial" panose="020B0604020202020204" pitchFamily="34" charset="0"/>
                <a:cs typeface="Times New Roman" panose="02020603050405020304" pitchFamily="18" charset="0"/>
              </a:rPr>
              <a:t>Jordan, S. (2012). Defense in depth: Employing a layered approach for protecting federal government information systems.</a:t>
            </a:r>
            <a:endParaRPr lang="en-US" sz="24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dirty="0">
                <a:solidFill>
                  <a:schemeClr val="bg2">
                    <a:lumMod val="10000"/>
                    <a:lumOff val="90000"/>
                  </a:schemeClr>
                </a:solidFill>
                <a:latin typeface="Times New Roman" panose="02020603050405020304" pitchFamily="18" charset="0"/>
                <a:ea typeface="Arial" panose="020B0604020202020204" pitchFamily="34" charset="0"/>
                <a:cs typeface="Times New Roman" panose="02020603050405020304" pitchFamily="18" charset="0"/>
              </a:rPr>
              <a:t>Sedgewick, A. (2014). Framework for improving critical infrastructure cybersecurity, version 1.0 (No. NIST-Cybersecurity Framework).</a:t>
            </a:r>
            <a:endParaRPr lang="en-US" sz="24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dirty="0">
                <a:solidFill>
                  <a:schemeClr val="bg2">
                    <a:lumMod val="10000"/>
                    <a:lumOff val="90000"/>
                  </a:schemeClr>
                </a:solidFill>
                <a:latin typeface="Arial" panose="020B0604020202020204" pitchFamily="34" charset="0"/>
                <a:ea typeface="Calibri" panose="020F0502020204030204" pitchFamily="34" charset="0"/>
                <a:cs typeface="Times New Roman" panose="02020603050405020304" pitchFamily="18" charset="0"/>
              </a:rPr>
              <a:t>McDermid, D. C., </a:t>
            </a:r>
            <a:r>
              <a:rPr lang="en-US" dirty="0" err="1">
                <a:solidFill>
                  <a:schemeClr val="bg2">
                    <a:lumMod val="10000"/>
                    <a:lumOff val="90000"/>
                  </a:schemeClr>
                </a:solidFill>
                <a:latin typeface="Arial" panose="020B0604020202020204" pitchFamily="34" charset="0"/>
                <a:ea typeface="Calibri" panose="020F0502020204030204" pitchFamily="34" charset="0"/>
                <a:cs typeface="Times New Roman" panose="02020603050405020304" pitchFamily="18" charset="0"/>
              </a:rPr>
              <a:t>Mahncke</a:t>
            </a:r>
            <a:r>
              <a:rPr lang="en-US" dirty="0">
                <a:solidFill>
                  <a:schemeClr val="bg2">
                    <a:lumMod val="10000"/>
                    <a:lumOff val="90000"/>
                  </a:schemeClr>
                </a:solidFill>
                <a:latin typeface="Arial" panose="020B0604020202020204" pitchFamily="34" charset="0"/>
                <a:ea typeface="Calibri" panose="020F0502020204030204" pitchFamily="34" charset="0"/>
                <a:cs typeface="Times New Roman" panose="02020603050405020304" pitchFamily="18" charset="0"/>
              </a:rPr>
              <a:t>, R. J., &amp; Williams, P. A. (2009). Challenges in Improving Information Security Practice in Australian General.</a:t>
            </a:r>
            <a:endParaRPr lang="en-US" sz="2400" dirty="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9564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C77426-AEA5-48F5-A1AF-73354EFC11C1}"/>
              </a:ext>
            </a:extLst>
          </p:cNvPr>
          <p:cNvSpPr/>
          <p:nvPr/>
        </p:nvSpPr>
        <p:spPr>
          <a:xfrm>
            <a:off x="1366345" y="257532"/>
            <a:ext cx="6096000" cy="646331"/>
          </a:xfrm>
          <a:prstGeom prst="rect">
            <a:avLst/>
          </a:prstGeom>
        </p:spPr>
        <p:txBody>
          <a:bodyPr>
            <a:spAutoFit/>
          </a:bodyPr>
          <a:lstStyle/>
          <a:p>
            <a:r>
              <a:rPr lang="en-US" b="1" i="0" u="none" strike="noStrike" dirty="0">
                <a:solidFill>
                  <a:srgbClr val="000000"/>
                </a:solidFill>
                <a:effectLst/>
                <a:latin typeface="Calibri" panose="020F0502020204030204" pitchFamily="34" charset="0"/>
              </a:rPr>
              <a:t>Introduction </a:t>
            </a:r>
            <a:br>
              <a:rPr lang="en-US" b="0" i="0" u="none" strike="noStrike" dirty="0">
                <a:solidFill>
                  <a:srgbClr val="000000"/>
                </a:solidFill>
                <a:effectLst/>
                <a:latin typeface="Calibri" panose="020F0502020204030204" pitchFamily="34" charset="0"/>
              </a:rPr>
            </a:br>
            <a:endParaRPr lang="en-US" dirty="0"/>
          </a:p>
        </p:txBody>
      </p:sp>
      <p:sp>
        <p:nvSpPr>
          <p:cNvPr id="3" name="Rectangle 2">
            <a:extLst>
              <a:ext uri="{FF2B5EF4-FFF2-40B4-BE49-F238E27FC236}">
                <a16:creationId xmlns:a16="http://schemas.microsoft.com/office/drawing/2014/main" id="{126FFCD2-B242-4CD2-8389-22F365B66A45}"/>
              </a:ext>
            </a:extLst>
          </p:cNvPr>
          <p:cNvSpPr/>
          <p:nvPr/>
        </p:nvSpPr>
        <p:spPr>
          <a:xfrm>
            <a:off x="1366345" y="601078"/>
            <a:ext cx="9932276" cy="5655844"/>
          </a:xfrm>
          <a:prstGeom prst="rect">
            <a:avLst/>
          </a:prstGeom>
        </p:spPr>
        <p:txBody>
          <a:bodyPr wrap="square">
            <a:spAutoFit/>
          </a:bodyPr>
          <a:lstStyle/>
          <a:p>
            <a:pPr indent="457200">
              <a:lnSpc>
                <a:spcPct val="200000"/>
              </a:lnSpc>
              <a:spcAft>
                <a:spcPts val="800"/>
              </a:spcAft>
            </a:pPr>
            <a:r>
              <a:rPr lang="en-US"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The Audio Engineering world lives off the production and manipulation of proprietary data. When information is your main product, it is imperative that you keep it safe (</a:t>
            </a:r>
            <a:r>
              <a:rPr lang="en-US" dirty="0">
                <a:solidFill>
                  <a:schemeClr val="bg2">
                    <a:lumMod val="10000"/>
                    <a:lumOff val="90000"/>
                  </a:schemeClr>
                </a:solidFill>
                <a:latin typeface="Times New Roman" panose="02020603050405020304" pitchFamily="18" charset="0"/>
                <a:ea typeface="Calibri" panose="020F0502020204030204" pitchFamily="34" charset="0"/>
                <a:cs typeface="Times New Roman" panose="02020603050405020304" pitchFamily="18" charset="0"/>
              </a:rPr>
              <a:t>Leyshon, 2014)</a:t>
            </a:r>
            <a:r>
              <a:rPr lang="en-US"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 While keeping the product secure, these institutions must still align themselves with best practices to mitigate risk (Jordan, 2012). Exposing their data or leaving it vulnerable to a breach could lead to a catastrophic business impact while simultaneously daunting the reputation of the Audio Engineering facility.</a:t>
            </a:r>
            <a:endParaRPr lang="en-US" sz="16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indent="457200">
              <a:lnSpc>
                <a:spcPct val="200000"/>
              </a:lnSpc>
              <a:spcAft>
                <a:spcPts val="800"/>
              </a:spcAft>
            </a:pPr>
            <a:r>
              <a:rPr lang="en-US"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This proposal will cover auditing, network mapping, and propose remediation for a small audio engineering studio. This will include topics of the users local </a:t>
            </a:r>
            <a:r>
              <a:rPr lang="en-US" dirty="0" err="1">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WiFi</a:t>
            </a:r>
            <a:r>
              <a:rPr lang="en-US"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 networks, how data is stored in transit and at rest. Researching these topics and coming up with a proposed solution to harden the client’s security posture by following the principles of layered security and defense in depth (Jordan, 2012) to ensure Confidentiality, Integrity, and Availability of the business’s network.</a:t>
            </a:r>
            <a:endParaRPr lang="en-US" sz="1600" dirty="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387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0D02D6-9323-47C4-BCED-A7FA0D6CFFC9}"/>
              </a:ext>
            </a:extLst>
          </p:cNvPr>
          <p:cNvSpPr/>
          <p:nvPr/>
        </p:nvSpPr>
        <p:spPr>
          <a:xfrm>
            <a:off x="1460938" y="362635"/>
            <a:ext cx="6096000" cy="646331"/>
          </a:xfrm>
          <a:prstGeom prst="rect">
            <a:avLst/>
          </a:prstGeom>
        </p:spPr>
        <p:txBody>
          <a:bodyPr>
            <a:spAutoFit/>
          </a:bodyPr>
          <a:lstStyle/>
          <a:p>
            <a:r>
              <a:rPr lang="en-US" b="1" i="0" u="none" strike="noStrike" dirty="0">
                <a:solidFill>
                  <a:srgbClr val="000000"/>
                </a:solidFill>
                <a:effectLst/>
                <a:latin typeface="Calibri" panose="020F0502020204030204" pitchFamily="34" charset="0"/>
              </a:rPr>
              <a:t>Recognize and Define the Problem </a:t>
            </a:r>
            <a:br>
              <a:rPr lang="en-US" dirty="0"/>
            </a:br>
            <a:endParaRPr lang="en-US" dirty="0"/>
          </a:p>
        </p:txBody>
      </p:sp>
      <p:sp>
        <p:nvSpPr>
          <p:cNvPr id="3" name="Rectangle 2">
            <a:extLst>
              <a:ext uri="{FF2B5EF4-FFF2-40B4-BE49-F238E27FC236}">
                <a16:creationId xmlns:a16="http://schemas.microsoft.com/office/drawing/2014/main" id="{DD73A6B0-4DDF-48DE-915C-A95AC370EAD3}"/>
              </a:ext>
            </a:extLst>
          </p:cNvPr>
          <p:cNvSpPr/>
          <p:nvPr/>
        </p:nvSpPr>
        <p:spPr>
          <a:xfrm>
            <a:off x="3048000" y="685800"/>
            <a:ext cx="6096000" cy="4841133"/>
          </a:xfrm>
          <a:prstGeom prst="rect">
            <a:avLst/>
          </a:prstGeom>
        </p:spPr>
        <p:txBody>
          <a:bodyPr>
            <a:spAutoFit/>
          </a:bodyPr>
          <a:lstStyle/>
          <a:p>
            <a:pPr>
              <a:lnSpc>
                <a:spcPct val="200000"/>
              </a:lnSpc>
              <a:spcAft>
                <a:spcPts val="800"/>
              </a:spcAft>
            </a:pPr>
            <a:r>
              <a:rPr lang="en-US" sz="4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We need a few paragraphs here that talks about network security of audio industry in general.</a:t>
            </a:r>
            <a:endParaRPr lang="en-US" sz="40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841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85A915-22C9-41D1-B657-A71239692173}"/>
              </a:ext>
            </a:extLst>
          </p:cNvPr>
          <p:cNvSpPr/>
          <p:nvPr/>
        </p:nvSpPr>
        <p:spPr>
          <a:xfrm>
            <a:off x="1397876" y="373146"/>
            <a:ext cx="6096000" cy="646331"/>
          </a:xfrm>
          <a:prstGeom prst="rect">
            <a:avLst/>
          </a:prstGeom>
        </p:spPr>
        <p:txBody>
          <a:bodyPr>
            <a:spAutoFit/>
          </a:bodyPr>
          <a:lstStyle/>
          <a:p>
            <a:r>
              <a:rPr lang="en-US" b="1" i="0" u="none" strike="noStrike" dirty="0">
                <a:solidFill>
                  <a:srgbClr val="000000"/>
                </a:solidFill>
                <a:effectLst/>
                <a:latin typeface="Calibri" panose="020F0502020204030204" pitchFamily="34" charset="0"/>
              </a:rPr>
              <a:t>Organizational Facts</a:t>
            </a:r>
            <a:br>
              <a:rPr lang="en-US" dirty="0"/>
            </a:br>
            <a:endParaRPr lang="en-US" dirty="0"/>
          </a:p>
        </p:txBody>
      </p:sp>
      <p:sp>
        <p:nvSpPr>
          <p:cNvPr id="3" name="Rectangle 2">
            <a:extLst>
              <a:ext uri="{FF2B5EF4-FFF2-40B4-BE49-F238E27FC236}">
                <a16:creationId xmlns:a16="http://schemas.microsoft.com/office/drawing/2014/main" id="{E46FF46F-8BCB-49D8-8DA7-B633BC9CAD1E}"/>
              </a:ext>
            </a:extLst>
          </p:cNvPr>
          <p:cNvSpPr/>
          <p:nvPr/>
        </p:nvSpPr>
        <p:spPr>
          <a:xfrm>
            <a:off x="1145628" y="893379"/>
            <a:ext cx="8996856" cy="8821582"/>
          </a:xfrm>
          <a:prstGeom prst="rect">
            <a:avLst/>
          </a:prstGeom>
        </p:spPr>
        <p:txBody>
          <a:bodyPr wrap="square">
            <a:spAutoFit/>
          </a:bodyPr>
          <a:lstStyle/>
          <a:p>
            <a:pPr>
              <a:lnSpc>
                <a:spcPct val="200000"/>
              </a:lnSpc>
              <a:spcAft>
                <a:spcPts val="800"/>
              </a:spcAft>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National institute of Standards and Technology (</a:t>
            </a: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NIST) Cybersecurity Framework</a:t>
            </a: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 recommends the following process to ensure a sound information security posture: Identify, Protect, Detect, Respond, and Recover (NIST, 2014). To follow this framework, initial audit was conducted to Identify and discovered some vulnerabilities that could be easily exploited by bad actors if not properly remediated.</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200" i="1" u="sng"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Physical Security issues:</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 Times New Roman ,serif"/>
              <a:buChar char="-"/>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Studio door does not have lock on it. Office building door has lock but once in a perpetrator has access to recording equipment. </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 Times New Roman ,serif"/>
              <a:buChar char="-"/>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Production computer should be locked away. Guest/Customers should not have physical access to it. </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Font typeface=" Times New Roman ,serif"/>
              <a:buChar char="-"/>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No Security system in place to keep a record of access to the facility.</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200" i="1" u="sng"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Network Security issues:</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 Times New Roman ,serif"/>
              <a:buChar char="-"/>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Business has a flat network for all traffic. Production network is the same as guest network, no segregation. </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 Times New Roman ,serif"/>
              <a:buChar char="-"/>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Guest connected to the </a:t>
            </a:r>
            <a:r>
              <a:rPr lang="en-US" sz="1200" dirty="0" err="1">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WiFi</a:t>
            </a: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 can access the routers configuration.</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 Times New Roman ,serif"/>
              <a:buChar char="-"/>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Business uses </a:t>
            </a:r>
            <a:r>
              <a:rPr lang="en-US" sz="1200" dirty="0" err="1">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WiFi</a:t>
            </a: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 Protected Access (WPA) for security.</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 Times New Roman ,serif"/>
              <a:buChar char="-"/>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Business does not use Virtual Private Network (VPN) or Proxy.</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Font typeface=" Times New Roman ,serif"/>
              <a:buChar char="-"/>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No network firewall, Intrusion Detection System (IDS), or Intrusion Prevention System (IPS).</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200" i="1" u="sng"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Computer Security issues:</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 Times New Roman ,serif"/>
              <a:buChar char="-"/>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Production computer does not encrypt proprietary data on its local machine.</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Font typeface=" Times New Roman ,serif"/>
              <a:buChar char="-"/>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Ports and Drives are not locked down from external hardware.</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200" i="1"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200" i="1"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200" i="1" u="sng"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Operation Security issues:</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Font typeface=" Times New Roman ,serif"/>
              <a:buChar char="-"/>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Client only pushes backups to 3</a:t>
            </a:r>
            <a:r>
              <a:rPr lang="en-US" sz="1200" baseline="300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rd</a:t>
            </a: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 party but can only use as a restore point, cannot reference live data remotely. Can’t access data in a flash in case of an emergency.</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9359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2502B0-1E58-414C-AD6F-A917CF8D79B7}"/>
              </a:ext>
            </a:extLst>
          </p:cNvPr>
          <p:cNvSpPr/>
          <p:nvPr/>
        </p:nvSpPr>
        <p:spPr>
          <a:xfrm>
            <a:off x="1408387" y="394166"/>
            <a:ext cx="6096000" cy="646331"/>
          </a:xfrm>
          <a:prstGeom prst="rect">
            <a:avLst/>
          </a:prstGeom>
        </p:spPr>
        <p:txBody>
          <a:bodyPr>
            <a:spAutoFit/>
          </a:bodyPr>
          <a:lstStyle/>
          <a:p>
            <a:r>
              <a:rPr lang="en-US" b="1" i="0" u="none" strike="noStrike" dirty="0">
                <a:solidFill>
                  <a:srgbClr val="000000"/>
                </a:solidFill>
                <a:effectLst/>
                <a:latin typeface="Calibri" panose="020F0502020204030204" pitchFamily="34" charset="0"/>
              </a:rPr>
              <a:t>Project Scope and Goals</a:t>
            </a:r>
            <a:br>
              <a:rPr lang="en-US" dirty="0"/>
            </a:br>
            <a:endParaRPr lang="en-US" dirty="0"/>
          </a:p>
        </p:txBody>
      </p:sp>
      <p:sp>
        <p:nvSpPr>
          <p:cNvPr id="3" name="Rectangle 2">
            <a:extLst>
              <a:ext uri="{FF2B5EF4-FFF2-40B4-BE49-F238E27FC236}">
                <a16:creationId xmlns:a16="http://schemas.microsoft.com/office/drawing/2014/main" id="{5D08980C-ADC9-46A2-9E65-D41221092C3B}"/>
              </a:ext>
            </a:extLst>
          </p:cNvPr>
          <p:cNvSpPr/>
          <p:nvPr/>
        </p:nvSpPr>
        <p:spPr>
          <a:xfrm>
            <a:off x="1776248" y="1166649"/>
            <a:ext cx="7367752" cy="1675267"/>
          </a:xfrm>
          <a:prstGeom prst="rect">
            <a:avLst/>
          </a:prstGeom>
        </p:spPr>
        <p:txBody>
          <a:bodyPr wrap="square">
            <a:spAutoFit/>
          </a:bodyPr>
          <a:lstStyle/>
          <a:p>
            <a:pPr marL="342900" marR="0" lvl="0" indent="-342900">
              <a:lnSpc>
                <a:spcPct val="200000"/>
              </a:lnSpc>
              <a:spcBef>
                <a:spcPts val="0"/>
              </a:spcBef>
              <a:spcAft>
                <a:spcPts val="0"/>
              </a:spcAft>
              <a:buFont typeface=" Times New Roman ,serif"/>
              <a:buChar char="-"/>
            </a:pPr>
            <a:r>
              <a:rPr lang="en-US"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Improve Physical Access Control.</a:t>
            </a:r>
            <a:endParaRPr lang="en-US" sz="16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 Times New Roman ,serif"/>
              <a:buChar char="-"/>
            </a:pPr>
            <a:r>
              <a:rPr lang="en-US"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Improve Network Security.</a:t>
            </a:r>
            <a:endParaRPr lang="en-US" sz="16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Font typeface=" Times New Roman ,serif"/>
              <a:buChar char="-"/>
            </a:pPr>
            <a:r>
              <a:rPr lang="en-US"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Improve Operational Security.</a:t>
            </a:r>
            <a:endParaRPr lang="en-US" sz="1600" dirty="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6869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617384-C37A-4709-BC15-7F09D90F10EF}"/>
              </a:ext>
            </a:extLst>
          </p:cNvPr>
          <p:cNvSpPr/>
          <p:nvPr/>
        </p:nvSpPr>
        <p:spPr>
          <a:xfrm>
            <a:off x="1429407" y="383656"/>
            <a:ext cx="6096000" cy="646331"/>
          </a:xfrm>
          <a:prstGeom prst="rect">
            <a:avLst/>
          </a:prstGeom>
        </p:spPr>
        <p:txBody>
          <a:bodyPr>
            <a:spAutoFit/>
          </a:bodyPr>
          <a:lstStyle/>
          <a:p>
            <a:r>
              <a:rPr lang="en-US" b="1" i="0" u="none" strike="noStrike" dirty="0">
                <a:solidFill>
                  <a:srgbClr val="000000"/>
                </a:solidFill>
                <a:effectLst/>
                <a:latin typeface="Calibri" panose="020F0502020204030204" pitchFamily="34" charset="0"/>
              </a:rPr>
              <a:t>Risk Management Analysis Outline </a:t>
            </a:r>
            <a:br>
              <a:rPr lang="en-US" dirty="0"/>
            </a:br>
            <a:endParaRPr lang="en-US" dirty="0"/>
          </a:p>
        </p:txBody>
      </p:sp>
      <p:sp>
        <p:nvSpPr>
          <p:cNvPr id="3" name="Rectangle 2">
            <a:extLst>
              <a:ext uri="{FF2B5EF4-FFF2-40B4-BE49-F238E27FC236}">
                <a16:creationId xmlns:a16="http://schemas.microsoft.com/office/drawing/2014/main" id="{5D026BD3-7501-431D-BD7A-145A117066DD}"/>
              </a:ext>
            </a:extLst>
          </p:cNvPr>
          <p:cNvSpPr/>
          <p:nvPr/>
        </p:nvSpPr>
        <p:spPr>
          <a:xfrm>
            <a:off x="1838680" y="1748540"/>
            <a:ext cx="8917378" cy="1680460"/>
          </a:xfrm>
          <a:prstGeom prst="rect">
            <a:avLst/>
          </a:prstGeom>
        </p:spPr>
        <p:txBody>
          <a:bodyPr wrap="none">
            <a:spAutoFit/>
          </a:bodyPr>
          <a:lstStyle/>
          <a:p>
            <a:pPr>
              <a:lnSpc>
                <a:spcPct val="200000"/>
              </a:lnSpc>
              <a:spcAft>
                <a:spcPts val="800"/>
              </a:spcAft>
            </a:pPr>
            <a:r>
              <a:rPr lang="en-US" sz="6000" b="1" dirty="0">
                <a:solidFill>
                  <a:srgbClr val="C00000"/>
                </a:solidFill>
                <a:latin typeface="Calibri Light" panose="020F0302020204030204" pitchFamily="34" charset="0"/>
                <a:ea typeface="Times New Roman" panose="02020603050405020304" pitchFamily="18" charset="0"/>
                <a:cs typeface="Times New Roman" panose="02020603050405020304" pitchFamily="18" charset="0"/>
              </a:rPr>
              <a:t>We need to redo this section</a:t>
            </a:r>
            <a:endParaRPr lang="en-US" sz="60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6831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269034-FB83-434D-A7CB-453005C0B8DD}"/>
              </a:ext>
            </a:extLst>
          </p:cNvPr>
          <p:cNvSpPr/>
          <p:nvPr/>
        </p:nvSpPr>
        <p:spPr>
          <a:xfrm>
            <a:off x="1313793" y="272957"/>
            <a:ext cx="6096000" cy="1477328"/>
          </a:xfrm>
          <a:prstGeom prst="rect">
            <a:avLst/>
          </a:prstGeom>
        </p:spPr>
        <p:txBody>
          <a:bodyPr>
            <a:spAutoFit/>
          </a:bodyPr>
          <a:lstStyle/>
          <a:p>
            <a:r>
              <a:rPr lang="en-US" b="1" i="0" u="none" strike="noStrike" dirty="0">
                <a:solidFill>
                  <a:srgbClr val="000000"/>
                </a:solidFill>
                <a:effectLst/>
                <a:latin typeface="Calibri" panose="020F0502020204030204" pitchFamily="34" charset="0"/>
              </a:rPr>
              <a:t>Possible Solutions and Plan (</a:t>
            </a:r>
            <a:r>
              <a:rPr lang="en-US" b="1" i="0" u="none" strike="noStrike" dirty="0" err="1">
                <a:solidFill>
                  <a:srgbClr val="000000"/>
                </a:solidFill>
                <a:effectLst/>
                <a:latin typeface="Calibri" panose="020F0502020204030204" pitchFamily="34" charset="0"/>
              </a:rPr>
              <a:t>Rememebr</a:t>
            </a:r>
            <a:r>
              <a:rPr lang="en-US" b="1" i="0" u="none" strike="noStrike" dirty="0">
                <a:solidFill>
                  <a:srgbClr val="000000"/>
                </a:solidFill>
                <a:effectLst/>
                <a:latin typeface="Calibri" panose="020F0502020204030204" pitchFamily="34" charset="0"/>
              </a:rPr>
              <a:t>: Network Security Engineering for ISEC690 students or Information Security Policy Development and Compliance, project management for ISEC695 students)</a:t>
            </a:r>
            <a:br>
              <a:rPr lang="en-US" dirty="0"/>
            </a:br>
            <a:endParaRPr lang="en-US" dirty="0"/>
          </a:p>
        </p:txBody>
      </p:sp>
      <p:sp>
        <p:nvSpPr>
          <p:cNvPr id="3" name="Rectangle 2">
            <a:extLst>
              <a:ext uri="{FF2B5EF4-FFF2-40B4-BE49-F238E27FC236}">
                <a16:creationId xmlns:a16="http://schemas.microsoft.com/office/drawing/2014/main" id="{A4354D9E-A4B7-4D24-A720-DE9138980807}"/>
              </a:ext>
            </a:extLst>
          </p:cNvPr>
          <p:cNvSpPr/>
          <p:nvPr/>
        </p:nvSpPr>
        <p:spPr>
          <a:xfrm>
            <a:off x="3363310" y="1193497"/>
            <a:ext cx="6096000" cy="12227643"/>
          </a:xfrm>
          <a:prstGeom prst="rect">
            <a:avLst/>
          </a:prstGeom>
        </p:spPr>
        <p:txBody>
          <a:bodyPr>
            <a:spAutoFit/>
          </a:bodyPr>
          <a:lstStyle/>
          <a:p>
            <a:pPr marL="342900" marR="0" lvl="0" indent="-342900">
              <a:lnSpc>
                <a:spcPct val="200000"/>
              </a:lnSpc>
              <a:spcBef>
                <a:spcPts val="0"/>
              </a:spcBef>
              <a:spcAft>
                <a:spcPts val="0"/>
              </a:spcAft>
              <a:buFont typeface="Symbol" panose="05050102010706020507" pitchFamily="18" charset="2"/>
              <a:buChar char=""/>
            </a:pPr>
            <a:r>
              <a:rPr lang="en-US" sz="1200" i="1" u="sng"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Physical Access Control</a:t>
            </a:r>
            <a:r>
              <a:rPr lang="en-US" sz="1200" i="1"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 By controlling access to the facility, we can reduce the chance of a bad actor having physical access to critical systems (NIST, 2014). Following the recommendations of the NIST framework by using layered security, the following actions will need to be implemented:</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Add door lock to prevent customers/guest from accessing the Production area.</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Hang a sign that says restricted area.</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Install CCTV.</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200" i="1" u="sng"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Network Security:</a:t>
            </a: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 Small business can’t afford to invest in top of the line hardware solutions (</a:t>
            </a:r>
            <a:r>
              <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rPr>
              <a:t>McDermid, </a:t>
            </a:r>
            <a:r>
              <a:rPr lang="en-US" sz="1100" dirty="0" err="1">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rPr>
              <a:t>Mahncke</a:t>
            </a:r>
            <a:r>
              <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rPr>
              <a:t> &amp; Williams, 2009)</a:t>
            </a: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 but a Network Security Appliance(UTM) offers an all in one security solution that can offer the needed protection and services and serve as the first line of defense against external network treat. In order to ensure network integrity, An NSA/UTM device will be used to provide the following network control and security measures: </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 Segregate production network from guest network.</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Create guest network with a Captive Portal.</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Upgrade WIFI security from WPA to WPA2.</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Layer 7 Firewall.</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Anti-Malware.</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Setup Network Intrusion Detection and Prevention System.</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Setup VPN connection to encrypt network traffic and data in transit.</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Remote management and auditing for compliance.</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Cost to setup is low and management after initial setup can be done remotely.</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 Times New Roman ,serif"/>
              <a:buChar char="-"/>
            </a:pPr>
            <a:r>
              <a:rPr lang="en-US" sz="1200" i="1" u="sng"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Computer Access Control:</a:t>
            </a:r>
            <a:r>
              <a:rPr lang="en-US" sz="1200" i="1"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By identifying the need to protect data at rest on the computer and restrict unauthorized access to the computer, NIST framework guidelines next step is to Protect against those issues by taking the following steps (NIST, 2014):</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Purchase Computer Cable lock to prevent removal of the machine from its location.</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Use in built Mac </a:t>
            </a:r>
            <a:r>
              <a:rPr lang="en-US" sz="1200" dirty="0" err="1">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FileVault</a:t>
            </a: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 to encrypt files.</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Turn on PC local firewall.</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 Times New Roman ,serif"/>
              <a:buChar char="-"/>
            </a:pPr>
            <a:r>
              <a:rPr lang="en-US" sz="1200" b="1"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ACT1: IP Camera System: </a:t>
            </a:r>
            <a:r>
              <a:rPr lang="en-US" sz="1200" i="1"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Reolink 4MP 8CH PoE Video Surveillance System.</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 Times New Roman ,serif"/>
              <a:buChar char="-"/>
            </a:pPr>
            <a:r>
              <a:rPr lang="en-US" sz="1200" b="1"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ACT2: Encryption Tool:</a:t>
            </a:r>
            <a:r>
              <a:rPr lang="en-US" sz="1200" i="1"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 Mac OS Utility Tool.</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 Times New Roman ,serif"/>
              <a:buChar char="-"/>
            </a:pPr>
            <a:r>
              <a:rPr lang="en-US" sz="1200" b="1"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ACT3: Door Locks: </a:t>
            </a:r>
            <a:r>
              <a:rPr lang="en-US" sz="1200" i="1"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Sifely Keyless Entry Door Lock.</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 Times New Roman ,serif"/>
              <a:buChar char="-"/>
            </a:pPr>
            <a:r>
              <a:rPr lang="en-US" sz="1200" b="1"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ACT4: New NSA: </a:t>
            </a:r>
            <a:r>
              <a:rPr lang="en-US" sz="1200" i="1"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Cisco Meraki MX64W Firewall + 1-Year Enterprise License.</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200000"/>
              </a:lnSpc>
              <a:spcBef>
                <a:spcPts val="0"/>
              </a:spcBef>
              <a:spcAft>
                <a:spcPts val="800"/>
              </a:spcAft>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5352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AFB7B9-2DDE-440A-AE42-165E55B15602}"/>
              </a:ext>
            </a:extLst>
          </p:cNvPr>
          <p:cNvSpPr/>
          <p:nvPr/>
        </p:nvSpPr>
        <p:spPr>
          <a:xfrm>
            <a:off x="1513489" y="362635"/>
            <a:ext cx="6096000" cy="646331"/>
          </a:xfrm>
          <a:prstGeom prst="rect">
            <a:avLst/>
          </a:prstGeom>
        </p:spPr>
        <p:txBody>
          <a:bodyPr>
            <a:spAutoFit/>
          </a:bodyPr>
          <a:lstStyle/>
          <a:p>
            <a:r>
              <a:rPr lang="en-US" b="1" i="0" u="none" strike="noStrike" dirty="0">
                <a:solidFill>
                  <a:srgbClr val="000000"/>
                </a:solidFill>
                <a:effectLst/>
                <a:latin typeface="Calibri" panose="020F0502020204030204" pitchFamily="34" charset="0"/>
              </a:rPr>
              <a:t>Anticipated Results </a:t>
            </a:r>
            <a:br>
              <a:rPr lang="en-US" dirty="0"/>
            </a:br>
            <a:endParaRPr lang="en-US" dirty="0"/>
          </a:p>
        </p:txBody>
      </p:sp>
      <p:sp>
        <p:nvSpPr>
          <p:cNvPr id="3" name="Rectangle 2">
            <a:extLst>
              <a:ext uri="{FF2B5EF4-FFF2-40B4-BE49-F238E27FC236}">
                <a16:creationId xmlns:a16="http://schemas.microsoft.com/office/drawing/2014/main" id="{61E92D67-1A5E-4110-BB72-B838C6C74BAC}"/>
              </a:ext>
            </a:extLst>
          </p:cNvPr>
          <p:cNvSpPr/>
          <p:nvPr/>
        </p:nvSpPr>
        <p:spPr>
          <a:xfrm>
            <a:off x="3048000" y="1115546"/>
            <a:ext cx="6096000" cy="4626908"/>
          </a:xfrm>
          <a:prstGeom prst="rect">
            <a:avLst/>
          </a:prstGeom>
        </p:spPr>
        <p:txBody>
          <a:bodyPr>
            <a:spAutoFit/>
          </a:bodyPr>
          <a:lstStyle/>
          <a:p>
            <a:pPr marL="342900" marR="0" lvl="0" indent="-342900">
              <a:lnSpc>
                <a:spcPct val="200000"/>
              </a:lnSpc>
              <a:spcBef>
                <a:spcPts val="0"/>
              </a:spcBef>
              <a:spcAft>
                <a:spcPts val="0"/>
              </a:spcAft>
              <a:buFont typeface=" Times New Roman ,serif"/>
              <a:buChar char="-"/>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Segregated network between Production and guest network and WIFI users.</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This increases security so that guest won’t have access to the production or CCTV network.</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 Times New Roman ,serif"/>
              <a:buChar char="-"/>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Increased security from WPA to WPA2.</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This increases security because WPA is relatively week and be cracked by a brute force attack. WPA2 increases the WIFI security posture.</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 Times New Roman ,serif"/>
              <a:buChar char="-"/>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Safer communication to outside world.</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200000"/>
              </a:lnSpc>
              <a:spcBef>
                <a:spcPts val="0"/>
              </a:spcBef>
              <a:spcAft>
                <a:spcPts val="0"/>
              </a:spcAft>
              <a:buFont typeface="Courier New" panose="02070309020205020404" pitchFamily="49" charset="0"/>
              <a:buChar char="o"/>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This is done through the VPN and Proxying capabilities of the Meraki network appliance. Now the outside world will not be able to ease drop connections to the outside world but using the Proxy will also mask its hops out to the world as well.</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Font typeface=" Times New Roman ,serif"/>
              <a:buChar char="-"/>
            </a:pPr>
            <a:r>
              <a:rPr lang="en-US" sz="120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Data Encrypted on Local Machine.</a:t>
            </a:r>
            <a:endParaRPr lang="en-US" sz="11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chemeClr val="bg2">
                    <a:lumMod val="10000"/>
                    <a:lumOff val="90000"/>
                  </a:schemeClr>
                </a:solidFill>
                <a:latin typeface="Times New Roman" panose="02020603050405020304" pitchFamily="18" charset="0"/>
                <a:ea typeface="Times New Roman" panose="02020603050405020304" pitchFamily="18" charset="0"/>
              </a:rPr>
              <a:t>This increases security because if a bad actor were able to gain access to the computer the </a:t>
            </a:r>
            <a:r>
              <a:rPr lang="en-US" sz="1200" dirty="0">
                <a:solidFill>
                  <a:srgbClr val="000000"/>
                </a:solidFill>
                <a:latin typeface="Times New Roman" panose="02020603050405020304" pitchFamily="18" charset="0"/>
                <a:ea typeface="Times New Roman" panose="02020603050405020304" pitchFamily="18" charset="0"/>
              </a:rPr>
              <a:t>files are still safe from attacker copying and viewing the contents with out the password</a:t>
            </a:r>
            <a:endParaRPr lang="en-US" dirty="0"/>
          </a:p>
        </p:txBody>
      </p:sp>
    </p:spTree>
    <p:extLst>
      <p:ext uri="{BB962C8B-B14F-4D97-AF65-F5344CB8AC3E}">
        <p14:creationId xmlns:p14="http://schemas.microsoft.com/office/powerpoint/2010/main" val="65650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C1AECC-6F4B-414E-A5F0-4EB403593420}"/>
              </a:ext>
            </a:extLst>
          </p:cNvPr>
          <p:cNvSpPr/>
          <p:nvPr/>
        </p:nvSpPr>
        <p:spPr>
          <a:xfrm>
            <a:off x="1471448" y="341614"/>
            <a:ext cx="6096000" cy="646331"/>
          </a:xfrm>
          <a:prstGeom prst="rect">
            <a:avLst/>
          </a:prstGeom>
        </p:spPr>
        <p:txBody>
          <a:bodyPr>
            <a:spAutoFit/>
          </a:bodyPr>
          <a:lstStyle/>
          <a:p>
            <a:r>
              <a:rPr lang="en-US" b="1" i="0" u="none" strike="noStrike" dirty="0">
                <a:solidFill>
                  <a:srgbClr val="000000"/>
                </a:solidFill>
                <a:effectLst/>
                <a:latin typeface="Calibri" panose="020F0502020204030204" pitchFamily="34" charset="0"/>
              </a:rPr>
              <a:t>Proposed Costs</a:t>
            </a:r>
            <a:br>
              <a:rPr lang="en-US" dirty="0"/>
            </a:br>
            <a:endParaRPr lang="en-US" dirty="0"/>
          </a:p>
        </p:txBody>
      </p:sp>
      <p:graphicFrame>
        <p:nvGraphicFramePr>
          <p:cNvPr id="3" name="Table 2">
            <a:extLst>
              <a:ext uri="{FF2B5EF4-FFF2-40B4-BE49-F238E27FC236}">
                <a16:creationId xmlns:a16="http://schemas.microsoft.com/office/drawing/2014/main" id="{8A733F26-C827-4496-B65F-1BA5FF6CD676}"/>
              </a:ext>
            </a:extLst>
          </p:cNvPr>
          <p:cNvGraphicFramePr>
            <a:graphicFrameLocks noGrp="1"/>
          </p:cNvGraphicFramePr>
          <p:nvPr>
            <p:extLst>
              <p:ext uri="{D42A27DB-BD31-4B8C-83A1-F6EECF244321}">
                <p14:modId xmlns:p14="http://schemas.microsoft.com/office/powerpoint/2010/main" val="909375989"/>
              </p:ext>
            </p:extLst>
          </p:nvPr>
        </p:nvGraphicFramePr>
        <p:xfrm>
          <a:off x="1141413" y="2353816"/>
          <a:ext cx="9906000" cy="3333055"/>
        </p:xfrm>
        <a:graphic>
          <a:graphicData uri="http://schemas.openxmlformats.org/drawingml/2006/table">
            <a:tbl>
              <a:tblPr firstRow="1" firstCol="1" bandRow="1"/>
              <a:tblGrid>
                <a:gridCol w="1651000">
                  <a:extLst>
                    <a:ext uri="{9D8B030D-6E8A-4147-A177-3AD203B41FA5}">
                      <a16:colId xmlns:a16="http://schemas.microsoft.com/office/drawing/2014/main" val="3752954956"/>
                    </a:ext>
                  </a:extLst>
                </a:gridCol>
                <a:gridCol w="1651000">
                  <a:extLst>
                    <a:ext uri="{9D8B030D-6E8A-4147-A177-3AD203B41FA5}">
                      <a16:colId xmlns:a16="http://schemas.microsoft.com/office/drawing/2014/main" val="1923275652"/>
                    </a:ext>
                  </a:extLst>
                </a:gridCol>
                <a:gridCol w="1651000">
                  <a:extLst>
                    <a:ext uri="{9D8B030D-6E8A-4147-A177-3AD203B41FA5}">
                      <a16:colId xmlns:a16="http://schemas.microsoft.com/office/drawing/2014/main" val="3854258856"/>
                    </a:ext>
                  </a:extLst>
                </a:gridCol>
                <a:gridCol w="1651000">
                  <a:extLst>
                    <a:ext uri="{9D8B030D-6E8A-4147-A177-3AD203B41FA5}">
                      <a16:colId xmlns:a16="http://schemas.microsoft.com/office/drawing/2014/main" val="1061541722"/>
                    </a:ext>
                  </a:extLst>
                </a:gridCol>
                <a:gridCol w="1651000">
                  <a:extLst>
                    <a:ext uri="{9D8B030D-6E8A-4147-A177-3AD203B41FA5}">
                      <a16:colId xmlns:a16="http://schemas.microsoft.com/office/drawing/2014/main" val="2554712890"/>
                    </a:ext>
                  </a:extLst>
                </a:gridCol>
                <a:gridCol w="1651000">
                  <a:extLst>
                    <a:ext uri="{9D8B030D-6E8A-4147-A177-3AD203B41FA5}">
                      <a16:colId xmlns:a16="http://schemas.microsoft.com/office/drawing/2014/main" val="1927928174"/>
                    </a:ext>
                  </a:extLst>
                </a:gridCol>
              </a:tblGrid>
              <a:tr h="0">
                <a:tc>
                  <a:txBody>
                    <a:bodyPr/>
                    <a:lstStyle/>
                    <a:p>
                      <a:pPr marL="228600" marR="0" algn="ctr">
                        <a:lnSpc>
                          <a:spcPct val="200000"/>
                        </a:lnSpc>
                        <a:spcBef>
                          <a:spcPts val="0"/>
                        </a:spcBef>
                        <a:spcAft>
                          <a:spcPts val="0"/>
                        </a:spcAft>
                      </a:pPr>
                      <a:r>
                        <a:rPr lang="en-US" sz="1000" u="none" strike="noStrike">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00" b="1" u="sng">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Item/Service</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00" b="1" u="sng">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Who</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00" b="1" u="sng">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ACT#</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00" b="1" u="sng">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Number of Items</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00" b="1" u="sng">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Total</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5438021"/>
                  </a:ext>
                </a:extLst>
              </a:tr>
              <a:tr h="0">
                <a:tc>
                  <a:txBody>
                    <a:bodyPr/>
                    <a:lstStyle/>
                    <a:p>
                      <a:pPr marL="0" marR="0" algn="ctr">
                        <a:lnSpc>
                          <a:spcPct val="200000"/>
                        </a:lnSpc>
                        <a:spcBef>
                          <a:spcPts val="0"/>
                        </a:spcBef>
                        <a:spcAft>
                          <a:spcPts val="0"/>
                        </a:spcAft>
                      </a:pPr>
                      <a:r>
                        <a:rPr lang="en-US" sz="1000" b="1" u="sng">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WIFI Manipulation</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200">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Cisco Miraki </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00" dirty="0">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Contractor</a:t>
                      </a:r>
                      <a:endParaRPr lang="en-US" sz="1100" dirty="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00" u="sng">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ACT4:</a:t>
                      </a:r>
                      <a:r>
                        <a:rPr lang="en-US" sz="1000">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New Firewall / Router.</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00" u="sng">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algn="ctr">
                        <a:lnSpc>
                          <a:spcPct val="200000"/>
                        </a:lnSpc>
                        <a:spcBef>
                          <a:spcPts val="0"/>
                        </a:spcBef>
                        <a:spcAft>
                          <a:spcPts val="0"/>
                        </a:spcAft>
                      </a:pPr>
                      <a:r>
                        <a:rPr lang="en-US" sz="1100" b="1">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100" b="1">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$700</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8357386"/>
                  </a:ext>
                </a:extLst>
              </a:tr>
              <a:tr h="0">
                <a:tc>
                  <a:txBody>
                    <a:bodyPr/>
                    <a:lstStyle/>
                    <a:p>
                      <a:pPr marL="0" marR="0" algn="ctr">
                        <a:lnSpc>
                          <a:spcPct val="200000"/>
                        </a:lnSpc>
                        <a:spcBef>
                          <a:spcPts val="0"/>
                        </a:spcBef>
                        <a:spcAft>
                          <a:spcPts val="0"/>
                        </a:spcAft>
                      </a:pPr>
                      <a:r>
                        <a:rPr lang="en-US" sz="1000" b="1" u="sng">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Stolen Data</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00" u="sng">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Mac OS Utility Tool.</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00">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Internal</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000" u="sng">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ACT2:</a:t>
                      </a:r>
                      <a:r>
                        <a:rPr lang="en-US" sz="1000">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Encryption tool.</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200000"/>
                        </a:lnSpc>
                        <a:spcBef>
                          <a:spcPts val="0"/>
                        </a:spcBef>
                        <a:spcAft>
                          <a:spcPts val="0"/>
                        </a:spcAft>
                      </a:pPr>
                      <a:r>
                        <a:rPr lang="en-US" sz="1000" u="none" strike="noStrike">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00" u="sng">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algn="ctr">
                        <a:lnSpc>
                          <a:spcPct val="200000"/>
                        </a:lnSpc>
                        <a:spcBef>
                          <a:spcPts val="0"/>
                        </a:spcBef>
                        <a:spcAft>
                          <a:spcPts val="0"/>
                        </a:spcAft>
                      </a:pPr>
                      <a:r>
                        <a:rPr lang="en-US" sz="1100" b="1">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gn="ctr">
                        <a:lnSpc>
                          <a:spcPct val="200000"/>
                        </a:lnSpc>
                        <a:spcBef>
                          <a:spcPts val="0"/>
                        </a:spcBef>
                        <a:spcAft>
                          <a:spcPts val="0"/>
                        </a:spcAft>
                      </a:pPr>
                      <a:r>
                        <a:rPr lang="en-US" sz="1100" b="1">
                          <a:solidFill>
                            <a:schemeClr val="bg2">
                              <a:lumMod val="10000"/>
                              <a:lumOff val="90000"/>
                            </a:schemeClr>
                          </a:solidFill>
                          <a:effectLst/>
                          <a:latin typeface="Times New Roman" panose="02020603050405020304" pitchFamily="18" charset="0"/>
                          <a:ea typeface="Calibri" panose="020F0502020204030204" pitchFamily="34" charset="0"/>
                          <a:cs typeface="Times New Roman" panose="02020603050405020304" pitchFamily="18" charset="0"/>
                        </a:rPr>
                        <a:t>$0.00</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4574365"/>
                  </a:ext>
                </a:extLst>
              </a:tr>
              <a:tr h="0">
                <a:tc>
                  <a:txBody>
                    <a:bodyPr/>
                    <a:lstStyle/>
                    <a:p>
                      <a:pPr marL="0" marR="0" algn="ctr">
                        <a:lnSpc>
                          <a:spcPct val="200000"/>
                        </a:lnSpc>
                        <a:spcBef>
                          <a:spcPts val="0"/>
                        </a:spcBef>
                        <a:spcAft>
                          <a:spcPts val="0"/>
                        </a:spcAft>
                      </a:pPr>
                      <a:r>
                        <a:rPr lang="en-US" sz="1000" b="1" u="sng">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Physical Damage</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00" u="sng">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Locks with codes.</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00">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Internal</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000" u="sng">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ACT3:</a:t>
                      </a:r>
                      <a:r>
                        <a:rPr lang="en-US" sz="1000">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Door locks</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200000"/>
                        </a:lnSpc>
                        <a:spcBef>
                          <a:spcPts val="0"/>
                        </a:spcBef>
                        <a:spcAft>
                          <a:spcPts val="0"/>
                        </a:spcAft>
                      </a:pPr>
                      <a:r>
                        <a:rPr lang="en-US" sz="1000" u="none" strike="noStrike">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00" u="sng">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algn="ctr">
                        <a:lnSpc>
                          <a:spcPct val="200000"/>
                        </a:lnSpc>
                        <a:spcBef>
                          <a:spcPts val="0"/>
                        </a:spcBef>
                        <a:spcAft>
                          <a:spcPts val="0"/>
                        </a:spcAft>
                      </a:pPr>
                      <a:r>
                        <a:rPr lang="en-US" sz="1100" b="1">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$260</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5745310"/>
                  </a:ext>
                </a:extLst>
              </a:tr>
              <a:tr h="0">
                <a:tc>
                  <a:txBody>
                    <a:bodyPr/>
                    <a:lstStyle/>
                    <a:p>
                      <a:pPr marL="0" marR="0" algn="ctr">
                        <a:lnSpc>
                          <a:spcPct val="200000"/>
                        </a:lnSpc>
                        <a:spcBef>
                          <a:spcPts val="0"/>
                        </a:spcBef>
                        <a:spcAft>
                          <a:spcPts val="0"/>
                        </a:spcAft>
                      </a:pPr>
                      <a:r>
                        <a:rPr lang="en-US" sz="1000" b="1" u="sng">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CCTV</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00" u="sng">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Reolink IP Camera System.</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00">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Contractor</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000" u="sng">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ACT1: IP Camera System </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00" u="sng">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algn="ctr">
                        <a:lnSpc>
                          <a:spcPct val="200000"/>
                        </a:lnSpc>
                        <a:spcBef>
                          <a:spcPts val="0"/>
                        </a:spcBef>
                        <a:spcAft>
                          <a:spcPts val="0"/>
                        </a:spcAft>
                      </a:pPr>
                      <a:r>
                        <a:rPr lang="en-US" sz="1100" b="1">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$370</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8863810"/>
                  </a:ext>
                </a:extLst>
              </a:tr>
              <a:tr h="0">
                <a:tc gridSpan="6">
                  <a:txBody>
                    <a:bodyPr/>
                    <a:lstStyle/>
                    <a:p>
                      <a:pPr marL="457200" marR="0" algn="r">
                        <a:lnSpc>
                          <a:spcPct val="115000"/>
                        </a:lnSpc>
                        <a:spcBef>
                          <a:spcPts val="0"/>
                        </a:spcBef>
                        <a:spcAft>
                          <a:spcPts val="0"/>
                        </a:spcAft>
                      </a:pPr>
                      <a:r>
                        <a:rPr lang="en-US" sz="1000" b="1">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Subtotal: </a:t>
                      </a:r>
                      <a:r>
                        <a:rPr lang="en-US" sz="1000">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$1730</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gn="r">
                        <a:lnSpc>
                          <a:spcPct val="115000"/>
                        </a:lnSpc>
                        <a:spcBef>
                          <a:spcPts val="0"/>
                        </a:spcBef>
                        <a:spcAft>
                          <a:spcPts val="0"/>
                        </a:spcAft>
                      </a:pPr>
                      <a:r>
                        <a:rPr lang="en-US" sz="1000" b="1">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Contractor Labor: </a:t>
                      </a:r>
                      <a:r>
                        <a:rPr lang="en-US" sz="1000">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$400</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gn="r">
                        <a:lnSpc>
                          <a:spcPct val="115000"/>
                        </a:lnSpc>
                        <a:spcBef>
                          <a:spcPts val="0"/>
                        </a:spcBef>
                        <a:spcAft>
                          <a:spcPts val="0"/>
                        </a:spcAft>
                      </a:pPr>
                      <a:r>
                        <a:rPr lang="en-US" sz="1000" b="1">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Subtotal:</a:t>
                      </a:r>
                      <a:r>
                        <a:rPr lang="en-US" sz="1000">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$2130</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gn="r">
                        <a:lnSpc>
                          <a:spcPct val="115000"/>
                        </a:lnSpc>
                        <a:spcBef>
                          <a:spcPts val="0"/>
                        </a:spcBef>
                        <a:spcAft>
                          <a:spcPts val="0"/>
                        </a:spcAft>
                      </a:pPr>
                      <a:r>
                        <a:rPr lang="en-US" sz="1000" b="1">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Tax: </a:t>
                      </a:r>
                      <a:r>
                        <a:rPr lang="en-US" sz="1000">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$138.45</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gn="r">
                        <a:lnSpc>
                          <a:spcPct val="115000"/>
                        </a:lnSpc>
                        <a:spcBef>
                          <a:spcPts val="0"/>
                        </a:spcBef>
                        <a:spcAft>
                          <a:spcPts val="0"/>
                        </a:spcAft>
                      </a:pPr>
                      <a:r>
                        <a:rPr lang="en-US" sz="1000" b="1">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GRAND TOTAL: </a:t>
                      </a:r>
                      <a:r>
                        <a:rPr lang="en-US" sz="1000" b="1" u="sng">
                          <a:solidFill>
                            <a:schemeClr val="bg2">
                              <a:lumMod val="10000"/>
                              <a:lumOff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$1842.45</a:t>
                      </a:r>
                      <a:endParaRPr lang="en-US" sz="110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05619635"/>
                  </a:ext>
                </a:extLst>
              </a:tr>
              <a:tr h="0">
                <a:tc gridSpan="6">
                  <a:txBody>
                    <a:bodyPr/>
                    <a:lstStyle/>
                    <a:p>
                      <a:pPr marL="457200" marR="0" algn="r">
                        <a:lnSpc>
                          <a:spcPct val="115000"/>
                        </a:lnSpc>
                        <a:spcBef>
                          <a:spcPts val="0"/>
                        </a:spcBef>
                        <a:spcAft>
                          <a:spcPts val="0"/>
                        </a:spcAft>
                      </a:pPr>
                      <a:r>
                        <a:rPr lang="en-US" sz="1000" dirty="0">
                          <a:solidFill>
                            <a:schemeClr val="bg2">
                              <a:lumMod val="10000"/>
                              <a:lumOff val="90000"/>
                            </a:schemeClr>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16169766"/>
                  </a:ext>
                </a:extLst>
              </a:tr>
            </a:tbl>
          </a:graphicData>
        </a:graphic>
      </p:graphicFrame>
      <p:sp>
        <p:nvSpPr>
          <p:cNvPr id="4" name="Rectangle 1">
            <a:extLst>
              <a:ext uri="{FF2B5EF4-FFF2-40B4-BE49-F238E27FC236}">
                <a16:creationId xmlns:a16="http://schemas.microsoft.com/office/drawing/2014/main" id="{77704EF7-1219-4A43-974B-48958BE74C1D}"/>
              </a:ext>
            </a:extLst>
          </p:cNvPr>
          <p:cNvSpPr>
            <a:spLocks noChangeArrowheads="1"/>
          </p:cNvSpPr>
          <p:nvPr/>
        </p:nvSpPr>
        <p:spPr bwMode="auto">
          <a:xfrm>
            <a:off x="1141413" y="896008"/>
            <a:ext cx="4528163"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bg2">
                    <a:lumMod val="10000"/>
                    <a:lumOff val="90000"/>
                  </a:schemeClr>
                </a:solidFill>
                <a:effectLst/>
                <a:latin typeface="Calibri" panose="020F0502020204030204" pitchFamily="34" charset="0"/>
                <a:ea typeface="Times New Roman" panose="02020603050405020304" pitchFamily="18" charset="0"/>
                <a:cs typeface="Times New Roman" panose="02020603050405020304" pitchFamily="18" charset="0"/>
              </a:rPr>
              <a:t>iCloud 200 gigs a month. ($2.99 x Months.)</a:t>
            </a:r>
            <a:endParaRPr kumimoji="0" lang="en-US" altLang="en-US" sz="800" b="0" i="0" u="none" strike="noStrike" cap="none" normalizeH="0" baseline="0" dirty="0">
              <a:ln>
                <a:noFill/>
              </a:ln>
              <a:solidFill>
                <a:schemeClr val="bg2">
                  <a:lumMod val="10000"/>
                  <a:lumOff val="9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bg2">
                    <a:lumMod val="10000"/>
                    <a:lumOff val="90000"/>
                  </a:schemeClr>
                </a:solidFill>
                <a:effectLst/>
                <a:latin typeface="Calibri" panose="020F0502020204030204" pitchFamily="34" charset="0"/>
                <a:ea typeface="Times New Roman" panose="02020603050405020304" pitchFamily="18" charset="0"/>
                <a:cs typeface="Times New Roman" panose="02020603050405020304" pitchFamily="18" charset="0"/>
              </a:rPr>
              <a:t>Cisco Meraki MX64W Firewall + 1-Year Enterprise License. ($706 x 1)</a:t>
            </a:r>
            <a:endParaRPr kumimoji="0" lang="en-US" altLang="en-US" sz="800" b="0" i="0" u="none" strike="noStrike" cap="none" normalizeH="0" baseline="0" dirty="0">
              <a:ln>
                <a:noFill/>
              </a:ln>
              <a:solidFill>
                <a:schemeClr val="bg2">
                  <a:lumMod val="10000"/>
                  <a:lumOff val="9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bg2">
                    <a:lumMod val="10000"/>
                    <a:lumOff val="90000"/>
                  </a:schemeClr>
                </a:solidFill>
                <a:effectLst/>
                <a:latin typeface="Calibri" panose="020F0502020204030204" pitchFamily="34" charset="0"/>
                <a:ea typeface="Times New Roman" panose="02020603050405020304" pitchFamily="18" charset="0"/>
                <a:cs typeface="Times New Roman" panose="02020603050405020304" pitchFamily="18" charset="0"/>
              </a:rPr>
              <a:t>Reolink 4MP 8CH PoE Video Surveillance System. ($370 x 1)</a:t>
            </a:r>
            <a:endParaRPr kumimoji="0" lang="en-US" altLang="en-US" sz="800" b="0" i="0" u="none" strike="noStrike" cap="none" normalizeH="0" baseline="0" dirty="0">
              <a:ln>
                <a:noFill/>
              </a:ln>
              <a:solidFill>
                <a:schemeClr val="bg2">
                  <a:lumMod val="10000"/>
                  <a:lumOff val="9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bg2">
                    <a:lumMod val="10000"/>
                    <a:lumOff val="90000"/>
                  </a:schemeClr>
                </a:solidFill>
                <a:effectLst/>
                <a:latin typeface="Calibri" panose="020F0502020204030204" pitchFamily="34" charset="0"/>
                <a:ea typeface="Times New Roman" panose="02020603050405020304" pitchFamily="18" charset="0"/>
                <a:cs typeface="Times New Roman" panose="02020603050405020304" pitchFamily="18" charset="0"/>
              </a:rPr>
              <a:t>Sifely Keyless Entry Door Lock. ($129 x 2)</a:t>
            </a:r>
            <a:endParaRPr kumimoji="0" lang="en-US" altLang="en-US" sz="800" b="0" i="0" u="none" strike="noStrike" cap="none" normalizeH="0" baseline="0" dirty="0">
              <a:ln>
                <a:noFill/>
              </a:ln>
              <a:solidFill>
                <a:schemeClr val="bg2">
                  <a:lumMod val="10000"/>
                  <a:lumOff val="9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bg2">
                    <a:lumMod val="10000"/>
                    <a:lumOff val="90000"/>
                  </a:schemeClr>
                </a:solidFill>
                <a:effectLst/>
                <a:latin typeface="Calibri" panose="020F0502020204030204" pitchFamily="34" charset="0"/>
                <a:ea typeface="Times New Roman" panose="02020603050405020304" pitchFamily="18" charset="0"/>
                <a:cs typeface="Times New Roman" panose="02020603050405020304" pitchFamily="18" charset="0"/>
              </a:rPr>
              <a:t>Contractor Labor 1 day of 8 hours work. ($50 x 8 Hours)</a:t>
            </a:r>
            <a:endParaRPr kumimoji="0" lang="en-US" altLang="en-US" sz="800" b="0" i="0" u="none" strike="noStrike" cap="none" normalizeH="0" baseline="0" dirty="0">
              <a:ln>
                <a:noFill/>
              </a:ln>
              <a:solidFill>
                <a:schemeClr val="bg2">
                  <a:lumMod val="10000"/>
                  <a:lumOff val="9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9173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24</TotalTime>
  <Words>1444</Words>
  <Application>Microsoft Office PowerPoint</Application>
  <PresentationFormat>Widescreen</PresentationFormat>
  <Paragraphs>141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 Times New Roman ,serif</vt:lpstr>
      <vt:lpstr>Arial</vt:lpstr>
      <vt:lpstr>Calibri</vt:lpstr>
      <vt:lpstr>Calibri Light</vt:lpstr>
      <vt:lpstr>Courier New</vt:lpstr>
      <vt:lpstr>Symbol</vt:lpstr>
      <vt:lpstr>Times New Roman</vt:lpstr>
      <vt:lpstr>Tw Cen MT</vt:lpstr>
      <vt:lpstr>Circuit</vt:lpstr>
      <vt:lpstr>A Network hardening and data breach mitigation of an audio engineering studio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dc:title>
  <dc:creator>Webb, Eric</dc:creator>
  <cp:lastModifiedBy>Webb, Eric</cp:lastModifiedBy>
  <cp:revision>14</cp:revision>
  <dcterms:created xsi:type="dcterms:W3CDTF">2020-10-11T19:44:28Z</dcterms:created>
  <dcterms:modified xsi:type="dcterms:W3CDTF">2020-10-11T20:27:12Z</dcterms:modified>
</cp:coreProperties>
</file>