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6"/>
  </p:notesMasterIdLst>
  <p:sldIdLst>
    <p:sldId id="259" r:id="rId5"/>
  </p:sldIdLst>
  <p:sldSz cx="43891200" cy="32918400"/>
  <p:notesSz cx="7077075" cy="90043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2047875" indent="-14986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4095750" indent="-29972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6143625" indent="-4497388"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8191500" indent="-5995988"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6E7"/>
    <a:srgbClr val="6699FF"/>
    <a:srgbClr val="0E3E89"/>
    <a:srgbClr val="99CCFF"/>
    <a:srgbClr val="EAEAEA"/>
    <a:srgbClr val="CCECFF"/>
    <a:srgbClr val="FFFFCC"/>
    <a:srgbClr val="CCFFCC"/>
    <a:srgbClr val="FFCC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8289" autoAdjust="0"/>
  </p:normalViewPr>
  <p:slideViewPr>
    <p:cSldViewPr>
      <p:cViewPr>
        <p:scale>
          <a:sx n="33" d="100"/>
          <a:sy n="33" d="100"/>
        </p:scale>
        <p:origin x="1111" y="43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0850"/>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idx="1"/>
          </p:nvPr>
        </p:nvSpPr>
        <p:spPr>
          <a:xfrm>
            <a:off x="4008438" y="0"/>
            <a:ext cx="3067050" cy="45085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charset="0"/>
              </a:defRPr>
            </a:lvl1pPr>
          </a:lstStyle>
          <a:p>
            <a:pPr>
              <a:defRPr/>
            </a:pPr>
            <a:fld id="{3D301912-AEED-6742-A58F-953BA984D367}" type="datetimeFigureOut">
              <a:rPr lang="en-US"/>
              <a:pPr>
                <a:defRPr/>
              </a:pPr>
              <a:t>11/16/2020</a:t>
            </a:fld>
            <a:endParaRPr lang="en-US"/>
          </a:p>
        </p:txBody>
      </p:sp>
      <p:sp>
        <p:nvSpPr>
          <p:cNvPr id="4" name="Slide Image Placeholder 3"/>
          <p:cNvSpPr>
            <a:spLocks noGrp="1" noRot="1" noChangeAspect="1"/>
          </p:cNvSpPr>
          <p:nvPr>
            <p:ph type="sldImg" idx="2"/>
          </p:nvPr>
        </p:nvSpPr>
        <p:spPr>
          <a:xfrm>
            <a:off x="1287463" y="674688"/>
            <a:ext cx="4502150" cy="3376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8025" y="4276725"/>
            <a:ext cx="5661025" cy="405288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551863"/>
            <a:ext cx="3067050" cy="450850"/>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08438" y="8551863"/>
            <a:ext cx="3067050" cy="45085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9FE1BC4D-9211-2E48-AC9E-F7906FA676A5}" type="slidenum">
              <a:rPr lang="en-US"/>
              <a:pPr>
                <a:defRPr/>
              </a:pPr>
              <a:t>‹#›</a:t>
            </a:fld>
            <a:endParaRPr lang="en-US"/>
          </a:p>
        </p:txBody>
      </p:sp>
    </p:spTree>
    <p:extLst>
      <p:ext uri="{BB962C8B-B14F-4D97-AF65-F5344CB8AC3E}">
        <p14:creationId xmlns:p14="http://schemas.microsoft.com/office/powerpoint/2010/main" val="1610917659"/>
      </p:ext>
    </p:extLst>
  </p:cSld>
  <p:clrMap bg1="lt1" tx1="dk1" bg2="lt2" tx2="dk2" accent1="accent1" accent2="accent2" accent3="accent3" accent4="accent4" accent5="accent5" accent6="accent6" hlink="hlink" folHlink="folHlink"/>
  <p:notesStyle>
    <a:lvl1pPr algn="l" defTabSz="4095750" rtl="0" eaLnBrk="0" fontAlgn="base" hangingPunct="0">
      <a:spcBef>
        <a:spcPct val="30000"/>
      </a:spcBef>
      <a:spcAft>
        <a:spcPct val="0"/>
      </a:spcAft>
      <a:defRPr sz="5400" kern="1200">
        <a:solidFill>
          <a:schemeClr val="tx1"/>
        </a:solidFill>
        <a:latin typeface="+mn-lt"/>
        <a:ea typeface="ＭＳ Ｐゴシック" charset="0"/>
        <a:cs typeface="ＭＳ Ｐゴシック" charset="0"/>
      </a:defRPr>
    </a:lvl1pPr>
    <a:lvl2pPr marL="2047875"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2pPr>
    <a:lvl3pPr marL="4095750"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3pPr>
    <a:lvl4pPr marL="6143625"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4pPr>
    <a:lvl5pPr marL="8191500"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5pPr>
    <a:lvl6pPr marL="10241189" algn="l" defTabSz="4096476" rtl="0" eaLnBrk="1" latinLnBrk="0" hangingPunct="1">
      <a:defRPr sz="5400" kern="1200">
        <a:solidFill>
          <a:schemeClr val="tx1"/>
        </a:solidFill>
        <a:latin typeface="+mn-lt"/>
        <a:ea typeface="+mn-ea"/>
        <a:cs typeface="+mn-cs"/>
      </a:defRPr>
    </a:lvl6pPr>
    <a:lvl7pPr marL="12289427" algn="l" defTabSz="4096476" rtl="0" eaLnBrk="1" latinLnBrk="0" hangingPunct="1">
      <a:defRPr sz="5400" kern="1200">
        <a:solidFill>
          <a:schemeClr val="tx1"/>
        </a:solidFill>
        <a:latin typeface="+mn-lt"/>
        <a:ea typeface="+mn-ea"/>
        <a:cs typeface="+mn-cs"/>
      </a:defRPr>
    </a:lvl7pPr>
    <a:lvl8pPr marL="14337664" algn="l" defTabSz="4096476" rtl="0" eaLnBrk="1" latinLnBrk="0" hangingPunct="1">
      <a:defRPr sz="5400" kern="1200">
        <a:solidFill>
          <a:schemeClr val="tx1"/>
        </a:solidFill>
        <a:latin typeface="+mn-lt"/>
        <a:ea typeface="+mn-ea"/>
        <a:cs typeface="+mn-cs"/>
      </a:defRPr>
    </a:lvl8pPr>
    <a:lvl9pPr marL="16385902" algn="l" defTabSz="4096476" rtl="0" eaLnBrk="1" latinLnBrk="0" hangingPunct="1">
      <a:defRPr sz="5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58922" y="6949447"/>
            <a:ext cx="31780646" cy="15981989"/>
          </a:xfrm>
        </p:spPr>
        <p:txBody>
          <a:bodyPr anchor="b"/>
          <a:lstStyle>
            <a:lvl1pPr>
              <a:defRPr sz="9600"/>
            </a:lvl1pPr>
          </a:lstStyle>
          <a:p>
            <a:r>
              <a:rPr lang="en-US" dirty="0"/>
              <a:t>Click to edit Master title style</a:t>
            </a:r>
          </a:p>
        </p:txBody>
      </p:sp>
      <p:sp>
        <p:nvSpPr>
          <p:cNvPr id="3" name="Subtitle 2"/>
          <p:cNvSpPr>
            <a:spLocks noGrp="1"/>
          </p:cNvSpPr>
          <p:nvPr>
            <p:ph type="subTitle" idx="1"/>
          </p:nvPr>
        </p:nvSpPr>
        <p:spPr>
          <a:xfrm>
            <a:off x="4158922" y="22931424"/>
            <a:ext cx="31780646" cy="4134816"/>
          </a:xfrm>
        </p:spPr>
        <p:txBody>
          <a:bodyPr anchor="t"/>
          <a:lstStyle>
            <a:lvl1pPr marL="0" indent="0" algn="l">
              <a:buNone/>
              <a:defRPr cap="all">
                <a:solidFill>
                  <a:schemeClr val="accent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7784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29" y="23042818"/>
            <a:ext cx="31780642" cy="2720342"/>
          </a:xfrm>
        </p:spPr>
        <p:txBody>
          <a:bodyPr anchor="b">
            <a:normAutofit/>
          </a:bodyPr>
          <a:lstStyle>
            <a:lvl1pPr algn="l">
              <a:defRPr sz="3200" b="0"/>
            </a:lvl1pPr>
          </a:lstStyle>
          <a:p>
            <a:r>
              <a:rPr lang="en-US" dirty="0"/>
              <a:t>Click to edit Master title style</a:t>
            </a:r>
          </a:p>
        </p:txBody>
      </p:sp>
      <p:sp>
        <p:nvSpPr>
          <p:cNvPr id="3" name="Picture Placeholder 2"/>
          <p:cNvSpPr>
            <a:spLocks noGrp="1" noChangeAspect="1"/>
          </p:cNvSpPr>
          <p:nvPr>
            <p:ph type="pic" idx="1"/>
          </p:nvPr>
        </p:nvSpPr>
        <p:spPr>
          <a:xfrm>
            <a:off x="4158922" y="3291840"/>
            <a:ext cx="31780646" cy="1747519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4" name="Text Placeholder 3"/>
          <p:cNvSpPr>
            <a:spLocks noGrp="1"/>
          </p:cNvSpPr>
          <p:nvPr>
            <p:ph type="body" sz="half" idx="2"/>
          </p:nvPr>
        </p:nvSpPr>
        <p:spPr>
          <a:xfrm>
            <a:off x="4158926" y="25763160"/>
            <a:ext cx="31780637" cy="2369818"/>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960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22" y="6949440"/>
            <a:ext cx="31780646" cy="9509760"/>
          </a:xfrm>
        </p:spPr>
        <p:txBody>
          <a:bodyPr/>
          <a:lstStyle>
            <a:lvl1pPr>
              <a:defRPr sz="6400"/>
            </a:lvl1pPr>
          </a:lstStyle>
          <a:p>
            <a:r>
              <a:rPr lang="en-US" dirty="0"/>
              <a:t>Click to edit Master title style</a:t>
            </a:r>
          </a:p>
        </p:txBody>
      </p:sp>
      <p:sp>
        <p:nvSpPr>
          <p:cNvPr id="8" name="Text Placeholder 3"/>
          <p:cNvSpPr>
            <a:spLocks noGrp="1"/>
          </p:cNvSpPr>
          <p:nvPr>
            <p:ph type="body" sz="half" idx="2"/>
          </p:nvPr>
        </p:nvSpPr>
        <p:spPr>
          <a:xfrm>
            <a:off x="4158922" y="17556480"/>
            <a:ext cx="31780646" cy="1133856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4466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70766" y="6949443"/>
            <a:ext cx="28805035" cy="11124715"/>
          </a:xfrm>
        </p:spPr>
        <p:txBody>
          <a:bodyPr/>
          <a:lstStyle>
            <a:lvl1pPr>
              <a:defRPr sz="6400"/>
            </a:lvl1pPr>
          </a:lstStyle>
          <a:p>
            <a:r>
              <a:rPr lang="en-US" dirty="0"/>
              <a:t>Click to edit Master title style</a:t>
            </a:r>
          </a:p>
        </p:txBody>
      </p:sp>
      <p:sp>
        <p:nvSpPr>
          <p:cNvPr id="14" name="Text Placeholder 3"/>
          <p:cNvSpPr>
            <a:spLocks noGrp="1"/>
          </p:cNvSpPr>
          <p:nvPr>
            <p:ph type="body" sz="half" idx="13"/>
          </p:nvPr>
        </p:nvSpPr>
        <p:spPr>
          <a:xfrm>
            <a:off x="6981746" y="18074155"/>
            <a:ext cx="26159381" cy="1642435"/>
          </a:xfrm>
        </p:spPr>
        <p:txBody>
          <a:bodyPr anchor="t">
            <a:normAutofit/>
          </a:bodyPr>
          <a:lstStyle>
            <a:lvl1pPr marL="0" indent="0">
              <a:buNone/>
              <a:defRPr lang="en-US" sz="1867" b="0" i="0" kern="1200" cap="small" dirty="0">
                <a:solidFill>
                  <a:schemeClr val="accent1"/>
                </a:solidFill>
                <a:latin typeface="+mj-lt"/>
                <a:ea typeface="+mj-ea"/>
                <a:cs typeface="+mj-cs"/>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0" name="Text Placeholder 3"/>
          <p:cNvSpPr>
            <a:spLocks noGrp="1"/>
          </p:cNvSpPr>
          <p:nvPr>
            <p:ph type="body" sz="half" idx="2"/>
          </p:nvPr>
        </p:nvSpPr>
        <p:spPr>
          <a:xfrm>
            <a:off x="4158922" y="20883154"/>
            <a:ext cx="31780646" cy="804672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3234708" y="4662014"/>
            <a:ext cx="2887637" cy="2595454"/>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6266" dirty="0"/>
              <a:t>“</a:t>
            </a:r>
          </a:p>
        </p:txBody>
      </p:sp>
      <p:sp>
        <p:nvSpPr>
          <p:cNvPr id="13" name="TextBox 12"/>
          <p:cNvSpPr txBox="1"/>
          <p:nvPr/>
        </p:nvSpPr>
        <p:spPr>
          <a:xfrm>
            <a:off x="33598514" y="12546178"/>
            <a:ext cx="2887637" cy="2595454"/>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6266" dirty="0"/>
              <a:t>”</a:t>
            </a:r>
          </a:p>
        </p:txBody>
      </p:sp>
    </p:spTree>
    <p:extLst>
      <p:ext uri="{BB962C8B-B14F-4D97-AF65-F5344CB8AC3E}">
        <p14:creationId xmlns:p14="http://schemas.microsoft.com/office/powerpoint/2010/main" val="79986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158919" y="14996165"/>
            <a:ext cx="31780651" cy="7935264"/>
          </a:xfrm>
        </p:spPr>
        <p:txBody>
          <a:bodyPr anchor="b"/>
          <a:lstStyle>
            <a:lvl1pPr algn="l">
              <a:defRPr sz="5333" b="0" cap="none"/>
            </a:lvl1pPr>
          </a:lstStyle>
          <a:p>
            <a:r>
              <a:rPr lang="en-US" dirty="0"/>
              <a:t>Click to edit Master title style</a:t>
            </a:r>
          </a:p>
        </p:txBody>
      </p:sp>
      <p:sp>
        <p:nvSpPr>
          <p:cNvPr id="3" name="Text Placeholder 2"/>
          <p:cNvSpPr>
            <a:spLocks noGrp="1"/>
          </p:cNvSpPr>
          <p:nvPr>
            <p:ph type="body" idx="1"/>
          </p:nvPr>
        </p:nvSpPr>
        <p:spPr>
          <a:xfrm>
            <a:off x="4158922" y="22931429"/>
            <a:ext cx="31780646" cy="4129920"/>
          </a:xfrm>
        </p:spPr>
        <p:txBody>
          <a:bodyPr anchor="t"/>
          <a:lstStyle>
            <a:lvl1pPr marL="0" indent="0" algn="l">
              <a:buNone/>
              <a:defRPr sz="2667" cap="none">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988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dirty="0"/>
              <a:t>Click to edit Master title style</a:t>
            </a:r>
          </a:p>
        </p:txBody>
      </p:sp>
      <p:sp>
        <p:nvSpPr>
          <p:cNvPr id="3" name="Text Placeholder 2"/>
          <p:cNvSpPr>
            <a:spLocks noGrp="1"/>
          </p:cNvSpPr>
          <p:nvPr>
            <p:ph type="body" idx="1"/>
          </p:nvPr>
        </p:nvSpPr>
        <p:spPr>
          <a:xfrm>
            <a:off x="2279206" y="9509760"/>
            <a:ext cx="10611480"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6" name="Text Placeholder 3"/>
          <p:cNvSpPr>
            <a:spLocks noGrp="1"/>
          </p:cNvSpPr>
          <p:nvPr>
            <p:ph type="body" sz="half" idx="15"/>
          </p:nvPr>
        </p:nvSpPr>
        <p:spPr>
          <a:xfrm>
            <a:off x="2349480" y="12801600"/>
            <a:ext cx="10541203"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Text Placeholder 4"/>
          <p:cNvSpPr>
            <a:spLocks noGrp="1"/>
          </p:cNvSpPr>
          <p:nvPr>
            <p:ph type="body" sz="quarter" idx="3"/>
          </p:nvPr>
        </p:nvSpPr>
        <p:spPr>
          <a:xfrm>
            <a:off x="13984819" y="9509760"/>
            <a:ext cx="10573219"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9" name="Text Placeholder 3"/>
          <p:cNvSpPr>
            <a:spLocks noGrp="1"/>
          </p:cNvSpPr>
          <p:nvPr>
            <p:ph type="body" sz="half" idx="16"/>
          </p:nvPr>
        </p:nvSpPr>
        <p:spPr>
          <a:xfrm>
            <a:off x="13946815" y="12801600"/>
            <a:ext cx="10611221"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4" name="Text Placeholder 4"/>
          <p:cNvSpPr>
            <a:spLocks noGrp="1"/>
          </p:cNvSpPr>
          <p:nvPr>
            <p:ph type="body" sz="quarter" idx="13"/>
          </p:nvPr>
        </p:nvSpPr>
        <p:spPr>
          <a:xfrm>
            <a:off x="25655602" y="9509760"/>
            <a:ext cx="1055835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20" name="Text Placeholder 3"/>
          <p:cNvSpPr>
            <a:spLocks noGrp="1"/>
          </p:cNvSpPr>
          <p:nvPr>
            <p:ph type="body" sz="half" idx="17"/>
          </p:nvPr>
        </p:nvSpPr>
        <p:spPr>
          <a:xfrm>
            <a:off x="25655602" y="12801600"/>
            <a:ext cx="10558358"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cxnSp>
        <p:nvCxnSpPr>
          <p:cNvPr id="17" name="Straight Connector 16"/>
          <p:cNvCxnSpPr/>
          <p:nvPr/>
        </p:nvCxnSpPr>
        <p:spPr>
          <a:xfrm>
            <a:off x="13417603" y="10241280"/>
            <a:ext cx="0" cy="1901952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070544" y="10241280"/>
            <a:ext cx="0" cy="1904103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474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dirty="0"/>
              <a:t>Click to edit Master title style</a:t>
            </a:r>
          </a:p>
        </p:txBody>
      </p:sp>
      <p:sp>
        <p:nvSpPr>
          <p:cNvPr id="3" name="Text Placeholder 2"/>
          <p:cNvSpPr>
            <a:spLocks noGrp="1"/>
          </p:cNvSpPr>
          <p:nvPr>
            <p:ph type="body" idx="1"/>
          </p:nvPr>
        </p:nvSpPr>
        <p:spPr>
          <a:xfrm>
            <a:off x="2349480" y="20404555"/>
            <a:ext cx="1058693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29" name="Picture Placeholder 2"/>
          <p:cNvSpPr>
            <a:spLocks noGrp="1" noChangeAspect="1"/>
          </p:cNvSpPr>
          <p:nvPr>
            <p:ph type="pic" idx="15"/>
          </p:nvPr>
        </p:nvSpPr>
        <p:spPr>
          <a:xfrm>
            <a:off x="2349480" y="10607040"/>
            <a:ext cx="10586938"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2" name="Text Placeholder 3"/>
          <p:cNvSpPr>
            <a:spLocks noGrp="1"/>
          </p:cNvSpPr>
          <p:nvPr>
            <p:ph type="body" sz="half" idx="18"/>
          </p:nvPr>
        </p:nvSpPr>
        <p:spPr>
          <a:xfrm>
            <a:off x="2349480" y="23170620"/>
            <a:ext cx="10586938"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Text Placeholder 4"/>
          <p:cNvSpPr>
            <a:spLocks noGrp="1"/>
          </p:cNvSpPr>
          <p:nvPr>
            <p:ph type="body" sz="quarter" idx="3"/>
          </p:nvPr>
        </p:nvSpPr>
        <p:spPr>
          <a:xfrm>
            <a:off x="14005402" y="20404555"/>
            <a:ext cx="10552637"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30" name="Picture Placeholder 2"/>
          <p:cNvSpPr>
            <a:spLocks noGrp="1" noChangeAspect="1"/>
          </p:cNvSpPr>
          <p:nvPr>
            <p:ph type="pic" idx="21"/>
          </p:nvPr>
        </p:nvSpPr>
        <p:spPr>
          <a:xfrm>
            <a:off x="14005397" y="10607040"/>
            <a:ext cx="10552637"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3" name="Text Placeholder 3"/>
          <p:cNvSpPr>
            <a:spLocks noGrp="1"/>
          </p:cNvSpPr>
          <p:nvPr>
            <p:ph type="body" sz="half" idx="19"/>
          </p:nvPr>
        </p:nvSpPr>
        <p:spPr>
          <a:xfrm>
            <a:off x="14000525" y="23170615"/>
            <a:ext cx="10566614"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4" name="Text Placeholder 4"/>
          <p:cNvSpPr>
            <a:spLocks noGrp="1"/>
          </p:cNvSpPr>
          <p:nvPr>
            <p:ph type="body" sz="quarter" idx="13"/>
          </p:nvPr>
        </p:nvSpPr>
        <p:spPr>
          <a:xfrm>
            <a:off x="25655602" y="20404555"/>
            <a:ext cx="1055835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31" name="Picture Placeholder 2"/>
          <p:cNvSpPr>
            <a:spLocks noGrp="1" noChangeAspect="1"/>
          </p:cNvSpPr>
          <p:nvPr>
            <p:ph type="pic" idx="22"/>
          </p:nvPr>
        </p:nvSpPr>
        <p:spPr>
          <a:xfrm>
            <a:off x="25655597" y="10607040"/>
            <a:ext cx="10558358"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4" name="Text Placeholder 3"/>
          <p:cNvSpPr>
            <a:spLocks noGrp="1"/>
          </p:cNvSpPr>
          <p:nvPr>
            <p:ph type="body" sz="half" idx="20"/>
          </p:nvPr>
        </p:nvSpPr>
        <p:spPr>
          <a:xfrm>
            <a:off x="25655158" y="23170606"/>
            <a:ext cx="10572341"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cxnSp>
        <p:nvCxnSpPr>
          <p:cNvPr id="17" name="Straight Connector 16"/>
          <p:cNvCxnSpPr/>
          <p:nvPr/>
        </p:nvCxnSpPr>
        <p:spPr>
          <a:xfrm>
            <a:off x="13417603" y="10241280"/>
            <a:ext cx="0" cy="1901952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070544" y="10241280"/>
            <a:ext cx="0" cy="1904103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3842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3702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902956" y="2065030"/>
            <a:ext cx="6311006" cy="2796540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2349480" y="3711384"/>
            <a:ext cx="26730298" cy="2631904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8738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96027F-7875-4030-9381-8BD8C4F21935}"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7564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158929" y="13736325"/>
            <a:ext cx="31780642" cy="9195106"/>
          </a:xfrm>
        </p:spPr>
        <p:txBody>
          <a:bodyPr anchor="b"/>
          <a:lstStyle>
            <a:lvl1pPr algn="l">
              <a:defRPr sz="5333" b="0" cap="none"/>
            </a:lvl1pPr>
          </a:lstStyle>
          <a:p>
            <a:r>
              <a:rPr lang="en-US" dirty="0"/>
              <a:t>Click to edit Master title style</a:t>
            </a:r>
          </a:p>
        </p:txBody>
      </p:sp>
      <p:sp>
        <p:nvSpPr>
          <p:cNvPr id="3" name="Text Placeholder 2"/>
          <p:cNvSpPr>
            <a:spLocks noGrp="1"/>
          </p:cNvSpPr>
          <p:nvPr>
            <p:ph type="body" idx="1"/>
          </p:nvPr>
        </p:nvSpPr>
        <p:spPr>
          <a:xfrm>
            <a:off x="4158922" y="22931429"/>
            <a:ext cx="31780646" cy="4129920"/>
          </a:xfrm>
        </p:spPr>
        <p:txBody>
          <a:bodyPr anchor="t"/>
          <a:lstStyle>
            <a:lvl1pPr marL="0" indent="0" algn="l">
              <a:buNone/>
              <a:defRPr sz="2667" cap="all">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42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972963" y="9890767"/>
            <a:ext cx="15830942" cy="2013966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0361482" y="9869249"/>
            <a:ext cx="15830952" cy="20161176"/>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417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972960" y="9144000"/>
            <a:ext cx="1583093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972963" y="12070080"/>
            <a:ext cx="15830942" cy="1796034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20361487" y="9144000"/>
            <a:ext cx="15830942"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20361487" y="12070080"/>
            <a:ext cx="15830942" cy="1796034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205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6332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706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17" y="6949440"/>
            <a:ext cx="12247018" cy="6949440"/>
          </a:xfrm>
        </p:spPr>
        <p:txBody>
          <a:bodyPr anchor="b"/>
          <a:lstStyle>
            <a:lvl1pPr algn="l">
              <a:defRPr sz="3200" b="0"/>
            </a:lvl1pPr>
          </a:lstStyle>
          <a:p>
            <a:r>
              <a:rPr lang="en-US" dirty="0"/>
              <a:t>Click to edit Master title style</a:t>
            </a:r>
          </a:p>
        </p:txBody>
      </p:sp>
      <p:sp>
        <p:nvSpPr>
          <p:cNvPr id="3" name="Content Placeholder 2"/>
          <p:cNvSpPr>
            <a:spLocks noGrp="1"/>
          </p:cNvSpPr>
          <p:nvPr>
            <p:ph idx="1"/>
          </p:nvPr>
        </p:nvSpPr>
        <p:spPr>
          <a:xfrm>
            <a:off x="17229108" y="6949440"/>
            <a:ext cx="18710462" cy="21945600"/>
          </a:xfrm>
        </p:spPr>
        <p:txBody>
          <a:bodyPr anchor="ctr">
            <a:normAutofit/>
          </a:bodyPr>
          <a:lstStyle>
            <a:lvl1pPr>
              <a:defRPr sz="2667"/>
            </a:lvl1pPr>
            <a:lvl2pPr>
              <a:defRPr sz="2400"/>
            </a:lvl2pPr>
            <a:lvl3pPr>
              <a:defRPr sz="2133"/>
            </a:lvl3pPr>
            <a:lvl4pPr>
              <a:defRPr sz="1867"/>
            </a:lvl4pPr>
            <a:lvl5pPr>
              <a:defRPr sz="1867"/>
            </a:lvl5pPr>
            <a:lvl6pPr>
              <a:defRPr sz="1867"/>
            </a:lvl6pPr>
            <a:lvl7pPr>
              <a:defRPr sz="1867"/>
            </a:lvl7pPr>
            <a:lvl8pPr>
              <a:defRPr sz="1867"/>
            </a:lvl8pPr>
            <a:lvl9pPr>
              <a:defRPr sz="18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158917" y="15020551"/>
            <a:ext cx="12247018" cy="1389887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086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5149" y="8900122"/>
            <a:ext cx="18339235" cy="7559078"/>
          </a:xfrm>
        </p:spPr>
        <p:txBody>
          <a:bodyPr anchor="b">
            <a:normAutofit/>
          </a:bodyPr>
          <a:lstStyle>
            <a:lvl1pPr algn="l">
              <a:defRPr sz="4800" b="0"/>
            </a:lvl1pPr>
          </a:lstStyle>
          <a:p>
            <a:r>
              <a:rPr lang="en-US" dirty="0"/>
              <a:t>Click to edit Master title style</a:t>
            </a:r>
          </a:p>
        </p:txBody>
      </p:sp>
      <p:sp>
        <p:nvSpPr>
          <p:cNvPr id="3" name="Picture Placeholder 2"/>
          <p:cNvSpPr>
            <a:spLocks noGrp="1" noChangeAspect="1"/>
          </p:cNvSpPr>
          <p:nvPr>
            <p:ph type="pic" idx="1"/>
          </p:nvPr>
        </p:nvSpPr>
        <p:spPr>
          <a:xfrm>
            <a:off x="25024884" y="5486400"/>
            <a:ext cx="11524440" cy="2194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4" name="Text Placeholder 3"/>
          <p:cNvSpPr>
            <a:spLocks noGrp="1"/>
          </p:cNvSpPr>
          <p:nvPr>
            <p:ph type="body" sz="half" idx="2"/>
          </p:nvPr>
        </p:nvSpPr>
        <p:spPr>
          <a:xfrm>
            <a:off x="4158917" y="17556480"/>
            <a:ext cx="18310694" cy="6583680"/>
          </a:xfrm>
        </p:spPr>
        <p:txBody>
          <a:bodyPr>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441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30237274" y="8046720"/>
            <a:ext cx="13533120" cy="1353312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27311194" y="-2194560"/>
            <a:ext cx="7680960" cy="768096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30237274" y="29260800"/>
            <a:ext cx="4754880" cy="475488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39142" y="12801600"/>
            <a:ext cx="20116800" cy="201168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4030982" y="13898880"/>
            <a:ext cx="11338560" cy="1133856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326608" y="2173046"/>
            <a:ext cx="33865824" cy="6722544"/>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972960" y="9854042"/>
            <a:ext cx="32215939" cy="201383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35975950" y="8778103"/>
            <a:ext cx="4754875" cy="1097563"/>
          </a:xfrm>
          <a:prstGeom prst="rect">
            <a:avLst/>
          </a:prstGeom>
        </p:spPr>
        <p:txBody>
          <a:bodyPr vert="horz" lIns="91440" tIns="45720" rIns="91440" bIns="45720" rtlCol="0" anchor="t"/>
          <a:lstStyle>
            <a:lvl1pPr algn="l">
              <a:defRPr sz="1467" b="0" i="0">
                <a:solidFill>
                  <a:schemeClr val="tx1">
                    <a:tint val="75000"/>
                    <a:alpha val="60000"/>
                  </a:schemeClr>
                </a:solidFill>
              </a:defRPr>
            </a:lvl1pPr>
          </a:lstStyle>
          <a:p>
            <a:fld id="{4509A250-FF31-4206-8172-F9D3106AACB1}" type="datetimeFigureOut">
              <a:rPr lang="en-US" dirty="0"/>
              <a:t>11/16/2020</a:t>
            </a:fld>
            <a:endParaRPr lang="en-US" dirty="0"/>
          </a:p>
        </p:txBody>
      </p:sp>
      <p:sp>
        <p:nvSpPr>
          <p:cNvPr id="5" name="Footer Placeholder 4"/>
          <p:cNvSpPr>
            <a:spLocks noGrp="1"/>
          </p:cNvSpPr>
          <p:nvPr>
            <p:ph type="ftr" sz="quarter" idx="3"/>
          </p:nvPr>
        </p:nvSpPr>
        <p:spPr>
          <a:xfrm rot="5400000">
            <a:off x="29920010" y="15664181"/>
            <a:ext cx="18527016" cy="1097568"/>
          </a:xfrm>
          <a:prstGeom prst="rect">
            <a:avLst/>
          </a:prstGeom>
        </p:spPr>
        <p:txBody>
          <a:bodyPr vert="horz" lIns="91440" tIns="45720" rIns="91440" bIns="45720" rtlCol="0" anchor="b"/>
          <a:lstStyle>
            <a:lvl1pPr algn="l">
              <a:defRPr sz="1467"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37278871" y="1419535"/>
            <a:ext cx="3018302" cy="3684898"/>
          </a:xfrm>
          <a:prstGeom prst="rect">
            <a:avLst/>
          </a:prstGeom>
        </p:spPr>
        <p:txBody>
          <a:bodyPr vert="horz" lIns="91440" tIns="45720" rIns="91440" bIns="45720" rtlCol="0" anchor="b"/>
          <a:lstStyle>
            <a:lvl1pPr algn="ctr">
              <a:defRPr sz="3735"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9952344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9.png"/><Relationship Id="rId3" Type="http://schemas.openxmlformats.org/officeDocument/2006/relationships/hyperlink" Target="https://InfoSec.nova.edu/" TargetMode="External"/><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nvlpubs.nist.gov/nistpubs/CSWP/NIST.CSWP.04162018.pdf"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2"/>
          <p:cNvSpPr>
            <a:spLocks noChangeArrowheads="1"/>
          </p:cNvSpPr>
          <p:nvPr/>
        </p:nvSpPr>
        <p:spPr bwMode="auto">
          <a:xfrm>
            <a:off x="0" y="-1444625"/>
            <a:ext cx="827088" cy="288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409648" tIns="204823" rIns="409648" bIns="204823" anchor="ctr">
            <a:spAutoFit/>
          </a:bodyPr>
          <a:lstStyle/>
          <a:p>
            <a:pPr algn="just" defTabSz="4095750" eaLnBrk="0" hangingPunct="0"/>
            <a:br>
              <a:rPr lang="en-US" sz="8000"/>
            </a:br>
            <a:endParaRPr lang="en-US" sz="8000"/>
          </a:p>
        </p:txBody>
      </p:sp>
      <p:sp>
        <p:nvSpPr>
          <p:cNvPr id="14341" name="Rectangle 2"/>
          <p:cNvSpPr>
            <a:spLocks noChangeArrowheads="1"/>
          </p:cNvSpPr>
          <p:nvPr/>
        </p:nvSpPr>
        <p:spPr bwMode="auto">
          <a:xfrm>
            <a:off x="10591800" y="30988000"/>
            <a:ext cx="23920506"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just"/>
            <a:r>
              <a:rPr lang="en-US" sz="6000" dirty="0"/>
              <a:t>Center for Information Protection, Education, and Research (</a:t>
            </a:r>
            <a:r>
              <a:rPr lang="en-US" sz="6000" dirty="0" err="1"/>
              <a:t>CIPhER</a:t>
            </a:r>
            <a:r>
              <a:rPr lang="en-US" sz="6000" dirty="0"/>
              <a:t>)</a:t>
            </a:r>
            <a:br>
              <a:rPr lang="en-US" sz="6000" dirty="0"/>
            </a:br>
            <a:r>
              <a:rPr lang="en-US" sz="6000" dirty="0">
                <a:hlinkClick r:id="rId3"/>
              </a:rPr>
              <a:t>https://InfoSec.nova.edu/</a:t>
            </a:r>
            <a:r>
              <a:rPr lang="en-US" sz="6000" dirty="0"/>
              <a:t>  </a:t>
            </a:r>
          </a:p>
        </p:txBody>
      </p:sp>
      <p:sp>
        <p:nvSpPr>
          <p:cNvPr id="14342" name="Rectangle 7"/>
          <p:cNvSpPr>
            <a:spLocks noChangeArrowheads="1"/>
          </p:cNvSpPr>
          <p:nvPr/>
        </p:nvSpPr>
        <p:spPr bwMode="auto">
          <a:xfrm>
            <a:off x="35128200" y="30736163"/>
            <a:ext cx="8610600"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440" tIns="45720" rIns="91440" bIns="45720" anchor="t">
            <a:spAutoFit/>
          </a:bodyPr>
          <a:lstStyle/>
          <a:p>
            <a:pPr algn="just"/>
            <a:r>
              <a:rPr lang="en-US" sz="5800" b="1" dirty="0">
                <a:latin typeface="Arial"/>
                <a:ea typeface="ＭＳ Ｐゴシック"/>
              </a:rPr>
              <a:t>College of Computing</a:t>
            </a:r>
          </a:p>
          <a:p>
            <a:pPr algn="just"/>
            <a:r>
              <a:rPr lang="en-US" sz="5800" b="1" dirty="0">
                <a:latin typeface="Arial"/>
                <a:ea typeface="ＭＳ Ｐゴシック"/>
              </a:rPr>
              <a:t>And Engineering (CCE)</a:t>
            </a:r>
          </a:p>
        </p:txBody>
      </p:sp>
      <p:pic>
        <p:nvPicPr>
          <p:cNvPr id="1434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0187900"/>
            <a:ext cx="162560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44"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78200" y="30187900"/>
            <a:ext cx="162560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345"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60600" y="30187900"/>
            <a:ext cx="162560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4" name="Straight Connector 3"/>
          <p:cNvCxnSpPr>
            <a:cxnSpLocks/>
          </p:cNvCxnSpPr>
          <p:nvPr/>
        </p:nvCxnSpPr>
        <p:spPr>
          <a:xfrm flipV="1">
            <a:off x="0" y="3352800"/>
            <a:ext cx="43891200" cy="53530"/>
          </a:xfrm>
          <a:prstGeom prst="line">
            <a:avLst/>
          </a:prstGeom>
          <a:ln w="76200" cmpd="sng"/>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5"/>
          <a:stretch>
            <a:fillRect/>
          </a:stretch>
        </p:blipFill>
        <p:spPr>
          <a:xfrm>
            <a:off x="152399" y="30741563"/>
            <a:ext cx="9851723" cy="1872037"/>
          </a:xfrm>
          <a:prstGeom prst="rect">
            <a:avLst/>
          </a:prstGeom>
        </p:spPr>
      </p:pic>
      <p:sp>
        <p:nvSpPr>
          <p:cNvPr id="5" name="TextBox 4">
            <a:extLst>
              <a:ext uri="{FF2B5EF4-FFF2-40B4-BE49-F238E27FC236}">
                <a16:creationId xmlns:a16="http://schemas.microsoft.com/office/drawing/2014/main" id="{26561580-5128-465A-ACB6-8D7A07CDAE76}"/>
              </a:ext>
            </a:extLst>
          </p:cNvPr>
          <p:cNvSpPr txBox="1"/>
          <p:nvPr/>
        </p:nvSpPr>
        <p:spPr>
          <a:xfrm>
            <a:off x="333616" y="3767635"/>
            <a:ext cx="14329835" cy="26277833"/>
          </a:xfrm>
          <a:prstGeom prst="rect">
            <a:avLst/>
          </a:prstGeom>
          <a:solidFill>
            <a:schemeClr val="tx1"/>
          </a:solidFill>
          <a:ln w="38100">
            <a:solidFill>
              <a:schemeClr val="accent1"/>
            </a:solidFill>
          </a:ln>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Introduction</a:t>
            </a:r>
            <a:endParaRPr lang="en-US" sz="2000" b="1" u="sng" dirty="0">
              <a:solidFill>
                <a:schemeClr val="bg1"/>
              </a:solidFill>
              <a:latin typeface="Arial" panose="020B0604020202020204" pitchFamily="34" charset="0"/>
              <a:cs typeface="Arial" panose="020B0604020202020204" pitchFamily="34" charset="0"/>
            </a:endParaRPr>
          </a:p>
          <a:p>
            <a:pPr algn="just"/>
            <a:r>
              <a:rPr lang="en-US" sz="2400" dirty="0">
                <a:solidFill>
                  <a:schemeClr val="bg1"/>
                </a:solidFill>
                <a:latin typeface="Arial" panose="020B0604020202020204" pitchFamily="34" charset="0"/>
                <a:cs typeface="Arial" panose="020B0604020202020204" pitchFamily="34" charset="0"/>
              </a:rPr>
              <a:t>Today’s business world lives off the production and manipulation of proprietary data, when information is the main product, it is imperative that it is kept safe (Leyshon, 2014). While keeping the product as secured as possible, businesses must still align themselves with best practices to mitigate risk (Jordan, 2012). Exposing company data or leaving it vulnerable to a breach could lead to a catastrophic business impact while simultaneously daunting the company's reputation. Loss of revenue and damage to reputation are some of the effects of a security breach. Gone are the days were small business were overlooked by bad actors, in fact, small business generates twice as much innovations and have more intellectual property than larger organization (Bhattacharya, 2015). This project will propose a more robust cybersecurity posture for an audio engineering company, with a focus on network security through newer technology and best practices.</a:t>
            </a:r>
            <a:endParaRPr lang="en-US" sz="2400" dirty="0">
              <a:solidFill>
                <a:srgbClr val="FF0000"/>
              </a:solidFill>
              <a:latin typeface="Arial" panose="020B0604020202020204" pitchFamily="34" charset="0"/>
              <a:cs typeface="Arial" panose="020B0604020202020204" pitchFamily="34" charset="0"/>
            </a:endParaRPr>
          </a:p>
          <a:p>
            <a:pPr algn="just"/>
            <a:endParaRPr lang="en-US" sz="2000" dirty="0">
              <a:solidFill>
                <a:srgbClr val="FF0000"/>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Recognize and Define a Problem</a:t>
            </a:r>
          </a:p>
          <a:p>
            <a:pPr algn="ctr"/>
            <a:endParaRPr lang="en-US" sz="2000" b="1" u="sng" dirty="0">
              <a:solidFill>
                <a:schemeClr val="bg1"/>
              </a:solidFill>
              <a:latin typeface="Arial" panose="020B0604020202020204" pitchFamily="34" charset="0"/>
              <a:cs typeface="Arial" panose="020B0604020202020204" pitchFamily="34" charset="0"/>
            </a:endParaRPr>
          </a:p>
          <a:p>
            <a:pPr algn="just"/>
            <a:r>
              <a:rPr lang="en-US" sz="2400" dirty="0">
                <a:solidFill>
                  <a:schemeClr val="bg1"/>
                </a:solidFill>
                <a:latin typeface="Arial" panose="020B0604020202020204" pitchFamily="34" charset="0"/>
                <a:cs typeface="Arial" panose="020B0604020202020204" pitchFamily="34" charset="0"/>
              </a:rPr>
              <a:t>For many audio engineering studio's, digital attacks are a serious risk (Leyshon, 2014). Many clients within these organizations depend on the security and privacy of their projects in order to be successful. Most audio studios are small businesses with limited resources, no dedicated skilled Information Technology (IT) staff, and basic to no security features (Bhattacharya, 2015). When compared to large businesses that have dedicated security teams, audio studios are more suspectable to data theft and network intrusion (Bhattacharya, 2015).</a:t>
            </a:r>
          </a:p>
          <a:p>
            <a:pPr algn="just"/>
            <a:endParaRPr lang="en-US" sz="2400" b="1" u="sng"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Organizational Facts</a:t>
            </a:r>
          </a:p>
          <a:p>
            <a:pPr algn="ctr"/>
            <a:endPar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8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National Institute of Standards and Technology (NIST) Cybersecurity Framework discovered some vulnerabilities that could be easily exploited by bad actors if not properly remediated</a:t>
            </a: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US" sz="2400" b="1" u="sng"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Physical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Studio doors do not have locks on them. Office building door has lock but once in a perpetrator has access to recording equipment.</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Production computer should be locked away. Guest/Customers should not have physical access to them.</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No Security system in place to keep a record of access to the facility.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Network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has a flat network for all traffic. Production network is the same as guest network, no segregation.</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Guest connected to the </a:t>
            </a:r>
            <a:r>
              <a:rPr lang="en-US" sz="2400" dirty="0">
                <a:solidFill>
                  <a:schemeClr val="bg1"/>
                </a:solidFill>
                <a:latin typeface="Arial" panose="020B0604020202020204" pitchFamily="34" charset="0"/>
                <a:cs typeface="Arial" panose="020B0604020202020204" pitchFamily="34" charset="0"/>
              </a:rPr>
              <a:t>WiFi</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can access the routers configuration.</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uses </a:t>
            </a:r>
            <a:r>
              <a:rPr lang="en-US" sz="2400" dirty="0">
                <a:solidFill>
                  <a:schemeClr val="bg1"/>
                </a:solidFill>
                <a:latin typeface="Arial" panose="020B0604020202020204" pitchFamily="34" charset="0"/>
                <a:cs typeface="Arial" panose="020B0604020202020204" pitchFamily="34" charset="0"/>
              </a:rPr>
              <a:t>WiFi</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Protected Access (WPA) for security.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does not use a Virtual Private Network (VPN) or Proxy.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No network firewall, Intrusion Detection System (IDS), or Intrusion Prevention System (IPS).</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Computer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Production computer does not encrypt proprietary data on its local machine.</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Ports and Drives are not locked down from external hardware.</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Operation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Client only pushes backups to 3</a:t>
            </a:r>
            <a:r>
              <a:rPr lang="en-US" sz="2400" baseline="30000" dirty="0">
                <a:solidFill>
                  <a:srgbClr val="000000"/>
                </a:solidFill>
                <a:latin typeface="Arial" panose="020B0604020202020204" pitchFamily="34" charset="0"/>
                <a:ea typeface="Times New Roman" panose="02020603050405020304" pitchFamily="18" charset="0"/>
                <a:cs typeface="Arial" panose="020B0604020202020204" pitchFamily="34" charset="0"/>
              </a:rPr>
              <a:t>rd</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party but can only use as a restore point, cannot reference live data remotely. Can’t access data in a flash in case of an emergency.</a:t>
            </a:r>
          </a:p>
          <a:p>
            <a:pPr algn="ctr"/>
            <a:endParaRPr lang="en-US" sz="2400" b="1"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Project Scopes and Goals</a:t>
            </a: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p:txBody>
      </p:sp>
      <p:sp>
        <p:nvSpPr>
          <p:cNvPr id="43" name="TextBox 42">
            <a:extLst>
              <a:ext uri="{FF2B5EF4-FFF2-40B4-BE49-F238E27FC236}">
                <a16:creationId xmlns:a16="http://schemas.microsoft.com/office/drawing/2014/main" id="{AF17F38D-D4BF-45EB-AE4B-A80D662115F6}"/>
              </a:ext>
            </a:extLst>
          </p:cNvPr>
          <p:cNvSpPr txBox="1"/>
          <p:nvPr/>
        </p:nvSpPr>
        <p:spPr>
          <a:xfrm>
            <a:off x="14774415" y="3740704"/>
            <a:ext cx="14313961" cy="26304766"/>
          </a:xfrm>
          <a:prstGeom prst="rect">
            <a:avLst/>
          </a:prstGeom>
          <a:solidFill>
            <a:schemeClr val="tx1"/>
          </a:solidFill>
          <a:ln w="38100">
            <a:solidFill>
              <a:schemeClr val="accent1"/>
            </a:solidFill>
          </a:ln>
        </p:spPr>
        <p:txBody>
          <a:bodyPr wrap="square" rtlCol="0">
            <a:spAutoFit/>
          </a:bodyPr>
          <a:lstStyle/>
          <a:p>
            <a:pPr algn="ctr"/>
            <a:r>
              <a:rPr lang="en-US" sz="2400" b="1" dirty="0">
                <a:solidFill>
                  <a:schemeClr val="bg1"/>
                </a:solidFill>
              </a:rPr>
              <a:t>Recommended Action Plan</a:t>
            </a: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ctr"/>
            <a:endParaRPr lang="en-US" sz="2400" b="1" dirty="0">
              <a:solidFill>
                <a:schemeClr val="bg1"/>
              </a:solidFill>
            </a:endParaRPr>
          </a:p>
          <a:p>
            <a:pPr algn="ctr"/>
            <a:r>
              <a:rPr lang="en-US" sz="2400" b="1" dirty="0">
                <a:solidFill>
                  <a:schemeClr val="bg1"/>
                </a:solidFill>
              </a:rPr>
              <a:t>Risk Management Analysis (RMA)</a:t>
            </a: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p:txBody>
      </p:sp>
      <p:sp>
        <p:nvSpPr>
          <p:cNvPr id="44" name="TextBox 43">
            <a:extLst>
              <a:ext uri="{FF2B5EF4-FFF2-40B4-BE49-F238E27FC236}">
                <a16:creationId xmlns:a16="http://schemas.microsoft.com/office/drawing/2014/main" id="{5DE67388-0F48-4C70-9DB5-B66A4DB02069}"/>
              </a:ext>
            </a:extLst>
          </p:cNvPr>
          <p:cNvSpPr txBox="1"/>
          <p:nvPr/>
        </p:nvSpPr>
        <p:spPr>
          <a:xfrm>
            <a:off x="29298989" y="3718575"/>
            <a:ext cx="14264604" cy="26304765"/>
          </a:xfrm>
          <a:prstGeom prst="rect">
            <a:avLst/>
          </a:prstGeom>
          <a:solidFill>
            <a:schemeClr val="tx1"/>
          </a:solidFill>
          <a:ln w="38100">
            <a:solidFill>
              <a:schemeClr val="accent1"/>
            </a:solidFill>
          </a:ln>
        </p:spPr>
        <p:txBody>
          <a:bodyPr wrap="square" rtlCol="0">
            <a:spAutoFit/>
          </a:bodyPr>
          <a:lstStyle/>
          <a:p>
            <a:pPr algn="ctr"/>
            <a:r>
              <a:rPr lang="en-US" sz="2400" b="1" dirty="0">
                <a:solidFill>
                  <a:schemeClr val="bg1"/>
                </a:solidFill>
              </a:rPr>
              <a:t>Anticipated Results</a:t>
            </a:r>
          </a:p>
          <a:p>
            <a:pPr algn="just"/>
            <a:endParaRPr lang="en-US" sz="2000" b="1" u="sng" dirty="0">
              <a:solidFill>
                <a:schemeClr val="bg1"/>
              </a:solidFil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Create segregated networks between production, guest, and IP camera system environments.</a:t>
            </a: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increases security and mitigates guest accessing the production network or Closed Caption TV (CCTV)  network.</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Increase Security from WPA to WPA2</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increases security because WPA is relatively weak and can be cracked by a brute force attack. WiFi Protected Access 2 (WPA2) increases the WiFi security posture.</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Increase Security for Communication to Outside World</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is done through the VPN and Proxying capabilities of the Meraki network appliance. This reduces the risk of eavesdropping and using the Proxy will mask the packets hops out to the world.</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Data Encrypted on Local Machine</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 This also reduces the risk of data theft, if a bad actor were able to gain access to the computer. The files are encrypted and will be harder to retrieve without the decryption key. </a:t>
            </a:r>
            <a:endParaRPr lang="en-US" sz="2400" b="1" dirty="0">
              <a:solidFill>
                <a:schemeClr val="bg1"/>
              </a:solidFill>
            </a:endParaRPr>
          </a:p>
          <a:p>
            <a:pPr algn="ctr"/>
            <a:r>
              <a:rPr lang="en-US" sz="2400" b="1" dirty="0">
                <a:solidFill>
                  <a:schemeClr val="bg1"/>
                </a:solidFill>
              </a:rPr>
              <a:t>Proposed Costs</a:t>
            </a:r>
          </a:p>
          <a:p>
            <a:pPr algn="just"/>
            <a:endParaRPr lang="en-US" sz="2000" b="1" u="sng" dirty="0">
              <a:solidFill>
                <a:schemeClr val="bg1"/>
              </a:solidFill>
            </a:endParaRPr>
          </a:p>
          <a:p>
            <a:pPr marL="285750" indent="-285750" algn="just">
              <a:buFont typeface="Arial" panose="020B0604020202020204" pitchFamily="34" charset="0"/>
              <a:buChar char="•"/>
            </a:pPr>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400" b="1" u="sng" dirty="0">
              <a:solidFill>
                <a:schemeClr val="bg1"/>
              </a:solidFill>
            </a:endParaRPr>
          </a:p>
          <a:p>
            <a:pPr algn="ctr"/>
            <a:r>
              <a:rPr lang="en-US" sz="2400" b="1" dirty="0">
                <a:solidFill>
                  <a:schemeClr val="bg1"/>
                </a:solidFill>
              </a:rPr>
              <a:t>Conclusion</a:t>
            </a:r>
            <a:endParaRPr lang="en-US" sz="2400" b="1" u="sng" dirty="0">
              <a:solidFill>
                <a:schemeClr val="bg1"/>
              </a:solidFill>
            </a:endParaRPr>
          </a:p>
          <a:p>
            <a:pPr algn="just">
              <a:spcBef>
                <a:spcPts val="0"/>
              </a:spcBef>
              <a:spcAft>
                <a:spcPts val="8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This project focus was to harden the network and raise the cybersecurity posture of an audio engineering facility. Since there was little to no cybersecurity coordination, this audio engineering studio had a NIST Cybersecurity Framework (2014) Tier 1. Physical security can be increased with the installation of door locks and a private Internet Protocol (IP) camera network. Network security can be improved with the introduction of a Network Security Appliance (NSA), in this case being a Meraki all in one device. This will increase security through its abilities to provide a VPN, segregating networks, proxying capabilities, and improving WiFi security from WPA to WPA2. The operation security of this business will be further developed to include disk encryption software to protect data at rest and to also include encrypted connections to a hot cloud drive for more available content management. Once these objectives are completed, this business will then have a stronger cybersecurity posture and higher level of consciousness when it comes to their cyber awareness. It will also provide enough resources to adequately accommodate their cybersecurity needs. After these changes have been made this audio engineering studio will have a new higher proposed NIST Cybersecurity Framework (2014) Tier 2.</a:t>
            </a:r>
          </a:p>
          <a:p>
            <a:pPr algn="ctr"/>
            <a:r>
              <a:rPr lang="en-US" sz="2400" b="1" dirty="0">
                <a:solidFill>
                  <a:schemeClr val="bg1"/>
                </a:solidFill>
              </a:rPr>
              <a:t>References</a:t>
            </a:r>
            <a:endParaRPr 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Bhattacharya, D. (2015, September). Evolution of cybersecurity issues in small businesses. In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4th Annual ACM Conference on Research in Information Technology</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11-	11).</a:t>
            </a: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Jordan, S. (2012). Defense in depth: Employing a layered approach for protecting federal government 	information systems.</a:t>
            </a: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Leyshon, A. (2014). Reformatted: Code, networks, and the transformation of the music industry. Oxford 	University Press, USA.</a:t>
            </a:r>
          </a:p>
          <a:p>
            <a:pPr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Lihong, Y., &amp;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Zhiguo</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W. (2018, September). Research and design of multi dimension protection 	system for data security in cloud computing environment.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2018 	International Conference on Information Hiding and Image Processing</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12-15).</a:t>
            </a:r>
          </a:p>
          <a:p>
            <a:pPr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Ma, S., Lee, K. H., Kim, C. H., Rhee, J., Zhang, X., &amp; Xu, D. (2015, December). Accurate, low cost and 	instrumentation-free security audit logging for windows.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31st Annual 	Computer Security Applications Conference</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401-410).</a:t>
            </a:r>
          </a:p>
          <a:p>
            <a:pPr marL="0" marR="0" algn="just">
              <a:spcBef>
                <a:spcPts val="0"/>
              </a:spcBef>
              <a:spcAft>
                <a:spcPts val="0"/>
              </a:spcAft>
            </a:pPr>
            <a:r>
              <a:rPr lang="en-US" sz="2400" dirty="0">
                <a:solidFill>
                  <a:schemeClr val="bg1"/>
                </a:solidFill>
                <a:latin typeface="Arial" panose="020B0604020202020204" pitchFamily="34" charset="0"/>
                <a:ea typeface="Arial" panose="020B0604020202020204" pitchFamily="34" charset="0"/>
                <a:cs typeface="Arial" panose="020B0604020202020204" pitchFamily="34" charset="0"/>
              </a:rPr>
              <a:t>McDermid, D. C., </a:t>
            </a:r>
            <a:r>
              <a:rPr lang="en-US" sz="2400" dirty="0" err="1">
                <a:solidFill>
                  <a:schemeClr val="bg1"/>
                </a:solidFill>
                <a:latin typeface="Arial" panose="020B0604020202020204" pitchFamily="34" charset="0"/>
                <a:ea typeface="Arial" panose="020B0604020202020204" pitchFamily="34" charset="0"/>
                <a:cs typeface="Arial" panose="020B0604020202020204" pitchFamily="34" charset="0"/>
              </a:rPr>
              <a:t>Mahncke</a:t>
            </a:r>
            <a:r>
              <a:rPr lang="en-US" sz="2400" dirty="0">
                <a:solidFill>
                  <a:schemeClr val="bg1"/>
                </a:solidFill>
                <a:latin typeface="Arial" panose="020B0604020202020204" pitchFamily="34" charset="0"/>
                <a:ea typeface="Arial" panose="020B0604020202020204" pitchFamily="34" charset="0"/>
                <a:cs typeface="Arial" panose="020B0604020202020204" pitchFamily="34" charset="0"/>
              </a:rPr>
              <a:t>, R. J., &amp; Williams, P. A. (2009). Challenges in improving information security 	practice in Australian general</a:t>
            </a:r>
            <a:r>
              <a:rPr lang="en-US" sz="2400" dirty="0">
                <a:solidFill>
                  <a:srgbClr val="222222"/>
                </a:solidFill>
                <a:latin typeface="Arial" panose="020B0604020202020204" pitchFamily="34" charset="0"/>
                <a:ea typeface="Arial" panose="020B0604020202020204" pitchFamily="34" charset="0"/>
                <a:cs typeface="Arial" panose="020B0604020202020204" pitchFamily="34" charset="0"/>
              </a:rPr>
              <a:t>.</a:t>
            </a:r>
            <a:endPar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Monshizadeh</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M.,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Naldurg</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 &amp;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Venkatakrishnan</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V. N. (2014, November). Mace: Detecting privilege 	escalation vulnerabilities in web applications.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2014 ACM SIGSAC 	Conference on Computer and Communications Security</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690-701).</a:t>
            </a: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National Institute of Standards and Technology. (2018). Framework for improving critical infrastructure </a:t>
            </a:r>
          </a:p>
          <a:p>
            <a:pPr marL="0" marR="0">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cybersecurity Version1.1. US Department of Commerce. 	</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hlinkClick r:id="rId6"/>
              </a:rPr>
              <a:t>https://nvlpubs.nist.gov/nistpubs/CSWP/NIST.CSWP.04162018.pdf</a:t>
            </a:r>
            <a:endPar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Xie</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R., &amp; Gamble, R. (2013, January). An architecture for cross-cloud auditing.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Eighth Annual Cyber Security and Information Intelligence Research Workshop</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1-4).</a:t>
            </a:r>
          </a:p>
        </p:txBody>
      </p:sp>
      <p:sp>
        <p:nvSpPr>
          <p:cNvPr id="45" name="TextBox 44">
            <a:extLst>
              <a:ext uri="{FF2B5EF4-FFF2-40B4-BE49-F238E27FC236}">
                <a16:creationId xmlns:a16="http://schemas.microsoft.com/office/drawing/2014/main" id="{00AF5D54-FD49-4874-8704-BC6043F9B083}"/>
              </a:ext>
            </a:extLst>
          </p:cNvPr>
          <p:cNvSpPr txBox="1"/>
          <p:nvPr/>
        </p:nvSpPr>
        <p:spPr>
          <a:xfrm>
            <a:off x="308195" y="312346"/>
            <a:ext cx="43255397" cy="2954655"/>
          </a:xfrm>
          <a:prstGeom prst="rect">
            <a:avLst/>
          </a:prstGeom>
          <a:solidFill>
            <a:schemeClr val="tx1"/>
          </a:solidFill>
          <a:ln w="38100">
            <a:solidFill>
              <a:schemeClr val="accent1"/>
            </a:solidFill>
          </a:ln>
        </p:spPr>
        <p:txBody>
          <a:bodyPr wrap="square" rtlCol="0">
            <a:spAutoFit/>
          </a:bodyPr>
          <a:lstStyle/>
          <a:p>
            <a:pPr algn="just"/>
            <a:r>
              <a:rPr lang="en-US" sz="4400" b="1" cap="all" dirty="0">
                <a:solidFill>
                  <a:schemeClr val="bg1"/>
                </a:solidFill>
              </a:rPr>
              <a:t>                                                       </a:t>
            </a:r>
            <a:endParaRPr lang="en-US" sz="5400" b="1" cap="all" dirty="0">
              <a:solidFill>
                <a:schemeClr val="bg1"/>
              </a:solidFill>
            </a:endParaRPr>
          </a:p>
          <a:p>
            <a:pPr algn="just"/>
            <a:r>
              <a:rPr lang="en-US" sz="5400" b="1" cap="all" dirty="0">
                <a:solidFill>
                  <a:schemeClr val="bg1"/>
                </a:solidFill>
              </a:rPr>
              <a:t>                                 A Network hardening and data breach mitigation of an audio engineering studio         </a:t>
            </a:r>
            <a:r>
              <a:rPr lang="en-US" sz="3200" b="1" cap="all" dirty="0">
                <a:solidFill>
                  <a:schemeClr val="bg1"/>
                </a:solidFill>
              </a:rPr>
              <a:t>Fall 2020</a:t>
            </a:r>
            <a:endParaRPr lang="en-US" sz="3200" dirty="0">
              <a:solidFill>
                <a:schemeClr val="bg1"/>
              </a:solidFill>
            </a:endParaRPr>
          </a:p>
          <a:p>
            <a:pPr algn="just"/>
            <a:r>
              <a:rPr lang="en-US" sz="4400" b="1" dirty="0">
                <a:solidFill>
                  <a:schemeClr val="bg1"/>
                </a:solidFill>
              </a:rPr>
              <a:t>Team/Students: </a:t>
            </a:r>
            <a:r>
              <a:rPr lang="en-US" sz="4400" dirty="0">
                <a:solidFill>
                  <a:schemeClr val="bg1"/>
                </a:solidFill>
              </a:rPr>
              <a:t>ISEC690 Team 1 | Babatunde Somade and Eric Webb | </a:t>
            </a:r>
            <a:r>
              <a:rPr lang="en-US" sz="4400" b="1" dirty="0">
                <a:solidFill>
                  <a:schemeClr val="bg1"/>
                </a:solidFill>
              </a:rPr>
              <a:t>Business Advisor: </a:t>
            </a:r>
            <a:r>
              <a:rPr lang="en-US" sz="4400" dirty="0" err="1">
                <a:solidFill>
                  <a:schemeClr val="bg1"/>
                </a:solidFill>
              </a:rPr>
              <a:t>Figgy</a:t>
            </a:r>
            <a:r>
              <a:rPr lang="en-US" sz="4400" dirty="0">
                <a:solidFill>
                  <a:schemeClr val="bg1"/>
                </a:solidFill>
              </a:rPr>
              <a:t>, Z.| </a:t>
            </a:r>
            <a:r>
              <a:rPr lang="en-US" sz="4400" b="1" dirty="0">
                <a:solidFill>
                  <a:schemeClr val="bg1"/>
                </a:solidFill>
              </a:rPr>
              <a:t>Professor: </a:t>
            </a:r>
            <a:r>
              <a:rPr lang="en-US" sz="4400" dirty="0">
                <a:solidFill>
                  <a:schemeClr val="bg1"/>
                </a:solidFill>
              </a:rPr>
              <a:t>Dr. </a:t>
            </a:r>
            <a:r>
              <a:rPr lang="en-US" sz="4400" dirty="0" err="1">
                <a:solidFill>
                  <a:schemeClr val="bg1"/>
                </a:solidFill>
              </a:rPr>
              <a:t>Yair</a:t>
            </a:r>
            <a:r>
              <a:rPr lang="en-US" sz="4400" dirty="0">
                <a:solidFill>
                  <a:schemeClr val="bg1"/>
                </a:solidFill>
              </a:rPr>
              <a:t> Levy, Professor of IS &amp; Cybersecurity</a:t>
            </a:r>
          </a:p>
          <a:p>
            <a:pPr algn="just"/>
            <a:endParaRPr lang="en-US" sz="4400" dirty="0">
              <a:solidFill>
                <a:schemeClr val="bg1"/>
              </a:solidFill>
            </a:endParaRPr>
          </a:p>
        </p:txBody>
      </p:sp>
      <p:cxnSp>
        <p:nvCxnSpPr>
          <p:cNvPr id="9" name="Straight Connector 8">
            <a:extLst>
              <a:ext uri="{FF2B5EF4-FFF2-40B4-BE49-F238E27FC236}">
                <a16:creationId xmlns:a16="http://schemas.microsoft.com/office/drawing/2014/main" id="{97CC8879-3C66-4C47-8801-DA59ECFE0281}"/>
              </a:ext>
            </a:extLst>
          </p:cNvPr>
          <p:cNvCxnSpPr>
            <a:cxnSpLocks/>
          </p:cNvCxnSpPr>
          <p:nvPr/>
        </p:nvCxnSpPr>
        <p:spPr>
          <a:xfrm>
            <a:off x="339079" y="11277600"/>
            <a:ext cx="1432437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84ED7C9-F743-44B7-AACC-B1AA8B9E96E3}"/>
              </a:ext>
            </a:extLst>
          </p:cNvPr>
          <p:cNvCxnSpPr>
            <a:cxnSpLocks/>
          </p:cNvCxnSpPr>
          <p:nvPr/>
        </p:nvCxnSpPr>
        <p:spPr>
          <a:xfrm>
            <a:off x="330894" y="8077200"/>
            <a:ext cx="1433255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
            <a:extLst>
              <a:ext uri="{FF2B5EF4-FFF2-40B4-BE49-F238E27FC236}">
                <a16:creationId xmlns:a16="http://schemas.microsoft.com/office/drawing/2014/main" id="{703FD534-3762-4DB3-9D21-D78B757C3BB3}"/>
              </a:ext>
            </a:extLst>
          </p:cNvPr>
          <p:cNvSpPr>
            <a:spLocks noChangeArrowheads="1"/>
          </p:cNvSpPr>
          <p:nvPr/>
        </p:nvSpPr>
        <p:spPr bwMode="auto">
          <a:xfrm>
            <a:off x="38910784" y="17333525"/>
            <a:ext cx="2199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
            <a:extLst>
              <a:ext uri="{FF2B5EF4-FFF2-40B4-BE49-F238E27FC236}">
                <a16:creationId xmlns:a16="http://schemas.microsoft.com/office/drawing/2014/main" id="{80412E14-6758-4B3C-AD79-EC055E7E0246}"/>
              </a:ext>
            </a:extLst>
          </p:cNvPr>
          <p:cNvSpPr>
            <a:spLocks noChangeArrowheads="1"/>
          </p:cNvSpPr>
          <p:nvPr/>
        </p:nvSpPr>
        <p:spPr bwMode="auto">
          <a:xfrm>
            <a:off x="38893459" y="18941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a:p>
        </p:txBody>
      </p:sp>
      <p:cxnSp>
        <p:nvCxnSpPr>
          <p:cNvPr id="61" name="Straight Connector 60">
            <a:extLst>
              <a:ext uri="{FF2B5EF4-FFF2-40B4-BE49-F238E27FC236}">
                <a16:creationId xmlns:a16="http://schemas.microsoft.com/office/drawing/2014/main" id="{B02779F9-AAF6-44CA-9E2A-8ED55B077DE9}"/>
              </a:ext>
            </a:extLst>
          </p:cNvPr>
          <p:cNvCxnSpPr>
            <a:cxnSpLocks/>
          </p:cNvCxnSpPr>
          <p:nvPr/>
        </p:nvCxnSpPr>
        <p:spPr>
          <a:xfrm>
            <a:off x="308195" y="21488400"/>
            <a:ext cx="14355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1BBA9A-4F74-4E46-A5C5-82E7B619BF95}"/>
              </a:ext>
            </a:extLst>
          </p:cNvPr>
          <p:cNvCxnSpPr>
            <a:cxnSpLocks/>
          </p:cNvCxnSpPr>
          <p:nvPr/>
        </p:nvCxnSpPr>
        <p:spPr>
          <a:xfrm>
            <a:off x="14799072" y="21488400"/>
            <a:ext cx="1429305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E399294-FA7A-4FCC-AC32-DBCC2C3C77C5}"/>
              </a:ext>
            </a:extLst>
          </p:cNvPr>
          <p:cNvPicPr/>
          <p:nvPr/>
        </p:nvPicPr>
        <p:blipFill>
          <a:blip r:embed="rId7"/>
          <a:stretch>
            <a:fillRect/>
          </a:stretch>
        </p:blipFill>
        <p:spPr>
          <a:xfrm>
            <a:off x="15318781" y="6389120"/>
            <a:ext cx="5943600" cy="4551680"/>
          </a:xfrm>
          <a:prstGeom prst="rect">
            <a:avLst/>
          </a:prstGeom>
        </p:spPr>
      </p:pic>
      <p:cxnSp>
        <p:nvCxnSpPr>
          <p:cNvPr id="71" name="Straight Connector 70">
            <a:extLst>
              <a:ext uri="{FF2B5EF4-FFF2-40B4-BE49-F238E27FC236}">
                <a16:creationId xmlns:a16="http://schemas.microsoft.com/office/drawing/2014/main" id="{FF257A81-7547-4B83-A9A9-9B4AE9431921}"/>
              </a:ext>
            </a:extLst>
          </p:cNvPr>
          <p:cNvCxnSpPr>
            <a:cxnSpLocks/>
          </p:cNvCxnSpPr>
          <p:nvPr/>
        </p:nvCxnSpPr>
        <p:spPr>
          <a:xfrm>
            <a:off x="29290319" y="96012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000952D-B77D-44DC-AAA0-ED49B8705835}"/>
              </a:ext>
            </a:extLst>
          </p:cNvPr>
          <p:cNvCxnSpPr>
            <a:cxnSpLocks/>
          </p:cNvCxnSpPr>
          <p:nvPr/>
        </p:nvCxnSpPr>
        <p:spPr>
          <a:xfrm>
            <a:off x="29298989" y="153924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C2DA61-E132-4693-B6E4-F42572A551CF}"/>
              </a:ext>
            </a:extLst>
          </p:cNvPr>
          <p:cNvCxnSpPr>
            <a:cxnSpLocks/>
          </p:cNvCxnSpPr>
          <p:nvPr/>
        </p:nvCxnSpPr>
        <p:spPr>
          <a:xfrm>
            <a:off x="29298989" y="207264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336" name="Rectangle 7">
            <a:extLst>
              <a:ext uri="{FF2B5EF4-FFF2-40B4-BE49-F238E27FC236}">
                <a16:creationId xmlns:a16="http://schemas.microsoft.com/office/drawing/2014/main" id="{753D2BDF-02F2-4C06-BB51-090D09FCA00D}"/>
              </a:ext>
            </a:extLst>
          </p:cNvPr>
          <p:cNvSpPr>
            <a:spLocks noChangeArrowheads="1"/>
          </p:cNvSpPr>
          <p:nvPr/>
        </p:nvSpPr>
        <p:spPr bwMode="auto">
          <a:xfrm>
            <a:off x="2185323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a:p>
        </p:txBody>
      </p:sp>
      <p:graphicFrame>
        <p:nvGraphicFramePr>
          <p:cNvPr id="14339" name="Object 14338">
            <a:extLst>
              <a:ext uri="{FF2B5EF4-FFF2-40B4-BE49-F238E27FC236}">
                <a16:creationId xmlns:a16="http://schemas.microsoft.com/office/drawing/2014/main" id="{17C5130D-5563-489E-BD78-6C1637AD5E54}"/>
              </a:ext>
            </a:extLst>
          </p:cNvPr>
          <p:cNvGraphicFramePr>
            <a:graphicFrameLocks/>
          </p:cNvGraphicFramePr>
          <p:nvPr>
            <p:extLst>
              <p:ext uri="{D42A27DB-BD31-4B8C-83A1-F6EECF244321}">
                <p14:modId xmlns:p14="http://schemas.microsoft.com/office/powerpoint/2010/main" val="3777488188"/>
              </p:ext>
            </p:extLst>
          </p:nvPr>
        </p:nvGraphicFramePr>
        <p:xfrm>
          <a:off x="14908148" y="16015899"/>
          <a:ext cx="6807247" cy="4926348"/>
        </p:xfrm>
        <a:graphic>
          <a:graphicData uri="http://schemas.openxmlformats.org/presentationml/2006/ole">
            <mc:AlternateContent xmlns:mc="http://schemas.openxmlformats.org/markup-compatibility/2006">
              <mc:Choice xmlns:v="urn:schemas-microsoft-com:vml" Requires="v">
                <p:oleObj spid="_x0000_s1235" name="Picture" r:id="rId8" imgW="0" imgH="0" progId="StaticMetafile">
                  <p:embed/>
                </p:oleObj>
              </mc:Choice>
              <mc:Fallback>
                <p:oleObj name="Picture" r:id="rId8" imgW="0" imgH="0" progId="StaticMetafile">
                  <p:embed/>
                  <p:pic>
                    <p:nvPicPr>
                      <p:cNvPr id="14339" name="Object 14338">
                        <a:extLst>
                          <a:ext uri="{FF2B5EF4-FFF2-40B4-BE49-F238E27FC236}">
                            <a16:creationId xmlns:a16="http://schemas.microsoft.com/office/drawing/2014/main" id="{17C5130D-5563-489E-BD78-6C1637AD5E5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08148" y="16015899"/>
                        <a:ext cx="6807247" cy="4926348"/>
                      </a:xfrm>
                      <a:prstGeom prst="rect">
                        <a:avLst/>
                      </a:prstGeom>
                      <a:solidFill>
                        <a:srgbClr val="FFFFFF"/>
                      </a:solidFill>
                      <a:ln>
                        <a:solidFill>
                          <a:schemeClr val="bg2"/>
                        </a:solidFill>
                      </a:ln>
                    </p:spPr>
                  </p:pic>
                </p:oleObj>
              </mc:Fallback>
            </mc:AlternateContent>
          </a:graphicData>
        </a:graphic>
      </p:graphicFrame>
      <p:sp>
        <p:nvSpPr>
          <p:cNvPr id="14340" name="Rectangle 9">
            <a:extLst>
              <a:ext uri="{FF2B5EF4-FFF2-40B4-BE49-F238E27FC236}">
                <a16:creationId xmlns:a16="http://schemas.microsoft.com/office/drawing/2014/main" id="{EBC2B9B2-7179-492E-8F6C-2AB5CE3BBEEE}"/>
              </a:ext>
            </a:extLst>
          </p:cNvPr>
          <p:cNvSpPr>
            <a:spLocks noChangeArrowheads="1"/>
          </p:cNvSpPr>
          <p:nvPr/>
        </p:nvSpPr>
        <p:spPr bwMode="auto">
          <a:xfrm>
            <a:off x="2185323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dirty="0"/>
          </a:p>
        </p:txBody>
      </p:sp>
      <p:pic>
        <p:nvPicPr>
          <p:cNvPr id="84" name="Picture 83">
            <a:extLst>
              <a:ext uri="{FF2B5EF4-FFF2-40B4-BE49-F238E27FC236}">
                <a16:creationId xmlns:a16="http://schemas.microsoft.com/office/drawing/2014/main" id="{C33831B3-751A-4EE3-B9F2-B2B07403837F}"/>
              </a:ext>
            </a:extLst>
          </p:cNvPr>
          <p:cNvPicPr/>
          <p:nvPr/>
        </p:nvPicPr>
        <p:blipFill>
          <a:blip r:embed="rId10"/>
          <a:stretch>
            <a:fillRect/>
          </a:stretch>
        </p:blipFill>
        <p:spPr>
          <a:xfrm>
            <a:off x="21990155" y="10084014"/>
            <a:ext cx="6857749" cy="4403458"/>
          </a:xfrm>
          <a:prstGeom prst="rect">
            <a:avLst/>
          </a:prstGeom>
        </p:spPr>
      </p:pic>
      <p:sp>
        <p:nvSpPr>
          <p:cNvPr id="7" name="Rectangle 6">
            <a:extLst>
              <a:ext uri="{FF2B5EF4-FFF2-40B4-BE49-F238E27FC236}">
                <a16:creationId xmlns:a16="http://schemas.microsoft.com/office/drawing/2014/main" id="{201770DC-5B09-4AAB-90D2-B5B5A4C3BB63}"/>
              </a:ext>
            </a:extLst>
          </p:cNvPr>
          <p:cNvSpPr/>
          <p:nvPr/>
        </p:nvSpPr>
        <p:spPr>
          <a:xfrm>
            <a:off x="14960897" y="4209573"/>
            <a:ext cx="6857750" cy="10295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Current NIST Tier Level is: 1</a:t>
            </a:r>
          </a:p>
          <a:p>
            <a:pPr lvl="0" algn="just"/>
            <a:r>
              <a:rPr lang="en-US" sz="2400" dirty="0">
                <a:solidFill>
                  <a:schemeClr val="bg1"/>
                </a:solidFill>
                <a:latin typeface="Arial" panose="020B0604020202020204" pitchFamily="34" charset="0"/>
                <a:cs typeface="Arial" panose="020B0604020202020204" pitchFamily="34" charset="0"/>
              </a:rPr>
              <a:t>Although this organization showed some limited knowledge about cybersecurity there was little to no cybersecurity coordination. Making it quite accessible and starting it at a NIST Tier 1.</a:t>
            </a: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ctr"/>
            <a:r>
              <a:rPr lang="en-US" sz="2400" b="1" dirty="0">
                <a:solidFill>
                  <a:schemeClr val="bg1"/>
                </a:solidFill>
                <a:latin typeface="Arial" panose="020B0604020202020204" pitchFamily="34" charset="0"/>
                <a:cs typeface="Arial" panose="020B0604020202020204" pitchFamily="34" charset="0"/>
              </a:rPr>
              <a:t>Proposed Target NIST Tier Level is: 2</a:t>
            </a:r>
          </a:p>
          <a:p>
            <a:pPr lvl="0" algn="just"/>
            <a:r>
              <a:rPr lang="en-US" sz="2400" dirty="0">
                <a:solidFill>
                  <a:schemeClr val="bg1"/>
                </a:solidFill>
                <a:latin typeface="Arial" panose="020B0604020202020204" pitchFamily="34" charset="0"/>
                <a:cs typeface="Arial" panose="020B0604020202020204" pitchFamily="34" charset="0"/>
              </a:rPr>
              <a:t>Within this network security overhaul, this organization will contain management approved processes for deployment of security constructs, will have a somewhat high level of awareness of its own security posture, and have enough digital and physical resources to maintain a loosely coordinated security posture. Raising it to a NIST tier level to a Tier 2.</a:t>
            </a:r>
            <a:endParaRPr lang="en-US" sz="2400" b="1" u="sng" dirty="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9C52F41C-A5F8-49B5-ADCD-E3388E697EC1}"/>
              </a:ext>
            </a:extLst>
          </p:cNvPr>
          <p:cNvSpPr/>
          <p:nvPr/>
        </p:nvSpPr>
        <p:spPr>
          <a:xfrm>
            <a:off x="22041248" y="4387506"/>
            <a:ext cx="4264838" cy="465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bg1"/>
                </a:solidFill>
                <a:latin typeface="Arial" panose="020B0604020202020204" pitchFamily="34" charset="0"/>
                <a:cs typeface="Arial" panose="020B0604020202020204" pitchFamily="34" charset="0"/>
              </a:rPr>
              <a:t>Table 3: Action Plan</a:t>
            </a:r>
          </a:p>
        </p:txBody>
      </p:sp>
      <p:sp>
        <p:nvSpPr>
          <p:cNvPr id="50" name="Rectangle 49">
            <a:extLst>
              <a:ext uri="{FF2B5EF4-FFF2-40B4-BE49-F238E27FC236}">
                <a16:creationId xmlns:a16="http://schemas.microsoft.com/office/drawing/2014/main" id="{576C4FE4-A616-44FF-B47D-ED1670ACE1F6}"/>
              </a:ext>
            </a:extLst>
          </p:cNvPr>
          <p:cNvSpPr/>
          <p:nvPr/>
        </p:nvSpPr>
        <p:spPr>
          <a:xfrm>
            <a:off x="14960897" y="14452054"/>
            <a:ext cx="13608411" cy="1314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Network Topology</a:t>
            </a:r>
          </a:p>
          <a:p>
            <a:pPr lvl="0" algn="just"/>
            <a:r>
              <a:rPr lang="en-US" sz="2400" dirty="0">
                <a:solidFill>
                  <a:schemeClr val="bg1"/>
                </a:solidFill>
                <a:latin typeface="Arial" panose="020B0604020202020204" pitchFamily="34" charset="0"/>
                <a:cs typeface="Arial" panose="020B0604020202020204" pitchFamily="34" charset="0"/>
              </a:rPr>
              <a:t>This network is originally a flat network by design with no segregation of data in between (See Figure 1). With the new proposed project, the network will incorporate smart switching capabilities along with added confidentiality by a VPN (See Figure 2).</a:t>
            </a:r>
          </a:p>
        </p:txBody>
      </p:sp>
      <p:sp>
        <p:nvSpPr>
          <p:cNvPr id="51" name="Rectangle 50">
            <a:extLst>
              <a:ext uri="{FF2B5EF4-FFF2-40B4-BE49-F238E27FC236}">
                <a16:creationId xmlns:a16="http://schemas.microsoft.com/office/drawing/2014/main" id="{6DBDBEC5-6657-494A-A7B9-68A6ECC8F358}"/>
              </a:ext>
            </a:extLst>
          </p:cNvPr>
          <p:cNvSpPr/>
          <p:nvPr/>
        </p:nvSpPr>
        <p:spPr>
          <a:xfrm>
            <a:off x="14899476" y="20929210"/>
            <a:ext cx="6805790" cy="405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bg1"/>
                </a:solidFill>
                <a:latin typeface="Arial" panose="020B0604020202020204" pitchFamily="34" charset="0"/>
                <a:cs typeface="Arial" panose="020B0604020202020204" pitchFamily="34" charset="0"/>
              </a:rPr>
              <a:t>Figure 1: Current Topology</a:t>
            </a:r>
          </a:p>
        </p:txBody>
      </p:sp>
      <p:sp>
        <p:nvSpPr>
          <p:cNvPr id="52" name="Rectangle 51">
            <a:extLst>
              <a:ext uri="{FF2B5EF4-FFF2-40B4-BE49-F238E27FC236}">
                <a16:creationId xmlns:a16="http://schemas.microsoft.com/office/drawing/2014/main" id="{BE4A2C02-0C83-4256-AEB4-BABE0E511E0E}"/>
              </a:ext>
            </a:extLst>
          </p:cNvPr>
          <p:cNvSpPr/>
          <p:nvPr/>
        </p:nvSpPr>
        <p:spPr>
          <a:xfrm>
            <a:off x="21681038" y="20624574"/>
            <a:ext cx="7325846" cy="989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bg1"/>
                </a:solidFill>
                <a:latin typeface="Arial" panose="020B0604020202020204" pitchFamily="34" charset="0"/>
                <a:cs typeface="Arial" panose="020B0604020202020204" pitchFamily="34" charset="0"/>
              </a:rPr>
              <a:t>Figure 2: Proposed Topology After Implementation of the Project</a:t>
            </a:r>
          </a:p>
        </p:txBody>
      </p:sp>
      <p:sp>
        <p:nvSpPr>
          <p:cNvPr id="60" name="Rectangle 59">
            <a:extLst>
              <a:ext uri="{FF2B5EF4-FFF2-40B4-BE49-F238E27FC236}">
                <a16:creationId xmlns:a16="http://schemas.microsoft.com/office/drawing/2014/main" id="{83C0F6FA-61DF-4C35-8EEF-7799BEA85DE2}"/>
              </a:ext>
            </a:extLst>
          </p:cNvPr>
          <p:cNvSpPr/>
          <p:nvPr/>
        </p:nvSpPr>
        <p:spPr>
          <a:xfrm>
            <a:off x="14960897" y="21589533"/>
            <a:ext cx="6518225" cy="66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bg1"/>
                </a:solidFill>
                <a:latin typeface="Arial" panose="020B0604020202020204" pitchFamily="34" charset="0"/>
                <a:cs typeface="Arial" panose="020B0604020202020204" pitchFamily="34" charset="0"/>
              </a:rPr>
              <a:t>Table 4: Risk Management Analysis</a:t>
            </a:r>
          </a:p>
        </p:txBody>
      </p:sp>
      <p:graphicFrame>
        <p:nvGraphicFramePr>
          <p:cNvPr id="15" name="Table 14">
            <a:extLst>
              <a:ext uri="{FF2B5EF4-FFF2-40B4-BE49-F238E27FC236}">
                <a16:creationId xmlns:a16="http://schemas.microsoft.com/office/drawing/2014/main" id="{E4C34D17-16DE-4B46-AE22-202073548386}"/>
              </a:ext>
            </a:extLst>
          </p:cNvPr>
          <p:cNvGraphicFramePr>
            <a:graphicFrameLocks noGrp="1"/>
          </p:cNvGraphicFramePr>
          <p:nvPr>
            <p:extLst>
              <p:ext uri="{D42A27DB-BD31-4B8C-83A1-F6EECF244321}">
                <p14:modId xmlns:p14="http://schemas.microsoft.com/office/powerpoint/2010/main" val="2747284647"/>
              </p:ext>
            </p:extLst>
          </p:nvPr>
        </p:nvGraphicFramePr>
        <p:xfrm>
          <a:off x="29641800" y="10161913"/>
          <a:ext cx="13639800" cy="4947182"/>
        </p:xfrm>
        <a:graphic>
          <a:graphicData uri="http://schemas.openxmlformats.org/drawingml/2006/table">
            <a:tbl>
              <a:tblPr firstRow="1" firstCol="1" bandRow="1"/>
              <a:tblGrid>
                <a:gridCol w="2918250">
                  <a:extLst>
                    <a:ext uri="{9D8B030D-6E8A-4147-A177-3AD203B41FA5}">
                      <a16:colId xmlns:a16="http://schemas.microsoft.com/office/drawing/2014/main" val="1921134604"/>
                    </a:ext>
                  </a:extLst>
                </a:gridCol>
                <a:gridCol w="2781291">
                  <a:extLst>
                    <a:ext uri="{9D8B030D-6E8A-4147-A177-3AD203B41FA5}">
                      <a16:colId xmlns:a16="http://schemas.microsoft.com/office/drawing/2014/main" val="2536202009"/>
                    </a:ext>
                  </a:extLst>
                </a:gridCol>
                <a:gridCol w="2415570">
                  <a:extLst>
                    <a:ext uri="{9D8B030D-6E8A-4147-A177-3AD203B41FA5}">
                      <a16:colId xmlns:a16="http://schemas.microsoft.com/office/drawing/2014/main" val="4176562685"/>
                    </a:ext>
                  </a:extLst>
                </a:gridCol>
                <a:gridCol w="2411056">
                  <a:extLst>
                    <a:ext uri="{9D8B030D-6E8A-4147-A177-3AD203B41FA5}">
                      <a16:colId xmlns:a16="http://schemas.microsoft.com/office/drawing/2014/main" val="3294969623"/>
                    </a:ext>
                  </a:extLst>
                </a:gridCol>
                <a:gridCol w="1920417">
                  <a:extLst>
                    <a:ext uri="{9D8B030D-6E8A-4147-A177-3AD203B41FA5}">
                      <a16:colId xmlns:a16="http://schemas.microsoft.com/office/drawing/2014/main" val="351615940"/>
                    </a:ext>
                  </a:extLst>
                </a:gridCol>
                <a:gridCol w="1193216">
                  <a:extLst>
                    <a:ext uri="{9D8B030D-6E8A-4147-A177-3AD203B41FA5}">
                      <a16:colId xmlns:a16="http://schemas.microsoft.com/office/drawing/2014/main" val="1359020710"/>
                    </a:ext>
                  </a:extLst>
                </a:gridCol>
              </a:tblGrid>
              <a:tr h="622292">
                <a:tc>
                  <a:txBody>
                    <a:bodyPr/>
                    <a:lstStyle/>
                    <a:p>
                      <a:pPr>
                        <a:lnSpc>
                          <a:spcPct val="100000"/>
                        </a:lnSpc>
                      </a:pPr>
                      <a:endParaRPr lang="en-US" sz="1800" b="1" dirty="0">
                        <a:effectLst/>
                        <a:latin typeface="Calibri Light" panose="020F0302020204030204" pitchFamily="34"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Item/Service</a:t>
                      </a:r>
                      <a:endParaRPr lang="en-US" sz="18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Who Installs</a:t>
                      </a:r>
                      <a:endParaRPr lang="en-US" sz="18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a:t>
                      </a:r>
                      <a:endParaRPr lang="en-US" sz="18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Number of Items</a:t>
                      </a:r>
                      <a:endParaRPr lang="en-US" sz="16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Total</a:t>
                      </a:r>
                      <a:endParaRPr lang="en-US" sz="16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983324409"/>
                  </a:ext>
                </a:extLst>
              </a:tr>
              <a:tr h="775866">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CCTV</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Reolink IP Camera System with door locks</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Contractor</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ACT3: IP Camera System</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$1500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919825546"/>
                  </a:ext>
                </a:extLst>
              </a:tr>
              <a:tr h="1117141">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Data Encryption</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Mac OS Utility Tool</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Internal</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ACT4: Encryption tool</a:t>
                      </a:r>
                      <a:r>
                        <a:rPr lang="en-US" sz="1800" b="1" u="none" dirty="0">
                          <a:effectLst/>
                          <a:latin typeface="Calibri Light" panose="020F0302020204030204" pitchFamily="34" charset="0"/>
                          <a:ea typeface="Calibri Light" panose="020F0302020204030204" pitchFamily="34" charset="0"/>
                          <a:cs typeface="Calibri Light" panose="020F0302020204030204" pitchFamily="34" charset="0"/>
                        </a:rPr>
                        <a:t> </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578289790"/>
                  </a:ext>
                </a:extLst>
              </a:tr>
              <a:tr h="861185">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Scanning</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Security Audit</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Contractor</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ACT5: Malware and vulnerability scanner</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$300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34272807"/>
                  </a:ext>
                </a:extLst>
              </a:tr>
              <a:tr h="775866">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Network Implementation</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Cisco Meraki MX450</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Contractor</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ACT1&amp;2: UTM</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$4000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6236744"/>
                  </a:ext>
                </a:extLst>
              </a:tr>
              <a:tr h="794832">
                <a:tc gridSpan="6">
                  <a:txBody>
                    <a:bodyPr/>
                    <a:lstStyle/>
                    <a:p>
                      <a:pPr marL="0" marR="0" algn="r">
                        <a:lnSpc>
                          <a:spcPct val="100000"/>
                        </a:lnSpc>
                        <a:spcBef>
                          <a:spcPts val="0"/>
                        </a:spcBef>
                        <a:spcAft>
                          <a:spcPts val="800"/>
                        </a:spcAft>
                      </a:pPr>
                      <a:endParaRPr lang="en-US" sz="1800" b="1" u="none"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algn="r">
                        <a:lnSpc>
                          <a:spcPct val="100000"/>
                        </a:lnSpc>
                        <a:spcBef>
                          <a:spcPts val="0"/>
                        </a:spcBef>
                        <a:spcAft>
                          <a:spcPts val="800"/>
                        </a:spcAft>
                      </a:pPr>
                      <a:r>
                        <a:rPr lang="en-US" sz="1800" b="1" u="none"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GRAND TOTAL: $5900</a:t>
                      </a:r>
                      <a:endParaRPr lang="en-US" sz="1800" b="1" u="none"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3783998"/>
                  </a:ext>
                </a:extLst>
              </a:tr>
            </a:tbl>
          </a:graphicData>
        </a:graphic>
      </p:graphicFrame>
      <p:sp>
        <p:nvSpPr>
          <p:cNvPr id="21" name="Rectangle 536">
            <a:extLst>
              <a:ext uri="{FF2B5EF4-FFF2-40B4-BE49-F238E27FC236}">
                <a16:creationId xmlns:a16="http://schemas.microsoft.com/office/drawing/2014/main" id="{15366392-E9FB-46F4-8CF7-C28AA3D8A322}"/>
              </a:ext>
            </a:extLst>
          </p:cNvPr>
          <p:cNvSpPr>
            <a:spLocks noChangeArrowheads="1"/>
          </p:cNvSpPr>
          <p:nvPr/>
        </p:nvSpPr>
        <p:spPr bwMode="auto">
          <a:xfrm>
            <a:off x="-5308617" y="23048407"/>
            <a:ext cx="967338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5">
            <a:extLst>
              <a:ext uri="{FF2B5EF4-FFF2-40B4-BE49-F238E27FC236}">
                <a16:creationId xmlns:a16="http://schemas.microsoft.com/office/drawing/2014/main" id="{7ABF8FB8-E855-4C3B-8421-7267B82F0C5B}"/>
              </a:ext>
            </a:extLst>
          </p:cNvPr>
          <p:cNvSpPr/>
          <p:nvPr/>
        </p:nvSpPr>
        <p:spPr>
          <a:xfrm>
            <a:off x="538051" y="22326600"/>
            <a:ext cx="7299945" cy="7366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US" sz="2400" dirty="0">
              <a:solidFill>
                <a:schemeClr val="bg1"/>
              </a:solidFill>
              <a:latin typeface="Arial" panose="020B0604020202020204" pitchFamily="34" charset="0"/>
              <a:cs typeface="Arial" panose="020B0604020202020204" pitchFamily="34" charset="0"/>
            </a:endParaRPr>
          </a:p>
          <a:p>
            <a:pPr lvl="0"/>
            <a:r>
              <a:rPr lang="en-US" sz="2400" dirty="0">
                <a:solidFill>
                  <a:schemeClr val="bg1"/>
                </a:solidFill>
                <a:latin typeface="Arial" panose="020B0604020202020204" pitchFamily="34" charset="0"/>
                <a:cs typeface="Arial" panose="020B0604020202020204" pitchFamily="34" charset="0"/>
              </a:rPr>
              <a:t>The main goal of this project is to help harden the company’s network security. This proposal will cover the current network topology and the proposed remediation for this audio engineering studio. The topics covered includes the Local Area Network (LAN), Data storage (in transit and at rest), along with a malware and vulnerability scanner to determine risk. By following the principle of layered security and defense in depth (Jordan, 2012), the proposed solution will ensure Confidentiality, Integrity, and Availability of the business network infrastructure and intellectual property. The goals can be broken into the following categories, the first being Technical Goals. This involves Installing a new Unified Threat Management (UTM) device and physical security controls and is illustrated by Table 1: Technical Goals. The second type of goals being Managerial Goals. These educate employees of top IT security practices to help reduce the risk of security incidents. This is illustrated by Table 2: Managerial Goals.</a:t>
            </a:r>
          </a:p>
          <a:p>
            <a:pPr lvl="0" algn="just"/>
            <a:endParaRPr lang="en-US" sz="2400" b="1" u="sng"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59B71CD-7B7C-4116-A4AA-5BD48B56722A}"/>
              </a:ext>
            </a:extLst>
          </p:cNvPr>
          <p:cNvPicPr>
            <a:picLocks noChangeAspect="1"/>
          </p:cNvPicPr>
          <p:nvPr/>
        </p:nvPicPr>
        <p:blipFill>
          <a:blip r:embed="rId11"/>
          <a:stretch>
            <a:fillRect/>
          </a:stretch>
        </p:blipFill>
        <p:spPr>
          <a:xfrm>
            <a:off x="21705266" y="15988108"/>
            <a:ext cx="7325846" cy="4966890"/>
          </a:xfrm>
          <a:prstGeom prst="rect">
            <a:avLst/>
          </a:prstGeom>
        </p:spPr>
      </p:pic>
      <p:graphicFrame>
        <p:nvGraphicFramePr>
          <p:cNvPr id="22" name="Table 21">
            <a:extLst>
              <a:ext uri="{FF2B5EF4-FFF2-40B4-BE49-F238E27FC236}">
                <a16:creationId xmlns:a16="http://schemas.microsoft.com/office/drawing/2014/main" id="{68375E37-2F86-4BE2-808B-4FAB12602888}"/>
              </a:ext>
            </a:extLst>
          </p:cNvPr>
          <p:cNvGraphicFramePr>
            <a:graphicFrameLocks noGrp="1"/>
          </p:cNvGraphicFramePr>
          <p:nvPr>
            <p:extLst>
              <p:ext uri="{D42A27DB-BD31-4B8C-83A1-F6EECF244321}">
                <p14:modId xmlns:p14="http://schemas.microsoft.com/office/powerpoint/2010/main" val="1775910721"/>
              </p:ext>
            </p:extLst>
          </p:nvPr>
        </p:nvGraphicFramePr>
        <p:xfrm>
          <a:off x="15010034" y="22086826"/>
          <a:ext cx="13837870" cy="7749033"/>
        </p:xfrm>
        <a:graphic>
          <a:graphicData uri="http://schemas.openxmlformats.org/drawingml/2006/table">
            <a:tbl>
              <a:tblPr firstRow="1" firstCol="1" bandRow="1"/>
              <a:tblGrid>
                <a:gridCol w="1208723">
                  <a:extLst>
                    <a:ext uri="{9D8B030D-6E8A-4147-A177-3AD203B41FA5}">
                      <a16:colId xmlns:a16="http://schemas.microsoft.com/office/drawing/2014/main" val="2576852936"/>
                    </a:ext>
                  </a:extLst>
                </a:gridCol>
                <a:gridCol w="1476524">
                  <a:extLst>
                    <a:ext uri="{9D8B030D-6E8A-4147-A177-3AD203B41FA5}">
                      <a16:colId xmlns:a16="http://schemas.microsoft.com/office/drawing/2014/main" val="2842397417"/>
                    </a:ext>
                  </a:extLst>
                </a:gridCol>
                <a:gridCol w="1997650">
                  <a:extLst>
                    <a:ext uri="{9D8B030D-6E8A-4147-A177-3AD203B41FA5}">
                      <a16:colId xmlns:a16="http://schemas.microsoft.com/office/drawing/2014/main" val="3169323492"/>
                    </a:ext>
                  </a:extLst>
                </a:gridCol>
                <a:gridCol w="1737086">
                  <a:extLst>
                    <a:ext uri="{9D8B030D-6E8A-4147-A177-3AD203B41FA5}">
                      <a16:colId xmlns:a16="http://schemas.microsoft.com/office/drawing/2014/main" val="1093412608"/>
                    </a:ext>
                  </a:extLst>
                </a:gridCol>
                <a:gridCol w="1650232">
                  <a:extLst>
                    <a:ext uri="{9D8B030D-6E8A-4147-A177-3AD203B41FA5}">
                      <a16:colId xmlns:a16="http://schemas.microsoft.com/office/drawing/2014/main" val="1311116577"/>
                    </a:ext>
                  </a:extLst>
                </a:gridCol>
                <a:gridCol w="5767655">
                  <a:extLst>
                    <a:ext uri="{9D8B030D-6E8A-4147-A177-3AD203B41FA5}">
                      <a16:colId xmlns:a16="http://schemas.microsoft.com/office/drawing/2014/main" val="2377380446"/>
                    </a:ext>
                  </a:extLst>
                </a:gridCol>
              </a:tblGrid>
              <a:tr h="557683">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Rank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Type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Likelihood of Occurrence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Impact of Organization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Proposed Action Item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116819136"/>
                  </a:ext>
                </a:extLst>
              </a:tr>
              <a:tr h="1350169">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Data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Financial loss due to intellectual property stolen resulting from data breach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strike="noStrik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a:t>
                      </a: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endPar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ACT1: Configure UTM access control policy to help prevent unauthorized users from accessing data.</a:t>
                      </a: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056406"/>
                  </a:ext>
                </a:extLst>
              </a:tr>
              <a:tr h="1456122">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Network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Loss of availability due to compromised network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600" b="1" u="none" strike="noStrik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a:t>
                      </a: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endPar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ACT2: Using the UTM device, set up a VLAN for guest and production network traffic. Use a captive portal for guest access. Configure VPN for all traffic.</a:t>
                      </a: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6197887"/>
                  </a:ext>
                </a:extLst>
              </a:tr>
              <a:tr h="1335246">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Physical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Financial losses due to assets stolen or employees harmed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ACT3: Install IP camera system and door locks to help prevent unauthorized access and provide a record of physical access.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631106"/>
                  </a:ext>
                </a:extLst>
              </a:tr>
              <a:tr h="1596489">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Lack of Encryption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Loss of confidentiality due to seized unencrypted files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ACT4: Install encryption software on all workstations and backup the key.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796667"/>
                  </a:ext>
                </a:extLst>
              </a:tr>
              <a:tr h="1413259">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Vulnerabilities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Loss of Integrity due to malware or other vulnerabilities exist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ACT5: UTM subscription includes malware scanning software for workstations. Scan network for vulnerabilities using Nessus and assess risk.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4484009"/>
                  </a:ext>
                </a:extLst>
              </a:tr>
            </a:tbl>
          </a:graphicData>
        </a:graphic>
      </p:graphicFrame>
      <p:pic>
        <p:nvPicPr>
          <p:cNvPr id="11" name="Picture 10">
            <a:extLst>
              <a:ext uri="{FF2B5EF4-FFF2-40B4-BE49-F238E27FC236}">
                <a16:creationId xmlns:a16="http://schemas.microsoft.com/office/drawing/2014/main" id="{FD3A82F3-DE09-4A7B-B6C4-F38FBAD67950}"/>
              </a:ext>
            </a:extLst>
          </p:cNvPr>
          <p:cNvPicPr>
            <a:picLocks noChangeAspect="1"/>
          </p:cNvPicPr>
          <p:nvPr/>
        </p:nvPicPr>
        <p:blipFill>
          <a:blip r:embed="rId12"/>
          <a:stretch>
            <a:fillRect/>
          </a:stretch>
        </p:blipFill>
        <p:spPr>
          <a:xfrm>
            <a:off x="22020563" y="4779507"/>
            <a:ext cx="6718376" cy="5050506"/>
          </a:xfrm>
          <a:prstGeom prst="rect">
            <a:avLst/>
          </a:prstGeom>
        </p:spPr>
      </p:pic>
      <p:pic>
        <p:nvPicPr>
          <p:cNvPr id="14" name="Picture 13">
            <a:extLst>
              <a:ext uri="{FF2B5EF4-FFF2-40B4-BE49-F238E27FC236}">
                <a16:creationId xmlns:a16="http://schemas.microsoft.com/office/drawing/2014/main" id="{AEB9E9A1-A27E-4C4E-9CBB-3C145614F539}"/>
              </a:ext>
            </a:extLst>
          </p:cNvPr>
          <p:cNvPicPr>
            <a:picLocks noChangeAspect="1"/>
          </p:cNvPicPr>
          <p:nvPr/>
        </p:nvPicPr>
        <p:blipFill>
          <a:blip r:embed="rId13"/>
          <a:stretch>
            <a:fillRect/>
          </a:stretch>
        </p:blipFill>
        <p:spPr>
          <a:xfrm>
            <a:off x="8073615" y="22218880"/>
            <a:ext cx="6251985" cy="7561925"/>
          </a:xfrm>
          <a:prstGeom prst="rect">
            <a:avLst/>
          </a:prstGeom>
        </p:spPr>
      </p:pic>
    </p:spTree>
    <p:extLst>
      <p:ext uri="{BB962C8B-B14F-4D97-AF65-F5344CB8AC3E}">
        <p14:creationId xmlns:p14="http://schemas.microsoft.com/office/powerpoint/2010/main" val="1514280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D83AA1357A7E4F8C6CCBF11C3F462B" ma:contentTypeVersion="4" ma:contentTypeDescription="Create a new document." ma:contentTypeScope="" ma:versionID="2dfb865c24a7997a3cf3ab4a586340bc">
  <xsd:schema xmlns:xsd="http://www.w3.org/2001/XMLSchema" xmlns:xs="http://www.w3.org/2001/XMLSchema" xmlns:p="http://schemas.microsoft.com/office/2006/metadata/properties" xmlns:ns2="221dfb07-4201-4408-8370-f8ad8e212fc3" targetNamespace="http://schemas.microsoft.com/office/2006/metadata/properties" ma:root="true" ma:fieldsID="75c1861cd2b1a042f74ec87fd535d968" ns2:_="">
    <xsd:import namespace="221dfb07-4201-4408-8370-f8ad8e212f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dfb07-4201-4408-8370-f8ad8e212f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2B606D-2D9D-410F-A279-90192A65035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5A73B35-43F5-4F6E-A7C8-7DFF0CF99706}">
  <ds:schemaRefs>
    <ds:schemaRef ds:uri="http://schemas.microsoft.com/sharepoint/v3/contenttype/forms"/>
  </ds:schemaRefs>
</ds:datastoreItem>
</file>

<file path=customXml/itemProps3.xml><?xml version="1.0" encoding="utf-8"?>
<ds:datastoreItem xmlns:ds="http://schemas.openxmlformats.org/officeDocument/2006/customXml" ds:itemID="{0E830B07-20CE-4D7E-B4AA-F48364FF7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dfb07-4201-4408-8370-f8ad8e212f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3687</TotalTime>
  <Words>1956</Words>
  <Application>Microsoft Office PowerPoint</Application>
  <PresentationFormat>Custom</PresentationFormat>
  <Paragraphs>283</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Century Gothic</vt:lpstr>
      <vt:lpstr>Wingdings 3</vt:lpstr>
      <vt:lpstr>Ion</vt:lpstr>
      <vt:lpstr>Picture</vt:lpstr>
      <vt:lpstr>PowerPoint Presentation</vt:lpstr>
    </vt:vector>
  </TitlesOfParts>
  <Manager/>
  <Company>Nova Southeastern University (NSU)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InfoSec Poster - ISEC695 - Information Security Management Project Capstone Poster</dc:title>
  <dc:subject/>
  <dc:creator>Yair Levy, Ph.D. (levyy@nova.edu), Professor of Information Systems and Cybersecurity</dc:creator>
  <cp:keywords/>
  <dc:description/>
  <cp:lastModifiedBy>13864</cp:lastModifiedBy>
  <cp:revision>821</cp:revision>
  <dcterms:created xsi:type="dcterms:W3CDTF">2010-11-12T15:39:49Z</dcterms:created>
  <dcterms:modified xsi:type="dcterms:W3CDTF">2020-11-17T04:04:06Z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0x01010067D83AA1357A7E4F8C6CCBF11C3F462B</vt:lpwstr>
  </property>
</Properties>
</file>