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6"/>
  </p:notesMasterIdLst>
  <p:sldIdLst>
    <p:sldId id="259" r:id="rId5"/>
  </p:sldIdLst>
  <p:sldSz cx="43891200" cy="32918400"/>
  <p:notesSz cx="7077075" cy="9004300"/>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2047875" indent="-14986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4095750" indent="-29972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6143625" indent="-4497388"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8191500" indent="-5995988"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3E89"/>
    <a:srgbClr val="B4C6E7"/>
    <a:srgbClr val="6699FF"/>
    <a:srgbClr val="99CCFF"/>
    <a:srgbClr val="EAEAEA"/>
    <a:srgbClr val="CCECFF"/>
    <a:srgbClr val="FFFFCC"/>
    <a:srgbClr val="CCFFCC"/>
    <a:srgbClr val="FFCC99"/>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8289" autoAdjust="0"/>
  </p:normalViewPr>
  <p:slideViewPr>
    <p:cSldViewPr>
      <p:cViewPr>
        <p:scale>
          <a:sx n="12" d="100"/>
          <a:sy n="12" d="100"/>
        </p:scale>
        <p:origin x="1968" y="1200"/>
      </p:cViewPr>
      <p:guideLst>
        <p:guide orient="horz" pos="10368"/>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50850"/>
          </a:xfrm>
          <a:prstGeom prst="rect">
            <a:avLst/>
          </a:prstGeom>
        </p:spPr>
        <p:txBody>
          <a:bodyPr vert="horz" lIns="91440" tIns="45720" rIns="91440" bIns="45720" rtlCol="0"/>
          <a:lstStyle>
            <a:lvl1pPr algn="l">
              <a:defRPr sz="1200">
                <a:ea typeface="+mn-ea"/>
                <a:cs typeface="Arial" charset="0"/>
              </a:defRPr>
            </a:lvl1pPr>
          </a:lstStyle>
          <a:p>
            <a:pPr>
              <a:defRPr/>
            </a:pPr>
            <a:endParaRPr lang="en-US"/>
          </a:p>
        </p:txBody>
      </p:sp>
      <p:sp>
        <p:nvSpPr>
          <p:cNvPr id="3" name="Date Placeholder 2"/>
          <p:cNvSpPr>
            <a:spLocks noGrp="1"/>
          </p:cNvSpPr>
          <p:nvPr>
            <p:ph type="dt" idx="1"/>
          </p:nvPr>
        </p:nvSpPr>
        <p:spPr>
          <a:xfrm>
            <a:off x="4008438" y="0"/>
            <a:ext cx="3067050" cy="450850"/>
          </a:xfrm>
          <a:prstGeom prst="rect">
            <a:avLst/>
          </a:prstGeom>
        </p:spPr>
        <p:txBody>
          <a:bodyPr vert="horz" wrap="square" lIns="91440" tIns="45720" rIns="91440" bIns="45720" numCol="1" anchor="t" anchorCtr="0" compatLnSpc="1">
            <a:prstTxWarp prst="textNoShape">
              <a:avLst/>
            </a:prstTxWarp>
          </a:bodyPr>
          <a:lstStyle>
            <a:lvl1pPr algn="r">
              <a:defRPr sz="1200" smtClean="0">
                <a:cs typeface="Arial" charset="0"/>
              </a:defRPr>
            </a:lvl1pPr>
          </a:lstStyle>
          <a:p>
            <a:pPr>
              <a:defRPr/>
            </a:pPr>
            <a:fld id="{3D301912-AEED-6742-A58F-953BA984D367}" type="datetimeFigureOut">
              <a:rPr lang="en-US"/>
              <a:pPr>
                <a:defRPr/>
              </a:pPr>
              <a:t>11/17/20</a:t>
            </a:fld>
            <a:endParaRPr lang="en-US"/>
          </a:p>
        </p:txBody>
      </p:sp>
      <p:sp>
        <p:nvSpPr>
          <p:cNvPr id="4" name="Slide Image Placeholder 3"/>
          <p:cNvSpPr>
            <a:spLocks noGrp="1" noRot="1" noChangeAspect="1"/>
          </p:cNvSpPr>
          <p:nvPr>
            <p:ph type="sldImg" idx="2"/>
          </p:nvPr>
        </p:nvSpPr>
        <p:spPr>
          <a:xfrm>
            <a:off x="1287463" y="674688"/>
            <a:ext cx="4502150" cy="3376612"/>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708025" y="4276725"/>
            <a:ext cx="5661025" cy="405288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551863"/>
            <a:ext cx="3067050" cy="450850"/>
          </a:xfrm>
          <a:prstGeom prst="rect">
            <a:avLst/>
          </a:prstGeom>
        </p:spPr>
        <p:txBody>
          <a:bodyPr vert="horz" lIns="91440" tIns="45720" rIns="91440" bIns="45720" rtlCol="0" anchor="b"/>
          <a:lstStyle>
            <a:lvl1pPr algn="l">
              <a:defRPr sz="1200">
                <a:ea typeface="+mn-ea"/>
                <a:cs typeface="Arial" charset="0"/>
              </a:defRPr>
            </a:lvl1pPr>
          </a:lstStyle>
          <a:p>
            <a:pPr>
              <a:defRPr/>
            </a:pPr>
            <a:endParaRPr lang="en-US"/>
          </a:p>
        </p:txBody>
      </p:sp>
      <p:sp>
        <p:nvSpPr>
          <p:cNvPr id="7" name="Slide Number Placeholder 6"/>
          <p:cNvSpPr>
            <a:spLocks noGrp="1"/>
          </p:cNvSpPr>
          <p:nvPr>
            <p:ph type="sldNum" sz="quarter" idx="5"/>
          </p:nvPr>
        </p:nvSpPr>
        <p:spPr>
          <a:xfrm>
            <a:off x="4008438" y="8551863"/>
            <a:ext cx="3067050" cy="450850"/>
          </a:xfrm>
          <a:prstGeom prst="rect">
            <a:avLst/>
          </a:prstGeom>
        </p:spPr>
        <p:txBody>
          <a:bodyPr vert="horz" wrap="square" lIns="91440" tIns="45720" rIns="91440" bIns="45720" numCol="1" anchor="b" anchorCtr="0" compatLnSpc="1">
            <a:prstTxWarp prst="textNoShape">
              <a:avLst/>
            </a:prstTxWarp>
          </a:bodyPr>
          <a:lstStyle>
            <a:lvl1pPr algn="r">
              <a:defRPr sz="1200" smtClean="0">
                <a:cs typeface="Arial" charset="0"/>
              </a:defRPr>
            </a:lvl1pPr>
          </a:lstStyle>
          <a:p>
            <a:pPr>
              <a:defRPr/>
            </a:pPr>
            <a:fld id="{9FE1BC4D-9211-2E48-AC9E-F7906FA676A5}" type="slidenum">
              <a:rPr lang="en-US"/>
              <a:pPr>
                <a:defRPr/>
              </a:pPr>
              <a:t>‹#›</a:t>
            </a:fld>
            <a:endParaRPr lang="en-US"/>
          </a:p>
        </p:txBody>
      </p:sp>
    </p:spTree>
    <p:extLst>
      <p:ext uri="{BB962C8B-B14F-4D97-AF65-F5344CB8AC3E}">
        <p14:creationId xmlns:p14="http://schemas.microsoft.com/office/powerpoint/2010/main" val="1610917659"/>
      </p:ext>
    </p:extLst>
  </p:cSld>
  <p:clrMap bg1="lt1" tx1="dk1" bg2="lt2" tx2="dk2" accent1="accent1" accent2="accent2" accent3="accent3" accent4="accent4" accent5="accent5" accent6="accent6" hlink="hlink" folHlink="folHlink"/>
  <p:notesStyle>
    <a:lvl1pPr algn="l" defTabSz="4095750" rtl="0" eaLnBrk="0" fontAlgn="base" hangingPunct="0">
      <a:spcBef>
        <a:spcPct val="30000"/>
      </a:spcBef>
      <a:spcAft>
        <a:spcPct val="0"/>
      </a:spcAft>
      <a:defRPr sz="5400" kern="1200">
        <a:solidFill>
          <a:schemeClr val="tx1"/>
        </a:solidFill>
        <a:latin typeface="+mn-lt"/>
        <a:ea typeface="ＭＳ Ｐゴシック" charset="0"/>
        <a:cs typeface="ＭＳ Ｐゴシック" charset="0"/>
      </a:defRPr>
    </a:lvl1pPr>
    <a:lvl2pPr marL="2047875" algn="l" defTabSz="4095750" rtl="0" eaLnBrk="0" fontAlgn="base" hangingPunct="0">
      <a:spcBef>
        <a:spcPct val="30000"/>
      </a:spcBef>
      <a:spcAft>
        <a:spcPct val="0"/>
      </a:spcAft>
      <a:defRPr sz="5400" kern="1200">
        <a:solidFill>
          <a:schemeClr val="tx1"/>
        </a:solidFill>
        <a:latin typeface="+mn-lt"/>
        <a:ea typeface="ＭＳ Ｐゴシック" charset="0"/>
        <a:cs typeface="+mn-cs"/>
      </a:defRPr>
    </a:lvl2pPr>
    <a:lvl3pPr marL="4095750" algn="l" defTabSz="4095750" rtl="0" eaLnBrk="0" fontAlgn="base" hangingPunct="0">
      <a:spcBef>
        <a:spcPct val="30000"/>
      </a:spcBef>
      <a:spcAft>
        <a:spcPct val="0"/>
      </a:spcAft>
      <a:defRPr sz="5400" kern="1200">
        <a:solidFill>
          <a:schemeClr val="tx1"/>
        </a:solidFill>
        <a:latin typeface="+mn-lt"/>
        <a:ea typeface="ＭＳ Ｐゴシック" charset="0"/>
        <a:cs typeface="+mn-cs"/>
      </a:defRPr>
    </a:lvl3pPr>
    <a:lvl4pPr marL="6143625" algn="l" defTabSz="4095750" rtl="0" eaLnBrk="0" fontAlgn="base" hangingPunct="0">
      <a:spcBef>
        <a:spcPct val="30000"/>
      </a:spcBef>
      <a:spcAft>
        <a:spcPct val="0"/>
      </a:spcAft>
      <a:defRPr sz="5400" kern="1200">
        <a:solidFill>
          <a:schemeClr val="tx1"/>
        </a:solidFill>
        <a:latin typeface="+mn-lt"/>
        <a:ea typeface="ＭＳ Ｐゴシック" charset="0"/>
        <a:cs typeface="+mn-cs"/>
      </a:defRPr>
    </a:lvl4pPr>
    <a:lvl5pPr marL="8191500" algn="l" defTabSz="4095750" rtl="0" eaLnBrk="0" fontAlgn="base" hangingPunct="0">
      <a:spcBef>
        <a:spcPct val="30000"/>
      </a:spcBef>
      <a:spcAft>
        <a:spcPct val="0"/>
      </a:spcAft>
      <a:defRPr sz="5400" kern="1200">
        <a:solidFill>
          <a:schemeClr val="tx1"/>
        </a:solidFill>
        <a:latin typeface="+mn-lt"/>
        <a:ea typeface="ＭＳ Ｐゴシック" charset="0"/>
        <a:cs typeface="+mn-cs"/>
      </a:defRPr>
    </a:lvl5pPr>
    <a:lvl6pPr marL="10241189" algn="l" defTabSz="4096476" rtl="0" eaLnBrk="1" latinLnBrk="0" hangingPunct="1">
      <a:defRPr sz="5400" kern="1200">
        <a:solidFill>
          <a:schemeClr val="tx1"/>
        </a:solidFill>
        <a:latin typeface="+mn-lt"/>
        <a:ea typeface="+mn-ea"/>
        <a:cs typeface="+mn-cs"/>
      </a:defRPr>
    </a:lvl6pPr>
    <a:lvl7pPr marL="12289427" algn="l" defTabSz="4096476" rtl="0" eaLnBrk="1" latinLnBrk="0" hangingPunct="1">
      <a:defRPr sz="5400" kern="1200">
        <a:solidFill>
          <a:schemeClr val="tx1"/>
        </a:solidFill>
        <a:latin typeface="+mn-lt"/>
        <a:ea typeface="+mn-ea"/>
        <a:cs typeface="+mn-cs"/>
      </a:defRPr>
    </a:lvl7pPr>
    <a:lvl8pPr marL="14337664" algn="l" defTabSz="4096476" rtl="0" eaLnBrk="1" latinLnBrk="0" hangingPunct="1">
      <a:defRPr sz="5400" kern="1200">
        <a:solidFill>
          <a:schemeClr val="tx1"/>
        </a:solidFill>
        <a:latin typeface="+mn-lt"/>
        <a:ea typeface="+mn-ea"/>
        <a:cs typeface="+mn-cs"/>
      </a:defRPr>
    </a:lvl8pPr>
    <a:lvl9pPr marL="16385902" algn="l" defTabSz="4096476" rtl="0" eaLnBrk="1" latinLnBrk="0" hangingPunct="1">
      <a:defRPr sz="5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58922" y="6949447"/>
            <a:ext cx="31780646" cy="15981989"/>
          </a:xfrm>
        </p:spPr>
        <p:txBody>
          <a:bodyPr anchor="b"/>
          <a:lstStyle>
            <a:lvl1pPr>
              <a:defRPr sz="9600"/>
            </a:lvl1pPr>
          </a:lstStyle>
          <a:p>
            <a:r>
              <a:rPr lang="en-US" dirty="0"/>
              <a:t>Click to edit Master title style</a:t>
            </a:r>
          </a:p>
        </p:txBody>
      </p:sp>
      <p:sp>
        <p:nvSpPr>
          <p:cNvPr id="3" name="Subtitle 2"/>
          <p:cNvSpPr>
            <a:spLocks noGrp="1"/>
          </p:cNvSpPr>
          <p:nvPr>
            <p:ph type="subTitle" idx="1"/>
          </p:nvPr>
        </p:nvSpPr>
        <p:spPr>
          <a:xfrm>
            <a:off x="4158922" y="22931424"/>
            <a:ext cx="31780646" cy="4134816"/>
          </a:xfrm>
        </p:spPr>
        <p:txBody>
          <a:bodyPr anchor="t"/>
          <a:lstStyle>
            <a:lvl1pPr marL="0" indent="0" algn="l">
              <a:buNone/>
              <a:defRPr cap="all">
                <a:solidFill>
                  <a:schemeClr val="accent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77846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58929" y="23042818"/>
            <a:ext cx="31780642" cy="2720342"/>
          </a:xfrm>
        </p:spPr>
        <p:txBody>
          <a:bodyPr anchor="b">
            <a:normAutofit/>
          </a:bodyPr>
          <a:lstStyle>
            <a:lvl1pPr algn="l">
              <a:defRPr sz="3200" b="0"/>
            </a:lvl1pPr>
          </a:lstStyle>
          <a:p>
            <a:r>
              <a:rPr lang="en-US" dirty="0"/>
              <a:t>Click to edit Master title style</a:t>
            </a:r>
          </a:p>
        </p:txBody>
      </p:sp>
      <p:sp>
        <p:nvSpPr>
          <p:cNvPr id="3" name="Picture Placeholder 2"/>
          <p:cNvSpPr>
            <a:spLocks noGrp="1" noChangeAspect="1"/>
          </p:cNvSpPr>
          <p:nvPr>
            <p:ph type="pic" idx="1"/>
          </p:nvPr>
        </p:nvSpPr>
        <p:spPr>
          <a:xfrm>
            <a:off x="4158922" y="3291840"/>
            <a:ext cx="31780646" cy="1747519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endParaRPr lang="en-US" dirty="0"/>
          </a:p>
        </p:txBody>
      </p:sp>
      <p:sp>
        <p:nvSpPr>
          <p:cNvPr id="4" name="Text Placeholder 3"/>
          <p:cNvSpPr>
            <a:spLocks noGrp="1"/>
          </p:cNvSpPr>
          <p:nvPr>
            <p:ph type="body" sz="half" idx="2"/>
          </p:nvPr>
        </p:nvSpPr>
        <p:spPr>
          <a:xfrm>
            <a:off x="4158926" y="25763160"/>
            <a:ext cx="31780637" cy="2369818"/>
          </a:xfrm>
        </p:spPr>
        <p:txBody>
          <a:bodyPr>
            <a:normAutofit/>
          </a:bodyPr>
          <a:lstStyle>
            <a:lvl1pPr marL="0" indent="0">
              <a:buNone/>
              <a:defRPr sz="16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1960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158922" y="6949440"/>
            <a:ext cx="31780646" cy="9509760"/>
          </a:xfrm>
        </p:spPr>
        <p:txBody>
          <a:bodyPr/>
          <a:lstStyle>
            <a:lvl1pPr>
              <a:defRPr sz="6400"/>
            </a:lvl1pPr>
          </a:lstStyle>
          <a:p>
            <a:r>
              <a:rPr lang="en-US" dirty="0"/>
              <a:t>Click to edit Master title style</a:t>
            </a:r>
          </a:p>
        </p:txBody>
      </p:sp>
      <p:sp>
        <p:nvSpPr>
          <p:cNvPr id="8" name="Text Placeholder 3"/>
          <p:cNvSpPr>
            <a:spLocks noGrp="1"/>
          </p:cNvSpPr>
          <p:nvPr>
            <p:ph type="body" sz="half" idx="2"/>
          </p:nvPr>
        </p:nvSpPr>
        <p:spPr>
          <a:xfrm>
            <a:off x="4158922" y="17556480"/>
            <a:ext cx="31780646" cy="11338560"/>
          </a:xfrm>
        </p:spPr>
        <p:txBody>
          <a:bodyPr anchor="ctr">
            <a:normAutofit/>
          </a:bodyPr>
          <a:lstStyle>
            <a:lvl1pPr marL="0" indent="0">
              <a:buNone/>
              <a:defRPr sz="24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544665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70766" y="6949443"/>
            <a:ext cx="28805035" cy="11124715"/>
          </a:xfrm>
        </p:spPr>
        <p:txBody>
          <a:bodyPr/>
          <a:lstStyle>
            <a:lvl1pPr>
              <a:defRPr sz="6400"/>
            </a:lvl1pPr>
          </a:lstStyle>
          <a:p>
            <a:r>
              <a:rPr lang="en-US" dirty="0"/>
              <a:t>Click to edit Master title style</a:t>
            </a:r>
          </a:p>
        </p:txBody>
      </p:sp>
      <p:sp>
        <p:nvSpPr>
          <p:cNvPr id="14" name="Text Placeholder 3"/>
          <p:cNvSpPr>
            <a:spLocks noGrp="1"/>
          </p:cNvSpPr>
          <p:nvPr>
            <p:ph type="body" sz="half" idx="13"/>
          </p:nvPr>
        </p:nvSpPr>
        <p:spPr>
          <a:xfrm>
            <a:off x="6981746" y="18074155"/>
            <a:ext cx="26159381" cy="1642435"/>
          </a:xfrm>
        </p:spPr>
        <p:txBody>
          <a:bodyPr anchor="t">
            <a:normAutofit/>
          </a:bodyPr>
          <a:lstStyle>
            <a:lvl1pPr marL="0" indent="0">
              <a:buNone/>
              <a:defRPr lang="en-US" sz="1867" b="0" i="0" kern="1200" cap="small" dirty="0">
                <a:solidFill>
                  <a:schemeClr val="accent1"/>
                </a:solidFill>
                <a:latin typeface="+mj-lt"/>
                <a:ea typeface="+mj-ea"/>
                <a:cs typeface="+mj-cs"/>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10" name="Text Placeholder 3"/>
          <p:cNvSpPr>
            <a:spLocks noGrp="1"/>
          </p:cNvSpPr>
          <p:nvPr>
            <p:ph type="body" sz="half" idx="2"/>
          </p:nvPr>
        </p:nvSpPr>
        <p:spPr>
          <a:xfrm>
            <a:off x="4158922" y="20883154"/>
            <a:ext cx="31780646" cy="8046720"/>
          </a:xfrm>
        </p:spPr>
        <p:txBody>
          <a:bodyPr anchor="ctr">
            <a:normAutofit/>
          </a:bodyPr>
          <a:lstStyle>
            <a:lvl1pPr marL="0" indent="0">
              <a:buNone/>
              <a:defRPr sz="2400"/>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9" name="TextBox 8"/>
          <p:cNvSpPr txBox="1"/>
          <p:nvPr/>
        </p:nvSpPr>
        <p:spPr>
          <a:xfrm>
            <a:off x="3234708" y="4662014"/>
            <a:ext cx="2887637" cy="2595454"/>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6266" dirty="0"/>
              <a:t>“</a:t>
            </a:r>
          </a:p>
        </p:txBody>
      </p:sp>
      <p:sp>
        <p:nvSpPr>
          <p:cNvPr id="13" name="TextBox 12"/>
          <p:cNvSpPr txBox="1"/>
          <p:nvPr/>
        </p:nvSpPr>
        <p:spPr>
          <a:xfrm>
            <a:off x="33598514" y="12546178"/>
            <a:ext cx="2887637" cy="2595454"/>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6266" dirty="0"/>
              <a:t>”</a:t>
            </a:r>
          </a:p>
        </p:txBody>
      </p:sp>
    </p:spTree>
    <p:extLst>
      <p:ext uri="{BB962C8B-B14F-4D97-AF65-F5344CB8AC3E}">
        <p14:creationId xmlns:p14="http://schemas.microsoft.com/office/powerpoint/2010/main" val="79986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158919" y="14996165"/>
            <a:ext cx="31780651" cy="7935264"/>
          </a:xfrm>
        </p:spPr>
        <p:txBody>
          <a:bodyPr anchor="b"/>
          <a:lstStyle>
            <a:lvl1pPr algn="l">
              <a:defRPr sz="5333" b="0" cap="none"/>
            </a:lvl1pPr>
          </a:lstStyle>
          <a:p>
            <a:r>
              <a:rPr lang="en-US" dirty="0"/>
              <a:t>Click to edit Master title style</a:t>
            </a:r>
          </a:p>
        </p:txBody>
      </p:sp>
      <p:sp>
        <p:nvSpPr>
          <p:cNvPr id="3" name="Text Placeholder 2"/>
          <p:cNvSpPr>
            <a:spLocks noGrp="1"/>
          </p:cNvSpPr>
          <p:nvPr>
            <p:ph type="body" idx="1"/>
          </p:nvPr>
        </p:nvSpPr>
        <p:spPr>
          <a:xfrm>
            <a:off x="4158922" y="22931429"/>
            <a:ext cx="31780646" cy="4129920"/>
          </a:xfrm>
        </p:spPr>
        <p:txBody>
          <a:bodyPr anchor="t"/>
          <a:lstStyle>
            <a:lvl1pPr marL="0" indent="0" algn="l">
              <a:buNone/>
              <a:defRPr sz="2667" cap="none">
                <a:solidFill>
                  <a:schemeClr val="accent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39886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600"/>
            </a:lvl1pPr>
          </a:lstStyle>
          <a:p>
            <a:r>
              <a:rPr lang="en-US" dirty="0"/>
              <a:t>Click to edit Master title style</a:t>
            </a:r>
          </a:p>
        </p:txBody>
      </p:sp>
      <p:sp>
        <p:nvSpPr>
          <p:cNvPr id="3" name="Text Placeholder 2"/>
          <p:cNvSpPr>
            <a:spLocks noGrp="1"/>
          </p:cNvSpPr>
          <p:nvPr>
            <p:ph type="body" idx="1"/>
          </p:nvPr>
        </p:nvSpPr>
        <p:spPr>
          <a:xfrm>
            <a:off x="2279206" y="9509760"/>
            <a:ext cx="10611480"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16" name="Text Placeholder 3"/>
          <p:cNvSpPr>
            <a:spLocks noGrp="1"/>
          </p:cNvSpPr>
          <p:nvPr>
            <p:ph type="body" sz="half" idx="15"/>
          </p:nvPr>
        </p:nvSpPr>
        <p:spPr>
          <a:xfrm>
            <a:off x="2349480" y="12801600"/>
            <a:ext cx="10541203" cy="17228822"/>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5" name="Text Placeholder 4"/>
          <p:cNvSpPr>
            <a:spLocks noGrp="1"/>
          </p:cNvSpPr>
          <p:nvPr>
            <p:ph type="body" sz="quarter" idx="3"/>
          </p:nvPr>
        </p:nvSpPr>
        <p:spPr>
          <a:xfrm>
            <a:off x="13984819" y="9509760"/>
            <a:ext cx="10573219"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19" name="Text Placeholder 3"/>
          <p:cNvSpPr>
            <a:spLocks noGrp="1"/>
          </p:cNvSpPr>
          <p:nvPr>
            <p:ph type="body" sz="half" idx="16"/>
          </p:nvPr>
        </p:nvSpPr>
        <p:spPr>
          <a:xfrm>
            <a:off x="13946815" y="12801600"/>
            <a:ext cx="10611221" cy="17228822"/>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14" name="Text Placeholder 4"/>
          <p:cNvSpPr>
            <a:spLocks noGrp="1"/>
          </p:cNvSpPr>
          <p:nvPr>
            <p:ph type="body" sz="quarter" idx="13"/>
          </p:nvPr>
        </p:nvSpPr>
        <p:spPr>
          <a:xfrm>
            <a:off x="25655602" y="9509760"/>
            <a:ext cx="10558358"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20" name="Text Placeholder 3"/>
          <p:cNvSpPr>
            <a:spLocks noGrp="1"/>
          </p:cNvSpPr>
          <p:nvPr>
            <p:ph type="body" sz="half" idx="17"/>
          </p:nvPr>
        </p:nvSpPr>
        <p:spPr>
          <a:xfrm>
            <a:off x="25655602" y="12801600"/>
            <a:ext cx="10558358" cy="17228822"/>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cxnSp>
        <p:nvCxnSpPr>
          <p:cNvPr id="17" name="Straight Connector 16"/>
          <p:cNvCxnSpPr/>
          <p:nvPr/>
        </p:nvCxnSpPr>
        <p:spPr>
          <a:xfrm>
            <a:off x="13417603" y="10241280"/>
            <a:ext cx="0" cy="1901952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5070544" y="10241280"/>
            <a:ext cx="0" cy="1904103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11/17/20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6474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600"/>
            </a:lvl1pPr>
          </a:lstStyle>
          <a:p>
            <a:r>
              <a:rPr lang="en-US" dirty="0"/>
              <a:t>Click to edit Master title style</a:t>
            </a:r>
          </a:p>
        </p:txBody>
      </p:sp>
      <p:sp>
        <p:nvSpPr>
          <p:cNvPr id="3" name="Text Placeholder 2"/>
          <p:cNvSpPr>
            <a:spLocks noGrp="1"/>
          </p:cNvSpPr>
          <p:nvPr>
            <p:ph type="body" idx="1"/>
          </p:nvPr>
        </p:nvSpPr>
        <p:spPr>
          <a:xfrm>
            <a:off x="2349480" y="20404555"/>
            <a:ext cx="10586938"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29" name="Picture Placeholder 2"/>
          <p:cNvSpPr>
            <a:spLocks noGrp="1" noChangeAspect="1"/>
          </p:cNvSpPr>
          <p:nvPr>
            <p:ph type="pic" idx="15"/>
          </p:nvPr>
        </p:nvSpPr>
        <p:spPr>
          <a:xfrm>
            <a:off x="2349480" y="10607040"/>
            <a:ext cx="10586938" cy="731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endParaRPr lang="en-US" dirty="0"/>
          </a:p>
        </p:txBody>
      </p:sp>
      <p:sp>
        <p:nvSpPr>
          <p:cNvPr id="22" name="Text Placeholder 3"/>
          <p:cNvSpPr>
            <a:spLocks noGrp="1"/>
          </p:cNvSpPr>
          <p:nvPr>
            <p:ph type="body" sz="half" idx="18"/>
          </p:nvPr>
        </p:nvSpPr>
        <p:spPr>
          <a:xfrm>
            <a:off x="2349480" y="23170620"/>
            <a:ext cx="10586938" cy="3164107"/>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5" name="Text Placeholder 4"/>
          <p:cNvSpPr>
            <a:spLocks noGrp="1"/>
          </p:cNvSpPr>
          <p:nvPr>
            <p:ph type="body" sz="quarter" idx="3"/>
          </p:nvPr>
        </p:nvSpPr>
        <p:spPr>
          <a:xfrm>
            <a:off x="14005402" y="20404555"/>
            <a:ext cx="10552637"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30" name="Picture Placeholder 2"/>
          <p:cNvSpPr>
            <a:spLocks noGrp="1" noChangeAspect="1"/>
          </p:cNvSpPr>
          <p:nvPr>
            <p:ph type="pic" idx="21"/>
          </p:nvPr>
        </p:nvSpPr>
        <p:spPr>
          <a:xfrm>
            <a:off x="14005397" y="10607040"/>
            <a:ext cx="10552637" cy="731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endParaRPr lang="en-US" dirty="0"/>
          </a:p>
        </p:txBody>
      </p:sp>
      <p:sp>
        <p:nvSpPr>
          <p:cNvPr id="23" name="Text Placeholder 3"/>
          <p:cNvSpPr>
            <a:spLocks noGrp="1"/>
          </p:cNvSpPr>
          <p:nvPr>
            <p:ph type="body" sz="half" idx="19"/>
          </p:nvPr>
        </p:nvSpPr>
        <p:spPr>
          <a:xfrm>
            <a:off x="14000525" y="23170615"/>
            <a:ext cx="10566614" cy="3164107"/>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14" name="Text Placeholder 4"/>
          <p:cNvSpPr>
            <a:spLocks noGrp="1"/>
          </p:cNvSpPr>
          <p:nvPr>
            <p:ph type="body" sz="quarter" idx="13"/>
          </p:nvPr>
        </p:nvSpPr>
        <p:spPr>
          <a:xfrm>
            <a:off x="25655602" y="20404555"/>
            <a:ext cx="10558358"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31" name="Picture Placeholder 2"/>
          <p:cNvSpPr>
            <a:spLocks noGrp="1" noChangeAspect="1"/>
          </p:cNvSpPr>
          <p:nvPr>
            <p:ph type="pic" idx="22"/>
          </p:nvPr>
        </p:nvSpPr>
        <p:spPr>
          <a:xfrm>
            <a:off x="25655597" y="10607040"/>
            <a:ext cx="10558358" cy="731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endParaRPr lang="en-US" dirty="0"/>
          </a:p>
        </p:txBody>
      </p:sp>
      <p:sp>
        <p:nvSpPr>
          <p:cNvPr id="24" name="Text Placeholder 3"/>
          <p:cNvSpPr>
            <a:spLocks noGrp="1"/>
          </p:cNvSpPr>
          <p:nvPr>
            <p:ph type="body" sz="half" idx="20"/>
          </p:nvPr>
        </p:nvSpPr>
        <p:spPr>
          <a:xfrm>
            <a:off x="25655158" y="23170606"/>
            <a:ext cx="10572341" cy="3164107"/>
          </a:xfrm>
        </p:spPr>
        <p:txBody>
          <a:bodyPr anchor="t">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cxnSp>
        <p:nvCxnSpPr>
          <p:cNvPr id="17" name="Straight Connector 16"/>
          <p:cNvCxnSpPr/>
          <p:nvPr/>
        </p:nvCxnSpPr>
        <p:spPr>
          <a:xfrm>
            <a:off x="13417603" y="10241280"/>
            <a:ext cx="0" cy="1901952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5070544" y="10241280"/>
            <a:ext cx="0" cy="1904103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11/17/20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438429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33370244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9902956" y="2065030"/>
            <a:ext cx="6311006" cy="27965400"/>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2349480" y="3711384"/>
            <a:ext cx="26730298" cy="2631904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87385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796027F-7875-4030-9381-8BD8C4F21935}" type="datetimeFigureOut">
              <a:rPr lang="en-US" dirty="0"/>
              <a:t>11/17/20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75645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158929" y="13736325"/>
            <a:ext cx="31780642" cy="9195106"/>
          </a:xfrm>
        </p:spPr>
        <p:txBody>
          <a:bodyPr anchor="b"/>
          <a:lstStyle>
            <a:lvl1pPr algn="l">
              <a:defRPr sz="5333" b="0" cap="none"/>
            </a:lvl1pPr>
          </a:lstStyle>
          <a:p>
            <a:r>
              <a:rPr lang="en-US" dirty="0"/>
              <a:t>Click to edit Master title style</a:t>
            </a:r>
          </a:p>
        </p:txBody>
      </p:sp>
      <p:sp>
        <p:nvSpPr>
          <p:cNvPr id="3" name="Text Placeholder 2"/>
          <p:cNvSpPr>
            <a:spLocks noGrp="1"/>
          </p:cNvSpPr>
          <p:nvPr>
            <p:ph type="body" idx="1"/>
          </p:nvPr>
        </p:nvSpPr>
        <p:spPr>
          <a:xfrm>
            <a:off x="4158922" y="22931429"/>
            <a:ext cx="31780646" cy="4129920"/>
          </a:xfrm>
        </p:spPr>
        <p:txBody>
          <a:bodyPr anchor="t"/>
          <a:lstStyle>
            <a:lvl1pPr marL="0" indent="0" algn="l">
              <a:buNone/>
              <a:defRPr sz="2667" cap="all">
                <a:solidFill>
                  <a:schemeClr val="accent1"/>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11/17/20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3242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972963" y="9890767"/>
            <a:ext cx="15830942" cy="20139662"/>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20361482" y="9869249"/>
            <a:ext cx="15830952" cy="20161176"/>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184170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3972960" y="9144000"/>
            <a:ext cx="15830938"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p:cNvSpPr>
            <a:spLocks noGrp="1"/>
          </p:cNvSpPr>
          <p:nvPr>
            <p:ph sz="half" idx="2"/>
          </p:nvPr>
        </p:nvSpPr>
        <p:spPr>
          <a:xfrm>
            <a:off x="3972963" y="12070080"/>
            <a:ext cx="15830942" cy="17960342"/>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20361487" y="9144000"/>
            <a:ext cx="15830942" cy="2766058"/>
          </a:xfrm>
        </p:spPr>
        <p:txBody>
          <a:bodyPr anchor="b">
            <a:noAutofit/>
          </a:bodyPr>
          <a:lstStyle>
            <a:lvl1pPr marL="0" indent="0">
              <a:buNone/>
              <a:defRPr sz="3200" b="0">
                <a:solidFill>
                  <a:schemeClr val="accent1"/>
                </a:solidFill>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p:cNvSpPr>
            <a:spLocks noGrp="1"/>
          </p:cNvSpPr>
          <p:nvPr>
            <p:ph sz="quarter" idx="4"/>
          </p:nvPr>
        </p:nvSpPr>
        <p:spPr>
          <a:xfrm>
            <a:off x="20361487" y="12070080"/>
            <a:ext cx="15830942" cy="17960342"/>
          </a:xfrm>
        </p:spPr>
        <p:txBody>
          <a:bodyPr>
            <a:normAutofit/>
          </a:bodyPr>
          <a:lstStyle>
            <a:lvl1pPr>
              <a:defRPr sz="2400"/>
            </a:lvl1pPr>
            <a:lvl2pPr>
              <a:defRPr sz="2133"/>
            </a:lvl2pPr>
            <a:lvl3pPr>
              <a:defRPr sz="1867"/>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11/17/20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652052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11/17/20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063329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11/17/20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67065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58917" y="6949440"/>
            <a:ext cx="12247018" cy="6949440"/>
          </a:xfrm>
        </p:spPr>
        <p:txBody>
          <a:bodyPr anchor="b"/>
          <a:lstStyle>
            <a:lvl1pPr algn="l">
              <a:defRPr sz="3200" b="0"/>
            </a:lvl1pPr>
          </a:lstStyle>
          <a:p>
            <a:r>
              <a:rPr lang="en-US" dirty="0"/>
              <a:t>Click to edit Master title style</a:t>
            </a:r>
          </a:p>
        </p:txBody>
      </p:sp>
      <p:sp>
        <p:nvSpPr>
          <p:cNvPr id="3" name="Content Placeholder 2"/>
          <p:cNvSpPr>
            <a:spLocks noGrp="1"/>
          </p:cNvSpPr>
          <p:nvPr>
            <p:ph idx="1"/>
          </p:nvPr>
        </p:nvSpPr>
        <p:spPr>
          <a:xfrm>
            <a:off x="17229108" y="6949440"/>
            <a:ext cx="18710462" cy="21945600"/>
          </a:xfrm>
        </p:spPr>
        <p:txBody>
          <a:bodyPr anchor="ctr">
            <a:normAutofit/>
          </a:bodyPr>
          <a:lstStyle>
            <a:lvl1pPr>
              <a:defRPr sz="2667"/>
            </a:lvl1pPr>
            <a:lvl2pPr>
              <a:defRPr sz="2400"/>
            </a:lvl2pPr>
            <a:lvl3pPr>
              <a:defRPr sz="2133"/>
            </a:lvl3pPr>
            <a:lvl4pPr>
              <a:defRPr sz="1867"/>
            </a:lvl4pPr>
            <a:lvl5pPr>
              <a:defRPr sz="1867"/>
            </a:lvl5pPr>
            <a:lvl6pPr>
              <a:defRPr sz="1867"/>
            </a:lvl6pPr>
            <a:lvl7pPr>
              <a:defRPr sz="1867"/>
            </a:lvl7pPr>
            <a:lvl8pPr>
              <a:defRPr sz="1867"/>
            </a:lvl8pPr>
            <a:lvl9pPr>
              <a:defRPr sz="1867"/>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158917" y="15020551"/>
            <a:ext cx="12247018" cy="13898875"/>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11/17/20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73086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155149" y="8900122"/>
            <a:ext cx="18339235" cy="7559078"/>
          </a:xfrm>
        </p:spPr>
        <p:txBody>
          <a:bodyPr anchor="b">
            <a:normAutofit/>
          </a:bodyPr>
          <a:lstStyle>
            <a:lvl1pPr algn="l">
              <a:defRPr sz="4800" b="0"/>
            </a:lvl1pPr>
          </a:lstStyle>
          <a:p>
            <a:r>
              <a:rPr lang="en-US" dirty="0"/>
              <a:t>Click to edit Master title style</a:t>
            </a:r>
          </a:p>
        </p:txBody>
      </p:sp>
      <p:sp>
        <p:nvSpPr>
          <p:cNvPr id="3" name="Picture Placeholder 2"/>
          <p:cNvSpPr>
            <a:spLocks noGrp="1" noChangeAspect="1"/>
          </p:cNvSpPr>
          <p:nvPr>
            <p:ph type="pic" idx="1"/>
          </p:nvPr>
        </p:nvSpPr>
        <p:spPr>
          <a:xfrm>
            <a:off x="25024884" y="5486400"/>
            <a:ext cx="11524440" cy="2194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133"/>
            </a:lvl1pPr>
            <a:lvl2pPr marL="609585" indent="0">
              <a:buNone/>
              <a:defRPr sz="2133"/>
            </a:lvl2pPr>
            <a:lvl3pPr marL="1219170" indent="0">
              <a:buNone/>
              <a:defRPr sz="2133"/>
            </a:lvl3pPr>
            <a:lvl4pPr marL="1828754" indent="0">
              <a:buNone/>
              <a:defRPr sz="2133"/>
            </a:lvl4pPr>
            <a:lvl5pPr marL="2438339" indent="0">
              <a:buNone/>
              <a:defRPr sz="2133"/>
            </a:lvl5pPr>
            <a:lvl6pPr marL="3047924" indent="0">
              <a:buNone/>
              <a:defRPr sz="2133"/>
            </a:lvl6pPr>
            <a:lvl7pPr marL="3657509" indent="0">
              <a:buNone/>
              <a:defRPr sz="2133"/>
            </a:lvl7pPr>
            <a:lvl8pPr marL="4267093" indent="0">
              <a:buNone/>
              <a:defRPr sz="2133"/>
            </a:lvl8pPr>
            <a:lvl9pPr marL="4876678" indent="0">
              <a:buNone/>
              <a:defRPr sz="2133"/>
            </a:lvl9pPr>
          </a:lstStyle>
          <a:p>
            <a:endParaRPr lang="en-US" dirty="0"/>
          </a:p>
        </p:txBody>
      </p:sp>
      <p:sp>
        <p:nvSpPr>
          <p:cNvPr id="4" name="Text Placeholder 3"/>
          <p:cNvSpPr>
            <a:spLocks noGrp="1"/>
          </p:cNvSpPr>
          <p:nvPr>
            <p:ph type="body" sz="half" idx="2"/>
          </p:nvPr>
        </p:nvSpPr>
        <p:spPr>
          <a:xfrm>
            <a:off x="4158917" y="17556480"/>
            <a:ext cx="18310694" cy="6583680"/>
          </a:xfrm>
        </p:spPr>
        <p:txBody>
          <a:bodyPr>
            <a:normAutofit/>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11/17/20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74415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30237274" y="8046720"/>
            <a:ext cx="13533120" cy="1353312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27311194" y="-2194560"/>
            <a:ext cx="7680960" cy="768096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30237274" y="29260800"/>
            <a:ext cx="4754880" cy="475488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39142" y="12801600"/>
            <a:ext cx="20116800" cy="201168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4030982" y="13898880"/>
            <a:ext cx="11338560" cy="1133856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37179091" y="0"/>
            <a:ext cx="3291840" cy="527739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326608" y="2173046"/>
            <a:ext cx="33865824" cy="6722544"/>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3972960" y="9854042"/>
            <a:ext cx="32215939" cy="2013830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35975950" y="8778103"/>
            <a:ext cx="4754875" cy="1097563"/>
          </a:xfrm>
          <a:prstGeom prst="rect">
            <a:avLst/>
          </a:prstGeom>
        </p:spPr>
        <p:txBody>
          <a:bodyPr vert="horz" lIns="91440" tIns="45720" rIns="91440" bIns="45720" rtlCol="0" anchor="t"/>
          <a:lstStyle>
            <a:lvl1pPr algn="l">
              <a:defRPr sz="1467" b="0" i="0">
                <a:solidFill>
                  <a:schemeClr val="tx1">
                    <a:tint val="75000"/>
                    <a:alpha val="60000"/>
                  </a:schemeClr>
                </a:solidFill>
              </a:defRPr>
            </a:lvl1pPr>
          </a:lstStyle>
          <a:p>
            <a:fld id="{4509A250-FF31-4206-8172-F9D3106AACB1}" type="datetimeFigureOut">
              <a:rPr lang="en-US" dirty="0"/>
              <a:t>11/17/20</a:t>
            </a:fld>
            <a:endParaRPr lang="en-US" dirty="0"/>
          </a:p>
        </p:txBody>
      </p:sp>
      <p:sp>
        <p:nvSpPr>
          <p:cNvPr id="5" name="Footer Placeholder 4"/>
          <p:cNvSpPr>
            <a:spLocks noGrp="1"/>
          </p:cNvSpPr>
          <p:nvPr>
            <p:ph type="ftr" sz="quarter" idx="3"/>
          </p:nvPr>
        </p:nvSpPr>
        <p:spPr>
          <a:xfrm rot="5400000">
            <a:off x="29920010" y="15664181"/>
            <a:ext cx="18527016" cy="1097568"/>
          </a:xfrm>
          <a:prstGeom prst="rect">
            <a:avLst/>
          </a:prstGeom>
        </p:spPr>
        <p:txBody>
          <a:bodyPr vert="horz" lIns="91440" tIns="45720" rIns="91440" bIns="45720" rtlCol="0" anchor="b"/>
          <a:lstStyle>
            <a:lvl1pPr algn="l">
              <a:defRPr sz="1467"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37278871" y="1419535"/>
            <a:ext cx="3018302" cy="3684898"/>
          </a:xfrm>
          <a:prstGeom prst="rect">
            <a:avLst/>
          </a:prstGeom>
        </p:spPr>
        <p:txBody>
          <a:bodyPr vert="horz" lIns="91440" tIns="45720" rIns="91440" bIns="45720" rtlCol="0" anchor="b"/>
          <a:lstStyle>
            <a:lvl1pPr algn="ctr">
              <a:defRPr sz="3735"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699523441"/>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1.bin"/><Relationship Id="rId13" Type="http://schemas.openxmlformats.org/officeDocument/2006/relationships/image" Target="../media/image9.png"/><Relationship Id="rId3" Type="http://schemas.openxmlformats.org/officeDocument/2006/relationships/hyperlink" Target="https://InfoSec.nova.edu/" TargetMode="External"/><Relationship Id="rId7" Type="http://schemas.openxmlformats.org/officeDocument/2006/relationships/image" Target="../media/image5.png"/><Relationship Id="rId12"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hyperlink" Target="https://nvlpubs.nist.gov/nistpubs/CSWP/NIST.CSWP.04162018.pdf" TargetMode="Externa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ounded Rectangle 41">
            <a:extLst>
              <a:ext uri="{FF2B5EF4-FFF2-40B4-BE49-F238E27FC236}">
                <a16:creationId xmlns:a16="http://schemas.microsoft.com/office/drawing/2014/main" id="{61F72311-BD2C-FA4A-8C2A-2765C408ADFE}"/>
              </a:ext>
            </a:extLst>
          </p:cNvPr>
          <p:cNvSpPr/>
          <p:nvPr/>
        </p:nvSpPr>
        <p:spPr>
          <a:xfrm>
            <a:off x="33909000" y="30586774"/>
            <a:ext cx="9856940" cy="220980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 name="Rounded Rectangle 1">
            <a:extLst>
              <a:ext uri="{FF2B5EF4-FFF2-40B4-BE49-F238E27FC236}">
                <a16:creationId xmlns:a16="http://schemas.microsoft.com/office/drawing/2014/main" id="{1D7B127F-93AA-7F4C-92E2-4010B26E7E8A}"/>
              </a:ext>
            </a:extLst>
          </p:cNvPr>
          <p:cNvSpPr/>
          <p:nvPr/>
        </p:nvSpPr>
        <p:spPr>
          <a:xfrm>
            <a:off x="125260" y="30537242"/>
            <a:ext cx="10210800" cy="2209800"/>
          </a:xfrm>
          <a:prstGeom prst="round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4337" name="Rectangle 12"/>
          <p:cNvSpPr>
            <a:spLocks noChangeArrowheads="1"/>
          </p:cNvSpPr>
          <p:nvPr/>
        </p:nvSpPr>
        <p:spPr bwMode="auto">
          <a:xfrm>
            <a:off x="0" y="-1444625"/>
            <a:ext cx="827088" cy="2889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409648" tIns="204823" rIns="409648" bIns="204823" anchor="ctr">
            <a:spAutoFit/>
          </a:bodyPr>
          <a:lstStyle/>
          <a:p>
            <a:pPr algn="just" defTabSz="4095750" eaLnBrk="0" hangingPunct="0"/>
            <a:br>
              <a:rPr lang="en-US" sz="8000"/>
            </a:br>
            <a:endParaRPr lang="en-US" sz="8000"/>
          </a:p>
        </p:txBody>
      </p:sp>
      <p:sp>
        <p:nvSpPr>
          <p:cNvPr id="14341" name="Rectangle 2"/>
          <p:cNvSpPr>
            <a:spLocks noChangeArrowheads="1"/>
          </p:cNvSpPr>
          <p:nvPr/>
        </p:nvSpPr>
        <p:spPr bwMode="auto">
          <a:xfrm>
            <a:off x="11173777" y="30784800"/>
            <a:ext cx="22756551" cy="184665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algn="ctr"/>
            <a:r>
              <a:rPr lang="en-US" sz="5700" dirty="0"/>
              <a:t>Center for Information Protection, Education, and Research (</a:t>
            </a:r>
            <a:r>
              <a:rPr lang="en-US" sz="5700" dirty="0" err="1"/>
              <a:t>CIPhER</a:t>
            </a:r>
            <a:r>
              <a:rPr lang="en-US" sz="5700" dirty="0"/>
              <a:t>)</a:t>
            </a:r>
            <a:br>
              <a:rPr lang="en-US" sz="5700" dirty="0"/>
            </a:br>
            <a:r>
              <a:rPr lang="en-US" sz="5700" dirty="0">
                <a:hlinkClick r:id="rId3"/>
              </a:rPr>
              <a:t>https://InfoSec.nova.edu/</a:t>
            </a:r>
            <a:r>
              <a:rPr lang="en-US" sz="5700" dirty="0"/>
              <a:t>  </a:t>
            </a:r>
          </a:p>
        </p:txBody>
      </p:sp>
      <p:sp>
        <p:nvSpPr>
          <p:cNvPr id="14342" name="Rectangle 7"/>
          <p:cNvSpPr>
            <a:spLocks noChangeArrowheads="1"/>
          </p:cNvSpPr>
          <p:nvPr/>
        </p:nvSpPr>
        <p:spPr bwMode="auto">
          <a:xfrm>
            <a:off x="33930329" y="30736163"/>
            <a:ext cx="9656072" cy="1877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anchor="t">
            <a:spAutoFit/>
          </a:bodyPr>
          <a:lstStyle/>
          <a:p>
            <a:pPr algn="ctr"/>
            <a:r>
              <a:rPr lang="en-US" sz="5800" b="1" dirty="0">
                <a:solidFill>
                  <a:srgbClr val="0E3E89"/>
                </a:solidFill>
                <a:latin typeface="Arial"/>
                <a:ea typeface="ＭＳ Ｐゴシック"/>
              </a:rPr>
              <a:t>College of Computing</a:t>
            </a:r>
          </a:p>
          <a:p>
            <a:pPr algn="ctr"/>
            <a:r>
              <a:rPr lang="en-US" sz="5800" b="1" dirty="0">
                <a:solidFill>
                  <a:srgbClr val="0E3E89"/>
                </a:solidFill>
                <a:latin typeface="Arial"/>
                <a:ea typeface="ＭＳ Ｐゴシック"/>
              </a:rPr>
              <a:t>and Engineering (CCE)</a:t>
            </a:r>
          </a:p>
        </p:txBody>
      </p:sp>
      <p:pic>
        <p:nvPicPr>
          <p:cNvPr id="14343"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30187900"/>
            <a:ext cx="162560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44" name="Picture 9"/>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6078200" y="30187900"/>
            <a:ext cx="162560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345" name="Picture 1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660600" y="30187900"/>
            <a:ext cx="162560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4" name="Straight Connector 3"/>
          <p:cNvCxnSpPr>
            <a:cxnSpLocks/>
          </p:cNvCxnSpPr>
          <p:nvPr/>
        </p:nvCxnSpPr>
        <p:spPr>
          <a:xfrm flipV="1">
            <a:off x="0" y="3352800"/>
            <a:ext cx="43891200" cy="53530"/>
          </a:xfrm>
          <a:prstGeom prst="line">
            <a:avLst/>
          </a:prstGeom>
          <a:ln w="76200" cmpd="sng"/>
        </p:spPr>
        <p:style>
          <a:lnRef idx="3">
            <a:schemeClr val="accent1"/>
          </a:lnRef>
          <a:fillRef idx="0">
            <a:schemeClr val="accent1"/>
          </a:fillRef>
          <a:effectRef idx="2">
            <a:schemeClr val="accent1"/>
          </a:effectRef>
          <a:fontRef idx="minor">
            <a:schemeClr val="tx1"/>
          </a:fontRef>
        </p:style>
      </p:cxnSp>
      <p:pic>
        <p:nvPicPr>
          <p:cNvPr id="3" name="Picture 2"/>
          <p:cNvPicPr>
            <a:picLocks noChangeAspect="1"/>
          </p:cNvPicPr>
          <p:nvPr/>
        </p:nvPicPr>
        <p:blipFill>
          <a:blip r:embed="rId5"/>
          <a:stretch>
            <a:fillRect/>
          </a:stretch>
        </p:blipFill>
        <p:spPr>
          <a:xfrm>
            <a:off x="304799" y="30741563"/>
            <a:ext cx="9851723" cy="1872037"/>
          </a:xfrm>
          <a:prstGeom prst="rect">
            <a:avLst/>
          </a:prstGeom>
        </p:spPr>
      </p:pic>
      <p:sp>
        <p:nvSpPr>
          <p:cNvPr id="5" name="TextBox 4">
            <a:extLst>
              <a:ext uri="{FF2B5EF4-FFF2-40B4-BE49-F238E27FC236}">
                <a16:creationId xmlns:a16="http://schemas.microsoft.com/office/drawing/2014/main" id="{26561580-5128-465A-ACB6-8D7A07CDAE76}"/>
              </a:ext>
            </a:extLst>
          </p:cNvPr>
          <p:cNvSpPr txBox="1"/>
          <p:nvPr/>
        </p:nvSpPr>
        <p:spPr>
          <a:xfrm>
            <a:off x="333616" y="3767635"/>
            <a:ext cx="14329835" cy="26277833"/>
          </a:xfrm>
          <a:prstGeom prst="rect">
            <a:avLst/>
          </a:prstGeom>
          <a:solidFill>
            <a:schemeClr val="tx1"/>
          </a:solidFill>
          <a:ln w="38100">
            <a:solidFill>
              <a:schemeClr val="accent1"/>
            </a:solidFill>
          </a:ln>
        </p:spPr>
        <p:txBody>
          <a:bodyPr wrap="square" rtlCol="0">
            <a:spAutoFit/>
          </a:bodyPr>
          <a:lstStyle/>
          <a:p>
            <a:pPr algn="ctr"/>
            <a:r>
              <a:rPr lang="en-US" sz="2400" b="1" dirty="0">
                <a:solidFill>
                  <a:schemeClr val="bg1"/>
                </a:solidFill>
                <a:latin typeface="Arial" panose="020B0604020202020204" pitchFamily="34" charset="0"/>
                <a:cs typeface="Arial" panose="020B0604020202020204" pitchFamily="34" charset="0"/>
              </a:rPr>
              <a:t>Introduction</a:t>
            </a:r>
            <a:endParaRPr lang="en-US" sz="2000" b="1" u="sng" dirty="0">
              <a:solidFill>
                <a:schemeClr val="bg1"/>
              </a:solidFill>
              <a:latin typeface="Arial" panose="020B0604020202020204" pitchFamily="34" charset="0"/>
              <a:cs typeface="Arial" panose="020B0604020202020204" pitchFamily="34" charset="0"/>
            </a:endParaRPr>
          </a:p>
          <a:p>
            <a:pPr algn="just"/>
            <a:r>
              <a:rPr lang="en-US" sz="2400" dirty="0">
                <a:solidFill>
                  <a:schemeClr val="bg1"/>
                </a:solidFill>
                <a:latin typeface="Arial" panose="020B0604020202020204" pitchFamily="34" charset="0"/>
                <a:cs typeface="Arial" panose="020B0604020202020204" pitchFamily="34" charset="0"/>
              </a:rPr>
              <a:t>Today’s business world lives off the production and manipulation of proprietary data, when information is the main product, it is imperative that it is kept safe (Leyshon, 2014). While keeping the product as secured as possible, businesses must still align themselves with best practices to mitigate risk (Jordan, 2012). Exposing company data or leaving it vulnerable to a breach could lead to a catastrophic business impact while simultaneously daunting the company's reputation. Loss of revenue and damage to reputation are some of the effects of a security breach. Gone are the days were small business were overlooked by bad actors, in fact, small business generates twice as much innovations and have more intellectual property than larger organization (Bhattacharya, 2015). This project will propose a more robust cybersecurity posture for an audio engineering company, with a focus on network security through newer technology and best practices.</a:t>
            </a:r>
            <a:endParaRPr lang="en-US" sz="2400" dirty="0">
              <a:solidFill>
                <a:srgbClr val="FF0000"/>
              </a:solidFill>
              <a:latin typeface="Arial" panose="020B0604020202020204" pitchFamily="34" charset="0"/>
              <a:cs typeface="Arial" panose="020B0604020202020204" pitchFamily="34" charset="0"/>
            </a:endParaRPr>
          </a:p>
          <a:p>
            <a:pPr algn="just"/>
            <a:endParaRPr lang="en-US" sz="2000" dirty="0">
              <a:solidFill>
                <a:srgbClr val="FF0000"/>
              </a:solidFill>
              <a:latin typeface="Arial" panose="020B0604020202020204" pitchFamily="34" charset="0"/>
              <a:cs typeface="Arial" panose="020B0604020202020204" pitchFamily="34" charset="0"/>
            </a:endParaRPr>
          </a:p>
          <a:p>
            <a:pPr algn="ctr"/>
            <a:r>
              <a:rPr lang="en-US" sz="2400" b="1" dirty="0">
                <a:solidFill>
                  <a:schemeClr val="bg1"/>
                </a:solidFill>
                <a:latin typeface="Arial" panose="020B0604020202020204" pitchFamily="34" charset="0"/>
                <a:cs typeface="Arial" panose="020B0604020202020204" pitchFamily="34" charset="0"/>
              </a:rPr>
              <a:t>Recognize and Define a Problem</a:t>
            </a:r>
          </a:p>
          <a:p>
            <a:pPr algn="ctr"/>
            <a:endParaRPr lang="en-US" sz="2000" b="1" u="sng" dirty="0">
              <a:solidFill>
                <a:schemeClr val="bg1"/>
              </a:solidFill>
              <a:latin typeface="Arial" panose="020B0604020202020204" pitchFamily="34" charset="0"/>
              <a:cs typeface="Arial" panose="020B0604020202020204" pitchFamily="34" charset="0"/>
            </a:endParaRPr>
          </a:p>
          <a:p>
            <a:pPr algn="just"/>
            <a:r>
              <a:rPr lang="en-US" sz="2400" dirty="0">
                <a:solidFill>
                  <a:schemeClr val="bg1"/>
                </a:solidFill>
                <a:latin typeface="Arial" panose="020B0604020202020204" pitchFamily="34" charset="0"/>
                <a:cs typeface="Arial" panose="020B0604020202020204" pitchFamily="34" charset="0"/>
              </a:rPr>
              <a:t>For many audio engineering studio's, digital attacks are a serious risk (Leyshon, 2014). Many clients within these organizations depend on the security and privacy of their projects in order to be successful. Most audio studios are small businesses with limited resources, no dedicated skilled Information Technology (IT) staff, and basic to no security features (Bhattacharya, 2015). When compared to large businesses that have dedicated security teams, audio studios are more suspectable to data theft and network intrusion (Bhattacharya, 2015).</a:t>
            </a:r>
          </a:p>
          <a:p>
            <a:pPr algn="just"/>
            <a:endParaRPr lang="en-US" sz="2400" b="1" u="sng" dirty="0">
              <a:solidFill>
                <a:schemeClr val="bg1"/>
              </a:solidFill>
              <a:latin typeface="Arial" panose="020B0604020202020204" pitchFamily="34" charset="0"/>
              <a:cs typeface="Arial" panose="020B0604020202020204" pitchFamily="34" charset="0"/>
            </a:endParaRPr>
          </a:p>
          <a:p>
            <a:pPr algn="ctr"/>
            <a:r>
              <a:rPr lang="en-US" sz="2400" b="1" dirty="0">
                <a:solidFill>
                  <a:schemeClr val="bg1"/>
                </a:solidFill>
                <a:latin typeface="Arial" panose="020B0604020202020204" pitchFamily="34" charset="0"/>
                <a:cs typeface="Arial" panose="020B0604020202020204" pitchFamily="34" charset="0"/>
              </a:rPr>
              <a:t>Organizational Facts</a:t>
            </a:r>
          </a:p>
          <a:p>
            <a:pPr algn="ctr"/>
            <a:endParaRPr lang="en-US"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800"/>
              </a:spcAft>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National Institute of Standards and Technology (NIST) Cybersecurity Framework discovered some vulnerabilities that could be easily exploited by bad actors if not properly remediated</a:t>
            </a: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a:t>
            </a:r>
            <a:endParaRPr lang="en-US" sz="2400" b="1" u="sng"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marR="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Physical Security Issues</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Studio doors do not have locks on them. Office building door has lock but once in a perpetrator has access to recording equipment.</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Production computer should be locked away. Guest/Customers should not have physical access to them.</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No Security system in place to keep a record of access to the facility.</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0" marR="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Network Security Issues</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Business has a flat network for all traffic. Production network is the same as guest network, no segregation.</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Guest connected to the </a:t>
            </a:r>
            <a:r>
              <a:rPr lang="en-US" sz="2400" dirty="0">
                <a:solidFill>
                  <a:schemeClr val="bg1"/>
                </a:solidFill>
                <a:latin typeface="Arial" panose="020B0604020202020204" pitchFamily="34" charset="0"/>
                <a:cs typeface="Arial" panose="020B0604020202020204" pitchFamily="34" charset="0"/>
              </a:rPr>
              <a:t>WiFi</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can access the routers configuration.</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Business uses </a:t>
            </a:r>
            <a:r>
              <a:rPr lang="en-US" sz="2400" dirty="0">
                <a:solidFill>
                  <a:schemeClr val="bg1"/>
                </a:solidFill>
                <a:latin typeface="Arial" panose="020B0604020202020204" pitchFamily="34" charset="0"/>
                <a:cs typeface="Arial" panose="020B0604020202020204" pitchFamily="34" charset="0"/>
              </a:rPr>
              <a:t>WiFi</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Protected Access (WPA) for security.</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Business does not use a Virtual Private Network (VPN) or Proxy.</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No network firewall, Intrusion Detection System (IDS), or Intrusion Prevention System (IPS).</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0" marR="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Computer Security Issues</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Production computer does not encrypt proprietary data on its local machine.</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Ports and Drives are not locked down from external hardware.</a:t>
            </a:r>
            <a:endParaRPr lang="en-US" sz="2400" dirty="0">
              <a:latin typeface="Arial" panose="020B0604020202020204" pitchFamily="34" charset="0"/>
              <a:ea typeface="Times New Roman" panose="02020603050405020304" pitchFamily="18" charset="0"/>
              <a:cs typeface="Arial" panose="020B0604020202020204" pitchFamily="34" charset="0"/>
            </a:endParaRPr>
          </a:p>
          <a:p>
            <a:pPr marL="0" marR="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Operation Security Issues</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Client only pushes backups to 3</a:t>
            </a:r>
            <a:r>
              <a:rPr lang="en-US" sz="2400" baseline="30000" dirty="0">
                <a:solidFill>
                  <a:srgbClr val="000000"/>
                </a:solidFill>
                <a:latin typeface="Arial" panose="020B0604020202020204" pitchFamily="34" charset="0"/>
                <a:ea typeface="Times New Roman" panose="02020603050405020304" pitchFamily="18" charset="0"/>
                <a:cs typeface="Arial" panose="020B0604020202020204" pitchFamily="34" charset="0"/>
              </a:rPr>
              <a:t>rd</a:t>
            </a: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 party but can only use as a restore point, cannot reference live data remotely. Can’t access data in a flash in case of an emergency.</a:t>
            </a:r>
          </a:p>
          <a:p>
            <a:pPr algn="ctr"/>
            <a:endParaRPr lang="en-US" sz="2400" b="1" dirty="0">
              <a:solidFill>
                <a:schemeClr val="bg1"/>
              </a:solidFill>
              <a:latin typeface="Arial" panose="020B0604020202020204" pitchFamily="34" charset="0"/>
              <a:cs typeface="Arial" panose="020B0604020202020204" pitchFamily="34" charset="0"/>
            </a:endParaRPr>
          </a:p>
          <a:p>
            <a:pPr algn="ctr"/>
            <a:r>
              <a:rPr lang="en-US" sz="2400" b="1" dirty="0">
                <a:solidFill>
                  <a:schemeClr val="bg1"/>
                </a:solidFill>
                <a:latin typeface="Arial" panose="020B0604020202020204" pitchFamily="34" charset="0"/>
                <a:cs typeface="Arial" panose="020B0604020202020204" pitchFamily="34" charset="0"/>
              </a:rPr>
              <a:t>Project Scopes and Goals</a:t>
            </a:r>
          </a:p>
          <a:p>
            <a:pPr algn="ctr"/>
            <a:endParaRPr lang="en-US" sz="2400" b="1" dirty="0">
              <a:solidFill>
                <a:schemeClr val="bg1"/>
              </a:solidFill>
              <a:latin typeface="Arial" panose="020B0604020202020204" pitchFamily="34" charset="0"/>
              <a:cs typeface="Arial" panose="020B0604020202020204" pitchFamily="34" charset="0"/>
            </a:endParaRPr>
          </a:p>
          <a:p>
            <a:pPr algn="ctr"/>
            <a:endParaRPr lang="en-US" sz="2400" b="1" dirty="0">
              <a:solidFill>
                <a:schemeClr val="bg1"/>
              </a:solidFill>
              <a:latin typeface="Arial" panose="020B0604020202020204" pitchFamily="34" charset="0"/>
              <a:cs typeface="Arial" panose="020B0604020202020204" pitchFamily="34" charset="0"/>
            </a:endParaRPr>
          </a:p>
          <a:p>
            <a:pPr algn="ctr"/>
            <a:endParaRPr lang="en-US" sz="2400" b="1" dirty="0">
              <a:solidFill>
                <a:schemeClr val="bg1"/>
              </a:solidFill>
              <a:latin typeface="Arial" panose="020B0604020202020204" pitchFamily="34" charset="0"/>
              <a:cs typeface="Arial" panose="020B0604020202020204" pitchFamily="34" charset="0"/>
            </a:endParaRPr>
          </a:p>
          <a:p>
            <a:pPr algn="ctr"/>
            <a:endParaRPr lang="en-US" sz="2400" b="1" dirty="0">
              <a:solidFill>
                <a:schemeClr val="bg1"/>
              </a:solidFill>
              <a:latin typeface="Arial" panose="020B0604020202020204" pitchFamily="34" charset="0"/>
              <a:cs typeface="Arial" panose="020B0604020202020204" pitchFamily="34" charset="0"/>
            </a:endParaRPr>
          </a:p>
          <a:p>
            <a:pPr algn="ctr"/>
            <a:endParaRPr lang="en-US" sz="2400" b="1" dirty="0">
              <a:solidFill>
                <a:schemeClr val="bg1"/>
              </a:solidFill>
              <a:latin typeface="Arial" panose="020B0604020202020204" pitchFamily="34" charset="0"/>
              <a:cs typeface="Arial" panose="020B0604020202020204" pitchFamily="34" charset="0"/>
            </a:endParaRPr>
          </a:p>
          <a:p>
            <a:pPr algn="ctr"/>
            <a:endParaRPr lang="en-US" sz="2400" b="1" dirty="0">
              <a:solidFill>
                <a:schemeClr val="bg1"/>
              </a:solidFill>
              <a:latin typeface="Arial" panose="020B0604020202020204" pitchFamily="34" charset="0"/>
              <a:cs typeface="Arial" panose="020B0604020202020204" pitchFamily="34" charset="0"/>
            </a:endParaRPr>
          </a:p>
          <a:p>
            <a:pPr algn="just"/>
            <a:endParaRPr lang="en-US" sz="2000" b="1" u="sng" dirty="0">
              <a:solidFill>
                <a:schemeClr val="bg1"/>
              </a:solidFill>
              <a:latin typeface="Arial" panose="020B0604020202020204" pitchFamily="34" charset="0"/>
              <a:cs typeface="Arial" panose="020B0604020202020204" pitchFamily="34" charset="0"/>
            </a:endParaRPr>
          </a:p>
          <a:p>
            <a:pPr algn="just"/>
            <a:endParaRPr lang="en-US" sz="2000" b="1" u="sng" dirty="0">
              <a:solidFill>
                <a:schemeClr val="bg1"/>
              </a:solidFill>
              <a:latin typeface="Arial" panose="020B0604020202020204" pitchFamily="34" charset="0"/>
              <a:cs typeface="Arial" panose="020B0604020202020204" pitchFamily="34" charset="0"/>
            </a:endParaRPr>
          </a:p>
          <a:p>
            <a:pPr algn="just"/>
            <a:endParaRPr lang="en-US" sz="2000" b="1" u="sng" dirty="0">
              <a:solidFill>
                <a:schemeClr val="bg1"/>
              </a:solidFill>
              <a:latin typeface="Arial" panose="020B0604020202020204" pitchFamily="34" charset="0"/>
              <a:cs typeface="Arial" panose="020B0604020202020204" pitchFamily="34" charset="0"/>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a:p>
            <a:pPr algn="just"/>
            <a:endParaRPr lang="en-US" sz="1600" b="1" u="sng" dirty="0">
              <a:solidFill>
                <a:schemeClr val="bg1"/>
              </a:solidFill>
            </a:endParaRPr>
          </a:p>
        </p:txBody>
      </p:sp>
      <p:sp>
        <p:nvSpPr>
          <p:cNvPr id="43" name="TextBox 42">
            <a:extLst>
              <a:ext uri="{FF2B5EF4-FFF2-40B4-BE49-F238E27FC236}">
                <a16:creationId xmlns:a16="http://schemas.microsoft.com/office/drawing/2014/main" id="{AF17F38D-D4BF-45EB-AE4B-A80D662115F6}"/>
              </a:ext>
            </a:extLst>
          </p:cNvPr>
          <p:cNvSpPr txBox="1"/>
          <p:nvPr/>
        </p:nvSpPr>
        <p:spPr>
          <a:xfrm>
            <a:off x="14774415" y="3740704"/>
            <a:ext cx="14313961" cy="26304766"/>
          </a:xfrm>
          <a:prstGeom prst="rect">
            <a:avLst/>
          </a:prstGeom>
          <a:solidFill>
            <a:schemeClr val="tx1"/>
          </a:solidFill>
          <a:ln w="38100">
            <a:solidFill>
              <a:schemeClr val="accent1"/>
            </a:solidFill>
          </a:ln>
        </p:spPr>
        <p:txBody>
          <a:bodyPr wrap="square" rtlCol="0">
            <a:spAutoFit/>
          </a:bodyPr>
          <a:lstStyle/>
          <a:p>
            <a:pPr algn="ctr"/>
            <a:r>
              <a:rPr lang="en-US" sz="2400" b="1" dirty="0">
                <a:solidFill>
                  <a:schemeClr val="bg1"/>
                </a:solidFill>
              </a:rPr>
              <a:t>Recommended Action Plan</a:t>
            </a: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ctr"/>
            <a:endParaRPr lang="en-US" sz="2400" b="1" dirty="0">
              <a:solidFill>
                <a:schemeClr val="bg1"/>
              </a:solidFill>
            </a:endParaRPr>
          </a:p>
          <a:p>
            <a:pPr algn="ctr"/>
            <a:r>
              <a:rPr lang="en-US" sz="2400" b="1" dirty="0">
                <a:solidFill>
                  <a:schemeClr val="bg1"/>
                </a:solidFill>
              </a:rPr>
              <a:t>Risk Management Analysis (RMA)</a:t>
            </a: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sz="2400"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a:p>
            <a:pPr algn="just"/>
            <a:endParaRPr lang="en-US" b="1" u="sng" dirty="0">
              <a:solidFill>
                <a:schemeClr val="bg1"/>
              </a:solidFill>
            </a:endParaRPr>
          </a:p>
        </p:txBody>
      </p:sp>
      <p:sp>
        <p:nvSpPr>
          <p:cNvPr id="44" name="TextBox 43">
            <a:extLst>
              <a:ext uri="{FF2B5EF4-FFF2-40B4-BE49-F238E27FC236}">
                <a16:creationId xmlns:a16="http://schemas.microsoft.com/office/drawing/2014/main" id="{5DE67388-0F48-4C70-9DB5-B66A4DB02069}"/>
              </a:ext>
            </a:extLst>
          </p:cNvPr>
          <p:cNvSpPr txBox="1"/>
          <p:nvPr/>
        </p:nvSpPr>
        <p:spPr>
          <a:xfrm>
            <a:off x="29298989" y="3718575"/>
            <a:ext cx="14264604" cy="26304765"/>
          </a:xfrm>
          <a:prstGeom prst="rect">
            <a:avLst/>
          </a:prstGeom>
          <a:solidFill>
            <a:schemeClr val="tx1"/>
          </a:solidFill>
          <a:ln w="38100">
            <a:solidFill>
              <a:schemeClr val="accent1"/>
            </a:solidFill>
          </a:ln>
        </p:spPr>
        <p:txBody>
          <a:bodyPr wrap="square" rtlCol="0">
            <a:spAutoFit/>
          </a:bodyPr>
          <a:lstStyle/>
          <a:p>
            <a:pPr algn="ctr"/>
            <a:r>
              <a:rPr lang="en-US" sz="2400" b="1" dirty="0">
                <a:solidFill>
                  <a:schemeClr val="bg1"/>
                </a:solidFill>
              </a:rPr>
              <a:t>Anticipated Results</a:t>
            </a:r>
          </a:p>
          <a:p>
            <a:pPr algn="just"/>
            <a:endParaRPr lang="en-US" sz="2000" b="1" u="sng" dirty="0">
              <a:solidFill>
                <a:schemeClr val="bg1"/>
              </a:solidFill>
            </a:endParaRPr>
          </a:p>
          <a:p>
            <a:pPr marR="0" lvl="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Create segregated networks between production, guest, and IP camera system environments.</a:t>
            </a:r>
          </a:p>
          <a:p>
            <a:pPr marL="342900" marR="0" lvl="0" indent="-342900" algn="just">
              <a:spcBef>
                <a:spcPts val="0"/>
              </a:spcBef>
              <a:spcAft>
                <a:spcPts val="800"/>
              </a:spcAft>
              <a:buFont typeface="Arial" panose="020B0604020202020204" pitchFamily="34" charset="0"/>
              <a:buChar char="•"/>
            </a:pPr>
            <a:r>
              <a:rPr lang="en-US" sz="2400" dirty="0">
                <a:solidFill>
                  <a:srgbClr val="000000"/>
                </a:solidFill>
                <a:latin typeface="Arial"/>
                <a:ea typeface="Times New Roman" panose="02020603050405020304" pitchFamily="18" charset="0"/>
                <a:cs typeface="Arial"/>
              </a:rPr>
              <a:t>This increases security and mitigates guest accessing the production network or Closed Caption TV (CCTV) network.</a:t>
            </a:r>
            <a:endParaRPr lang="en-US" sz="2400" dirty="0">
              <a:latin typeface="Arial"/>
              <a:ea typeface="Times New Roman" panose="02020603050405020304" pitchFamily="18" charset="0"/>
              <a:cs typeface="Arial"/>
            </a:endParaRPr>
          </a:p>
          <a:p>
            <a:pPr marR="0" lvl="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Increase Security from WPA to WPA2</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Bef>
                <a:spcPts val="0"/>
              </a:spcBef>
              <a:spcAft>
                <a:spcPts val="800"/>
              </a:spcAft>
              <a:buFont typeface="Arial" panose="020B0604020202020204" pitchFamily="34" charset="0"/>
              <a:buChar char="•"/>
            </a:pPr>
            <a:r>
              <a:rPr lang="en-US" sz="2400" dirty="0">
                <a:solidFill>
                  <a:srgbClr val="000000"/>
                </a:solidFill>
                <a:latin typeface="Arial"/>
                <a:ea typeface="Times New Roman" panose="02020603050405020304" pitchFamily="18" charset="0"/>
                <a:cs typeface="Arial"/>
              </a:rPr>
              <a:t>This increases security because WPA is relatively weak and can be cracked by a brute force attack. WiFi Protected Access 2 (WPA2) increases the WiFi security posture.</a:t>
            </a:r>
            <a:endParaRPr lang="en-US" sz="2400" dirty="0">
              <a:latin typeface="Arial"/>
              <a:ea typeface="Times New Roman" panose="02020603050405020304" pitchFamily="18" charset="0"/>
              <a:cs typeface="Arial"/>
            </a:endParaRPr>
          </a:p>
          <a:p>
            <a:pPr marR="0" lvl="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Increase Security for Communication to Outside World</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Bef>
                <a:spcPts val="0"/>
              </a:spcBef>
              <a:spcAft>
                <a:spcPts val="800"/>
              </a:spcAft>
              <a:buFont typeface="Arial" panose="020B0604020202020204" pitchFamily="34" charset="0"/>
              <a:buChar char="•"/>
            </a:pPr>
            <a:r>
              <a:rPr lang="en-US" sz="2400" dirty="0">
                <a:solidFill>
                  <a:srgbClr val="000000"/>
                </a:solidFill>
                <a:latin typeface="Arial"/>
                <a:ea typeface="Times New Roman" panose="02020603050405020304" pitchFamily="18" charset="0"/>
                <a:cs typeface="Arial"/>
              </a:rPr>
              <a:t>This is done through the VPN and Proxying capabilities of the Meraki network appliance. This reduces the risk of eavesdropping and using the Proxy will mask the packets hops out to the world.</a:t>
            </a:r>
            <a:endParaRPr lang="en-US" sz="2400" dirty="0">
              <a:latin typeface="Arial"/>
              <a:ea typeface="Times New Roman" panose="02020603050405020304" pitchFamily="18" charset="0"/>
              <a:cs typeface="Arial"/>
            </a:endParaRPr>
          </a:p>
          <a:p>
            <a:pPr marR="0" lvl="0" algn="ctr">
              <a:spcBef>
                <a:spcPts val="0"/>
              </a:spcBef>
              <a:spcAft>
                <a:spcPts val="800"/>
              </a:spcAft>
            </a:pPr>
            <a:r>
              <a:rPr lang="en-US" sz="2400" b="1" dirty="0">
                <a:solidFill>
                  <a:srgbClr val="000000"/>
                </a:solidFill>
                <a:latin typeface="Arial" panose="020B0604020202020204" pitchFamily="34" charset="0"/>
                <a:ea typeface="Times New Roman" panose="02020603050405020304" pitchFamily="18" charset="0"/>
                <a:cs typeface="Arial" panose="020B0604020202020204" pitchFamily="34" charset="0"/>
              </a:rPr>
              <a:t>Data Encrypted on Local Machine</a:t>
            </a:r>
            <a:endParaRPr lang="en-US" sz="2400" b="1" dirty="0">
              <a:latin typeface="Arial" panose="020B0604020202020204" pitchFamily="34" charset="0"/>
              <a:ea typeface="Times New Roman" panose="02020603050405020304" pitchFamily="18" charset="0"/>
              <a:cs typeface="Arial" panose="020B0604020202020204" pitchFamily="34" charset="0"/>
            </a:endParaRPr>
          </a:p>
          <a:p>
            <a:pPr marL="342900" indent="-342900" algn="just">
              <a:spcBef>
                <a:spcPts val="0"/>
              </a:spcBef>
              <a:spcAft>
                <a:spcPts val="800"/>
              </a:spcAft>
              <a:buFont typeface="Arial" panose="020B0604020202020204" pitchFamily="34" charset="0"/>
              <a:buChar char="•"/>
            </a:pPr>
            <a:r>
              <a:rPr lang="en-US" sz="2400" dirty="0">
                <a:solidFill>
                  <a:srgbClr val="000000"/>
                </a:solidFill>
                <a:latin typeface="Arial"/>
                <a:ea typeface="Times New Roman" panose="02020603050405020304" pitchFamily="18" charset="0"/>
                <a:cs typeface="Arial"/>
              </a:rPr>
              <a:t> This also reduces the risk of data theft, if a bad actor were able to gain access to the computer. The files are encrypted and will be harder to retrieve without the decryption key. </a:t>
            </a:r>
            <a:endParaRPr lang="en-US" sz="2400" b="1" dirty="0">
              <a:solidFill>
                <a:schemeClr val="bg1"/>
              </a:solidFill>
            </a:endParaRPr>
          </a:p>
          <a:p>
            <a:pPr algn="ctr"/>
            <a:r>
              <a:rPr lang="en-US" sz="2400" b="1" dirty="0">
                <a:solidFill>
                  <a:schemeClr val="bg1"/>
                </a:solidFill>
              </a:rPr>
              <a:t>Proposed Costs</a:t>
            </a:r>
          </a:p>
          <a:p>
            <a:pPr algn="just"/>
            <a:endParaRPr lang="en-US" sz="2000" b="1" u="sng" dirty="0">
              <a:solidFill>
                <a:schemeClr val="bg1"/>
              </a:solidFill>
            </a:endParaRPr>
          </a:p>
          <a:p>
            <a:pPr marL="285750" indent="-285750" algn="just">
              <a:buFont typeface="Arial" panose="020B0604020202020204" pitchFamily="34" charset="0"/>
              <a:buChar char="•"/>
            </a:pPr>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000" b="1" u="sng" dirty="0">
              <a:solidFill>
                <a:schemeClr val="bg1"/>
              </a:solidFill>
            </a:endParaRPr>
          </a:p>
          <a:p>
            <a:pPr algn="just"/>
            <a:endParaRPr lang="en-US" sz="2400" b="1" u="sng" dirty="0">
              <a:solidFill>
                <a:schemeClr val="bg1"/>
              </a:solidFill>
            </a:endParaRPr>
          </a:p>
          <a:p>
            <a:pPr algn="ctr"/>
            <a:r>
              <a:rPr lang="en-US" sz="2400" b="1" dirty="0">
                <a:solidFill>
                  <a:schemeClr val="bg1"/>
                </a:solidFill>
              </a:rPr>
              <a:t>Conclusion</a:t>
            </a:r>
            <a:endParaRPr lang="en-US" sz="2400" b="1" u="sng" dirty="0">
              <a:solidFill>
                <a:schemeClr val="bg1"/>
              </a:solidFill>
            </a:endParaRPr>
          </a:p>
          <a:p>
            <a:pPr algn="just">
              <a:spcBef>
                <a:spcPts val="0"/>
              </a:spcBef>
              <a:spcAft>
                <a:spcPts val="800"/>
              </a:spcAft>
            </a:pPr>
            <a:r>
              <a:rPr lang="en-US" sz="2400" dirty="0">
                <a:solidFill>
                  <a:srgbClr val="000000"/>
                </a:solidFill>
                <a:latin typeface="Arial" panose="020B0604020202020204" pitchFamily="34" charset="0"/>
                <a:ea typeface="Times New Roman" panose="02020603050405020304" pitchFamily="18" charset="0"/>
                <a:cs typeface="Arial" panose="020B0604020202020204" pitchFamily="34" charset="0"/>
              </a:rPr>
              <a:t>This project focus was to harden the network and raise the cybersecurity posture of an audio engineering facility. Since there was little to no cybersecurity coordination, this audio engineering studio had a NIST Cybersecurity Framework (2014) Tier 1. Physical security can be increased with the installation of door locks and a private Internet Protocol (IP) camera network. Network security can be improved with the introduction of a Network Security Appliance (NSA), in this case being a Meraki all in one device. This will increase security through its abilities to provide a VPN, segregating networks, proxying capabilities, and improving WiFi security from WPA to WPA2. The operation security of this business will be further developed to include disk encryption software to protect data at rest and to also include encrypted connections to a hot cloud drive for more available content management. Once these objectives are completed, this business will then have a stronger cybersecurity posture and higher level of consciousness when it comes to their cyber awareness. It will also provide enough resources to adequately accommodate their cybersecurity needs. After these changes have been made this audio engineering studio will have a new higher proposed NIST Cybersecurity Framework (2014) Tier 2.</a:t>
            </a:r>
          </a:p>
          <a:p>
            <a:pPr algn="ctr"/>
            <a:r>
              <a:rPr lang="en-US" sz="2400" b="1" dirty="0">
                <a:solidFill>
                  <a:schemeClr val="bg1"/>
                </a:solidFill>
              </a:rPr>
              <a:t>References</a:t>
            </a:r>
            <a:endParaRPr lang="en-US" sz="2000"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Bhattacharya, D. (2015, September). Evolution of cybersecurity issues in small businesses. 	</a:t>
            </a:r>
            <a:r>
              <a:rPr lang="en-US" sz="2400" i="1" dirty="0">
                <a:solidFill>
                  <a:schemeClr val="bg1"/>
                </a:solidFill>
                <a:latin typeface="Arial" panose="020B0604020202020204" pitchFamily="34" charset="0"/>
                <a:ea typeface="Times New Roman" panose="02020603050405020304" pitchFamily="18" charset="0"/>
                <a:cs typeface="Arial" panose="020B0604020202020204" pitchFamily="34" charset="0"/>
              </a:rPr>
              <a:t>Proceedings of the 4th Annual ACM Conference on Research in Information Technology</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(pp. 11-	11).</a:t>
            </a:r>
          </a:p>
          <a:p>
            <a:pPr marL="0" marR="0"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Jordan, S. (2012). Defense in depth: Employing a layered approach for protecting federal government 	information systems.</a:t>
            </a:r>
          </a:p>
          <a:p>
            <a:pPr marL="0" marR="0"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Leyshon, A. (2014). Reformatted: Code, networks, and the transformation of the music industry. Oxford 	University Press, USA.</a:t>
            </a:r>
          </a:p>
          <a:p>
            <a:pPr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Lihong, Y., &amp; </a:t>
            </a:r>
            <a:r>
              <a:rPr lang="en-US" sz="2400" dirty="0" err="1">
                <a:solidFill>
                  <a:schemeClr val="bg1"/>
                </a:solidFill>
                <a:latin typeface="Arial" panose="020B0604020202020204" pitchFamily="34" charset="0"/>
                <a:ea typeface="Times New Roman" panose="02020603050405020304" pitchFamily="18" charset="0"/>
                <a:cs typeface="Arial" panose="020B0604020202020204" pitchFamily="34" charset="0"/>
              </a:rPr>
              <a:t>Zhiguo</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W. (2018, September). Research and design of multi dimension protection 	system for data security in cloud computing environment. </a:t>
            </a:r>
            <a:r>
              <a:rPr lang="en-US" sz="2400" i="1" dirty="0">
                <a:solidFill>
                  <a:schemeClr val="bg1"/>
                </a:solidFill>
                <a:latin typeface="Arial" panose="020B0604020202020204" pitchFamily="34" charset="0"/>
                <a:ea typeface="Times New Roman" panose="02020603050405020304" pitchFamily="18" charset="0"/>
                <a:cs typeface="Arial" panose="020B0604020202020204" pitchFamily="34" charset="0"/>
              </a:rPr>
              <a:t>Proceedings of the 2018 	International Conference on Information Hiding and Image Processing</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(pp. 12-15).</a:t>
            </a:r>
          </a:p>
          <a:p>
            <a:pPr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Ma, S., Lee, K. H., Kim, C. H., Rhee, J., Zhang, X., &amp; Xu, D. (2015, December). Accurate, low cost and 	instrumentation-free security audit logging for windows. </a:t>
            </a:r>
            <a:r>
              <a:rPr lang="en-US" sz="2400" i="1" dirty="0">
                <a:solidFill>
                  <a:schemeClr val="bg1"/>
                </a:solidFill>
                <a:latin typeface="Arial" panose="020B0604020202020204" pitchFamily="34" charset="0"/>
                <a:ea typeface="Times New Roman" panose="02020603050405020304" pitchFamily="18" charset="0"/>
                <a:cs typeface="Arial" panose="020B0604020202020204" pitchFamily="34" charset="0"/>
              </a:rPr>
              <a:t>Proceedings of the 31st Annual 	Computer Security Applications Conference</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(pp. 401-410).</a:t>
            </a:r>
          </a:p>
          <a:p>
            <a:pPr marL="0" marR="0" algn="just">
              <a:spcBef>
                <a:spcPts val="0"/>
              </a:spcBef>
              <a:spcAft>
                <a:spcPts val="0"/>
              </a:spcAft>
            </a:pPr>
            <a:r>
              <a:rPr lang="en-US" sz="2400" dirty="0">
                <a:solidFill>
                  <a:schemeClr val="bg1"/>
                </a:solidFill>
                <a:latin typeface="Arial" panose="020B0604020202020204" pitchFamily="34" charset="0"/>
                <a:ea typeface="Arial" panose="020B0604020202020204" pitchFamily="34" charset="0"/>
                <a:cs typeface="Arial" panose="020B0604020202020204" pitchFamily="34" charset="0"/>
              </a:rPr>
              <a:t>McDermid, D. C., </a:t>
            </a:r>
            <a:r>
              <a:rPr lang="en-US" sz="2400" dirty="0" err="1">
                <a:solidFill>
                  <a:schemeClr val="bg1"/>
                </a:solidFill>
                <a:latin typeface="Arial" panose="020B0604020202020204" pitchFamily="34" charset="0"/>
                <a:ea typeface="Arial" panose="020B0604020202020204" pitchFamily="34" charset="0"/>
                <a:cs typeface="Arial" panose="020B0604020202020204" pitchFamily="34" charset="0"/>
              </a:rPr>
              <a:t>Mahncke</a:t>
            </a:r>
            <a:r>
              <a:rPr lang="en-US" sz="2400" dirty="0">
                <a:solidFill>
                  <a:schemeClr val="bg1"/>
                </a:solidFill>
                <a:latin typeface="Arial" panose="020B0604020202020204" pitchFamily="34" charset="0"/>
                <a:ea typeface="Arial" panose="020B0604020202020204" pitchFamily="34" charset="0"/>
                <a:cs typeface="Arial" panose="020B0604020202020204" pitchFamily="34" charset="0"/>
              </a:rPr>
              <a:t>, R. J., &amp; Williams, P. A. (2009). Challenges in improving information security 	practice in Australian general</a:t>
            </a:r>
            <a:r>
              <a:rPr lang="en-US" sz="2400" dirty="0">
                <a:solidFill>
                  <a:srgbClr val="222222"/>
                </a:solidFill>
                <a:latin typeface="Arial" panose="020B0604020202020204" pitchFamily="34" charset="0"/>
                <a:ea typeface="Arial" panose="020B0604020202020204" pitchFamily="34" charset="0"/>
                <a:cs typeface="Arial" panose="020B0604020202020204" pitchFamily="34" charset="0"/>
              </a:rPr>
              <a:t>.</a:t>
            </a:r>
            <a:endPar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2400" dirty="0" err="1">
                <a:solidFill>
                  <a:schemeClr val="bg1"/>
                </a:solidFill>
                <a:latin typeface="Arial" panose="020B0604020202020204" pitchFamily="34" charset="0"/>
                <a:ea typeface="Times New Roman" panose="02020603050405020304" pitchFamily="18" charset="0"/>
                <a:cs typeface="Arial" panose="020B0604020202020204" pitchFamily="34" charset="0"/>
              </a:rPr>
              <a:t>Monshizadeh</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M., </a:t>
            </a:r>
            <a:r>
              <a:rPr lang="en-US" sz="2400" dirty="0" err="1">
                <a:solidFill>
                  <a:schemeClr val="bg1"/>
                </a:solidFill>
                <a:latin typeface="Arial" panose="020B0604020202020204" pitchFamily="34" charset="0"/>
                <a:ea typeface="Times New Roman" panose="02020603050405020304" pitchFamily="18" charset="0"/>
                <a:cs typeface="Arial" panose="020B0604020202020204" pitchFamily="34" charset="0"/>
              </a:rPr>
              <a:t>Naldurg</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 &amp; </a:t>
            </a:r>
            <a:r>
              <a:rPr lang="en-US" sz="2400" dirty="0" err="1">
                <a:solidFill>
                  <a:schemeClr val="bg1"/>
                </a:solidFill>
                <a:latin typeface="Arial" panose="020B0604020202020204" pitchFamily="34" charset="0"/>
                <a:ea typeface="Times New Roman" panose="02020603050405020304" pitchFamily="18" charset="0"/>
                <a:cs typeface="Arial" panose="020B0604020202020204" pitchFamily="34" charset="0"/>
              </a:rPr>
              <a:t>Venkatakrishnan</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V. N. (2014, November). Mace: Detecting privilege 	escalation vulnerabilities in web applications. </a:t>
            </a:r>
            <a:r>
              <a:rPr lang="en-US" sz="2400" i="1" dirty="0">
                <a:solidFill>
                  <a:schemeClr val="bg1"/>
                </a:solidFill>
                <a:latin typeface="Arial" panose="020B0604020202020204" pitchFamily="34" charset="0"/>
                <a:ea typeface="Times New Roman" panose="02020603050405020304" pitchFamily="18" charset="0"/>
                <a:cs typeface="Arial" panose="020B0604020202020204" pitchFamily="34" charset="0"/>
              </a:rPr>
              <a:t>Proceedings of the 2014 ACM SIGSAC 	Conference on Computer and Communications Security</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(pp. 690-701).</a:t>
            </a:r>
          </a:p>
          <a:p>
            <a:pPr marL="0" marR="0" algn="just">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National Institute of Standards and Technology. (2018). Framework for improving critical infrastructure </a:t>
            </a:r>
          </a:p>
          <a:p>
            <a:pPr marL="0" marR="0">
              <a:spcBef>
                <a:spcPts val="0"/>
              </a:spcBef>
              <a:spcAft>
                <a:spcPts val="0"/>
              </a:spcAft>
            </a:pP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cybersecurity Version1.1. US Department of Commerce. 	</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hlinkClick r:id="rId6"/>
              </a:rPr>
              <a:t>https://nvlpubs.nist.gov/nistpubs/CSWP/NIST.CSWP.04162018.pdf</a:t>
            </a:r>
            <a:endPar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endParaRPr>
          </a:p>
          <a:p>
            <a:pPr marL="0" marR="0" algn="just">
              <a:spcBef>
                <a:spcPts val="0"/>
              </a:spcBef>
              <a:spcAft>
                <a:spcPts val="0"/>
              </a:spcAft>
            </a:pPr>
            <a:r>
              <a:rPr lang="en-US" sz="2400" dirty="0" err="1">
                <a:solidFill>
                  <a:schemeClr val="bg1"/>
                </a:solidFill>
                <a:latin typeface="Arial" panose="020B0604020202020204" pitchFamily="34" charset="0"/>
                <a:ea typeface="Times New Roman" panose="02020603050405020304" pitchFamily="18" charset="0"/>
                <a:cs typeface="Arial" panose="020B0604020202020204" pitchFamily="34" charset="0"/>
              </a:rPr>
              <a:t>Xie</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R., &amp; Gamble, R. (2013, January). An architecture for cross-cloud auditing. </a:t>
            </a:r>
            <a:r>
              <a:rPr lang="en-US" sz="2400" i="1" dirty="0">
                <a:solidFill>
                  <a:schemeClr val="bg1"/>
                </a:solidFill>
                <a:latin typeface="Arial" panose="020B0604020202020204" pitchFamily="34" charset="0"/>
                <a:ea typeface="Times New Roman" panose="02020603050405020304" pitchFamily="18" charset="0"/>
                <a:cs typeface="Arial" panose="020B0604020202020204" pitchFamily="34" charset="0"/>
              </a:rPr>
              <a:t>Proceedings of the 	Eighth Annual Cyber Security and Information Intelligence Research Workshop</a:t>
            </a:r>
            <a:r>
              <a:rPr lang="en-US" sz="2400" dirty="0">
                <a:solidFill>
                  <a:schemeClr val="bg1"/>
                </a:solidFill>
                <a:latin typeface="Arial" panose="020B0604020202020204" pitchFamily="34" charset="0"/>
                <a:ea typeface="Times New Roman" panose="02020603050405020304" pitchFamily="18" charset="0"/>
                <a:cs typeface="Arial" panose="020B0604020202020204" pitchFamily="34" charset="0"/>
              </a:rPr>
              <a:t> (pp. 1-4).</a:t>
            </a:r>
          </a:p>
        </p:txBody>
      </p:sp>
      <p:sp>
        <p:nvSpPr>
          <p:cNvPr id="45" name="TextBox 44">
            <a:extLst>
              <a:ext uri="{FF2B5EF4-FFF2-40B4-BE49-F238E27FC236}">
                <a16:creationId xmlns:a16="http://schemas.microsoft.com/office/drawing/2014/main" id="{00AF5D54-FD49-4874-8704-BC6043F9B083}"/>
              </a:ext>
            </a:extLst>
          </p:cNvPr>
          <p:cNvSpPr txBox="1"/>
          <p:nvPr/>
        </p:nvSpPr>
        <p:spPr>
          <a:xfrm>
            <a:off x="308195" y="312346"/>
            <a:ext cx="43255397" cy="2954655"/>
          </a:xfrm>
          <a:prstGeom prst="rect">
            <a:avLst/>
          </a:prstGeom>
          <a:solidFill>
            <a:schemeClr val="tx1"/>
          </a:solidFill>
          <a:ln w="38100">
            <a:solidFill>
              <a:schemeClr val="accent1"/>
            </a:solidFill>
          </a:ln>
        </p:spPr>
        <p:txBody>
          <a:bodyPr wrap="square" rtlCol="0">
            <a:spAutoFit/>
          </a:bodyPr>
          <a:lstStyle/>
          <a:p>
            <a:pPr algn="just"/>
            <a:r>
              <a:rPr lang="en-US" sz="4400" b="1" cap="all" dirty="0">
                <a:solidFill>
                  <a:schemeClr val="bg1"/>
                </a:solidFill>
              </a:rPr>
              <a:t>                                                       </a:t>
            </a:r>
            <a:endParaRPr lang="en-US" sz="5400" b="1" cap="all" dirty="0">
              <a:solidFill>
                <a:schemeClr val="bg1"/>
              </a:solidFill>
            </a:endParaRPr>
          </a:p>
          <a:p>
            <a:pPr algn="just"/>
            <a:r>
              <a:rPr lang="en-US" sz="5400" b="1" cap="all" dirty="0">
                <a:solidFill>
                  <a:schemeClr val="bg1"/>
                </a:solidFill>
              </a:rPr>
              <a:t>                                 A Network hardening and data breach mitigation of an audio engineering studio         </a:t>
            </a:r>
            <a:r>
              <a:rPr lang="en-US" sz="3200" b="1" cap="all" dirty="0">
                <a:solidFill>
                  <a:schemeClr val="bg1"/>
                </a:solidFill>
              </a:rPr>
              <a:t>Fall 2020</a:t>
            </a:r>
            <a:endParaRPr lang="en-US" sz="3200" dirty="0">
              <a:solidFill>
                <a:schemeClr val="bg1"/>
              </a:solidFill>
            </a:endParaRPr>
          </a:p>
          <a:p>
            <a:pPr algn="just"/>
            <a:r>
              <a:rPr lang="en-US" sz="4400" b="1" dirty="0">
                <a:solidFill>
                  <a:schemeClr val="bg1"/>
                </a:solidFill>
              </a:rPr>
              <a:t>Team/Students: </a:t>
            </a:r>
            <a:r>
              <a:rPr lang="en-US" sz="4400" dirty="0">
                <a:solidFill>
                  <a:schemeClr val="bg1"/>
                </a:solidFill>
              </a:rPr>
              <a:t>ISEC690 Team 1 | Babatunde Somade and Eric Webb | </a:t>
            </a:r>
            <a:r>
              <a:rPr lang="en-US" sz="4400" b="1" dirty="0">
                <a:solidFill>
                  <a:schemeClr val="bg1"/>
                </a:solidFill>
              </a:rPr>
              <a:t>Business Advisor: </a:t>
            </a:r>
            <a:r>
              <a:rPr lang="en-US" sz="4400" dirty="0" err="1">
                <a:solidFill>
                  <a:schemeClr val="bg1"/>
                </a:solidFill>
              </a:rPr>
              <a:t>Figgy</a:t>
            </a:r>
            <a:r>
              <a:rPr lang="en-US" sz="4400" dirty="0">
                <a:solidFill>
                  <a:schemeClr val="bg1"/>
                </a:solidFill>
              </a:rPr>
              <a:t>, Z.| </a:t>
            </a:r>
            <a:r>
              <a:rPr lang="en-US" sz="4400" b="1" dirty="0">
                <a:solidFill>
                  <a:schemeClr val="bg1"/>
                </a:solidFill>
              </a:rPr>
              <a:t>Professor: </a:t>
            </a:r>
            <a:r>
              <a:rPr lang="en-US" sz="4400" dirty="0">
                <a:solidFill>
                  <a:schemeClr val="bg1"/>
                </a:solidFill>
              </a:rPr>
              <a:t>Dr. </a:t>
            </a:r>
            <a:r>
              <a:rPr lang="en-US" sz="4400" dirty="0" err="1">
                <a:solidFill>
                  <a:schemeClr val="bg1"/>
                </a:solidFill>
              </a:rPr>
              <a:t>Yair</a:t>
            </a:r>
            <a:r>
              <a:rPr lang="en-US" sz="4400" dirty="0">
                <a:solidFill>
                  <a:schemeClr val="bg1"/>
                </a:solidFill>
              </a:rPr>
              <a:t> Levy, Professor of IS &amp; Cybersecurity</a:t>
            </a:r>
          </a:p>
          <a:p>
            <a:pPr algn="just"/>
            <a:endParaRPr lang="en-US" sz="4400" dirty="0">
              <a:solidFill>
                <a:schemeClr val="bg1"/>
              </a:solidFill>
            </a:endParaRPr>
          </a:p>
        </p:txBody>
      </p:sp>
      <p:cxnSp>
        <p:nvCxnSpPr>
          <p:cNvPr id="9" name="Straight Connector 8">
            <a:extLst>
              <a:ext uri="{FF2B5EF4-FFF2-40B4-BE49-F238E27FC236}">
                <a16:creationId xmlns:a16="http://schemas.microsoft.com/office/drawing/2014/main" id="{97CC8879-3C66-4C47-8801-DA59ECFE0281}"/>
              </a:ext>
            </a:extLst>
          </p:cNvPr>
          <p:cNvCxnSpPr>
            <a:cxnSpLocks/>
          </p:cNvCxnSpPr>
          <p:nvPr/>
        </p:nvCxnSpPr>
        <p:spPr>
          <a:xfrm>
            <a:off x="339079" y="11277600"/>
            <a:ext cx="1432437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84ED7C9-F743-44B7-AACC-B1AA8B9E96E3}"/>
              </a:ext>
            </a:extLst>
          </p:cNvPr>
          <p:cNvCxnSpPr>
            <a:cxnSpLocks/>
          </p:cNvCxnSpPr>
          <p:nvPr/>
        </p:nvCxnSpPr>
        <p:spPr>
          <a:xfrm>
            <a:off x="330894" y="8077200"/>
            <a:ext cx="14332557"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Rectangle 1">
            <a:extLst>
              <a:ext uri="{FF2B5EF4-FFF2-40B4-BE49-F238E27FC236}">
                <a16:creationId xmlns:a16="http://schemas.microsoft.com/office/drawing/2014/main" id="{703FD534-3762-4DB3-9D21-D78B757C3BB3}"/>
              </a:ext>
            </a:extLst>
          </p:cNvPr>
          <p:cNvSpPr>
            <a:spLocks noChangeArrowheads="1"/>
          </p:cNvSpPr>
          <p:nvPr/>
        </p:nvSpPr>
        <p:spPr bwMode="auto">
          <a:xfrm>
            <a:off x="38910784" y="17333525"/>
            <a:ext cx="219932"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sng" strike="noStrike" cap="none" normalizeH="0" baseline="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1" name="Rectangle 2">
            <a:extLst>
              <a:ext uri="{FF2B5EF4-FFF2-40B4-BE49-F238E27FC236}">
                <a16:creationId xmlns:a16="http://schemas.microsoft.com/office/drawing/2014/main" id="{80412E14-6758-4B3C-AD79-EC055E7E0246}"/>
              </a:ext>
            </a:extLst>
          </p:cNvPr>
          <p:cNvSpPr>
            <a:spLocks noChangeArrowheads="1"/>
          </p:cNvSpPr>
          <p:nvPr/>
        </p:nvSpPr>
        <p:spPr bwMode="auto">
          <a:xfrm>
            <a:off x="38893459" y="189415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endParaRPr lang="en-US"/>
          </a:p>
        </p:txBody>
      </p:sp>
      <p:cxnSp>
        <p:nvCxnSpPr>
          <p:cNvPr id="61" name="Straight Connector 60">
            <a:extLst>
              <a:ext uri="{FF2B5EF4-FFF2-40B4-BE49-F238E27FC236}">
                <a16:creationId xmlns:a16="http://schemas.microsoft.com/office/drawing/2014/main" id="{B02779F9-AAF6-44CA-9E2A-8ED55B077DE9}"/>
              </a:ext>
            </a:extLst>
          </p:cNvPr>
          <p:cNvCxnSpPr>
            <a:cxnSpLocks/>
          </p:cNvCxnSpPr>
          <p:nvPr/>
        </p:nvCxnSpPr>
        <p:spPr>
          <a:xfrm>
            <a:off x="308195" y="21488400"/>
            <a:ext cx="1435525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C1BBA9A-4F74-4E46-A5C5-82E7B619BF95}"/>
              </a:ext>
            </a:extLst>
          </p:cNvPr>
          <p:cNvCxnSpPr>
            <a:cxnSpLocks/>
          </p:cNvCxnSpPr>
          <p:nvPr/>
        </p:nvCxnSpPr>
        <p:spPr>
          <a:xfrm>
            <a:off x="14799072" y="21488400"/>
            <a:ext cx="14293056"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9" name="Picture 68">
            <a:extLst>
              <a:ext uri="{FF2B5EF4-FFF2-40B4-BE49-F238E27FC236}">
                <a16:creationId xmlns:a16="http://schemas.microsoft.com/office/drawing/2014/main" id="{DE399294-FA7A-4FCC-AC32-DBCC2C3C77C5}"/>
              </a:ext>
            </a:extLst>
          </p:cNvPr>
          <p:cNvPicPr/>
          <p:nvPr/>
        </p:nvPicPr>
        <p:blipFill>
          <a:blip r:embed="rId7"/>
          <a:stretch>
            <a:fillRect/>
          </a:stretch>
        </p:blipFill>
        <p:spPr>
          <a:xfrm>
            <a:off x="15318781" y="6389120"/>
            <a:ext cx="5943600" cy="4551680"/>
          </a:xfrm>
          <a:prstGeom prst="rect">
            <a:avLst/>
          </a:prstGeom>
        </p:spPr>
      </p:pic>
      <p:cxnSp>
        <p:nvCxnSpPr>
          <p:cNvPr id="71" name="Straight Connector 70">
            <a:extLst>
              <a:ext uri="{FF2B5EF4-FFF2-40B4-BE49-F238E27FC236}">
                <a16:creationId xmlns:a16="http://schemas.microsoft.com/office/drawing/2014/main" id="{FF257A81-7547-4B83-A9A9-9B4AE9431921}"/>
              </a:ext>
            </a:extLst>
          </p:cNvPr>
          <p:cNvCxnSpPr>
            <a:cxnSpLocks/>
          </p:cNvCxnSpPr>
          <p:nvPr/>
        </p:nvCxnSpPr>
        <p:spPr>
          <a:xfrm>
            <a:off x="29290319" y="9601200"/>
            <a:ext cx="142646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7000952D-B77D-44DC-AAA0-ED49B8705835}"/>
              </a:ext>
            </a:extLst>
          </p:cNvPr>
          <p:cNvCxnSpPr>
            <a:cxnSpLocks/>
          </p:cNvCxnSpPr>
          <p:nvPr/>
        </p:nvCxnSpPr>
        <p:spPr>
          <a:xfrm>
            <a:off x="29298989" y="15392400"/>
            <a:ext cx="1426460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C2DA61-E132-4693-B6E4-F42572A551CF}"/>
              </a:ext>
            </a:extLst>
          </p:cNvPr>
          <p:cNvCxnSpPr>
            <a:cxnSpLocks/>
          </p:cNvCxnSpPr>
          <p:nvPr/>
        </p:nvCxnSpPr>
        <p:spPr>
          <a:xfrm>
            <a:off x="29298989" y="20726400"/>
            <a:ext cx="1426460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4336" name="Rectangle 7">
            <a:extLst>
              <a:ext uri="{FF2B5EF4-FFF2-40B4-BE49-F238E27FC236}">
                <a16:creationId xmlns:a16="http://schemas.microsoft.com/office/drawing/2014/main" id="{753D2BDF-02F2-4C06-BB51-090D09FCA00D}"/>
              </a:ext>
            </a:extLst>
          </p:cNvPr>
          <p:cNvSpPr>
            <a:spLocks noChangeArrowheads="1"/>
          </p:cNvSpPr>
          <p:nvPr/>
        </p:nvSpPr>
        <p:spPr bwMode="auto">
          <a:xfrm>
            <a:off x="21853234"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endParaRPr lang="en-US"/>
          </a:p>
        </p:txBody>
      </p:sp>
      <p:graphicFrame>
        <p:nvGraphicFramePr>
          <p:cNvPr id="14339" name="Object 14338">
            <a:extLst>
              <a:ext uri="{FF2B5EF4-FFF2-40B4-BE49-F238E27FC236}">
                <a16:creationId xmlns:a16="http://schemas.microsoft.com/office/drawing/2014/main" id="{17C5130D-5563-489E-BD78-6C1637AD5E54}"/>
              </a:ext>
            </a:extLst>
          </p:cNvPr>
          <p:cNvGraphicFramePr>
            <a:graphicFrameLocks/>
          </p:cNvGraphicFramePr>
          <p:nvPr>
            <p:extLst>
              <p:ext uri="{D42A27DB-BD31-4B8C-83A1-F6EECF244321}">
                <p14:modId xmlns:p14="http://schemas.microsoft.com/office/powerpoint/2010/main" val="3777488188"/>
              </p:ext>
            </p:extLst>
          </p:nvPr>
        </p:nvGraphicFramePr>
        <p:xfrm>
          <a:off x="14908148" y="16015899"/>
          <a:ext cx="6807247" cy="4926348"/>
        </p:xfrm>
        <a:graphic>
          <a:graphicData uri="http://schemas.openxmlformats.org/presentationml/2006/ole">
            <mc:AlternateContent xmlns:mc="http://schemas.openxmlformats.org/markup-compatibility/2006">
              <mc:Choice xmlns:v="urn:schemas-microsoft-com:vml" Requires="v">
                <p:oleObj spid="_x0000_s1240" name="Picture" r:id="rId8" imgW="0" imgH="0" progId="StaticMetafile">
                  <p:embed/>
                </p:oleObj>
              </mc:Choice>
              <mc:Fallback>
                <p:oleObj name="Picture" r:id="rId8" imgW="0" imgH="0" progId="StaticMetafile">
                  <p:embed/>
                  <p:pic>
                    <p:nvPicPr>
                      <p:cNvPr id="14339" name="Object 14338">
                        <a:extLst>
                          <a:ext uri="{FF2B5EF4-FFF2-40B4-BE49-F238E27FC236}">
                            <a16:creationId xmlns:a16="http://schemas.microsoft.com/office/drawing/2014/main" id="{17C5130D-5563-489E-BD78-6C1637AD5E54}"/>
                          </a:ext>
                        </a:extLst>
                      </p:cNvPr>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908148" y="16015899"/>
                        <a:ext cx="6807247" cy="4926348"/>
                      </a:xfrm>
                      <a:prstGeom prst="rect">
                        <a:avLst/>
                      </a:prstGeom>
                      <a:solidFill>
                        <a:srgbClr val="FFFFFF"/>
                      </a:solidFill>
                      <a:ln>
                        <a:solidFill>
                          <a:schemeClr val="bg2"/>
                        </a:solidFill>
                      </a:ln>
                    </p:spPr>
                  </p:pic>
                </p:oleObj>
              </mc:Fallback>
            </mc:AlternateContent>
          </a:graphicData>
        </a:graphic>
      </p:graphicFrame>
      <p:sp>
        <p:nvSpPr>
          <p:cNvPr id="14340" name="Rectangle 9">
            <a:extLst>
              <a:ext uri="{FF2B5EF4-FFF2-40B4-BE49-F238E27FC236}">
                <a16:creationId xmlns:a16="http://schemas.microsoft.com/office/drawing/2014/main" id="{EBC2B9B2-7179-492E-8F6C-2AB5CE3BBEEE}"/>
              </a:ext>
            </a:extLst>
          </p:cNvPr>
          <p:cNvSpPr>
            <a:spLocks noChangeArrowheads="1"/>
          </p:cNvSpPr>
          <p:nvPr/>
        </p:nvSpPr>
        <p:spPr bwMode="auto">
          <a:xfrm>
            <a:off x="21853234"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lgn="just"/>
            <a:endParaRPr lang="en-US" dirty="0"/>
          </a:p>
        </p:txBody>
      </p:sp>
      <p:pic>
        <p:nvPicPr>
          <p:cNvPr id="84" name="Picture 83">
            <a:extLst>
              <a:ext uri="{FF2B5EF4-FFF2-40B4-BE49-F238E27FC236}">
                <a16:creationId xmlns:a16="http://schemas.microsoft.com/office/drawing/2014/main" id="{C33831B3-751A-4EE3-B9F2-B2B07403837F}"/>
              </a:ext>
            </a:extLst>
          </p:cNvPr>
          <p:cNvPicPr/>
          <p:nvPr/>
        </p:nvPicPr>
        <p:blipFill>
          <a:blip r:embed="rId10"/>
          <a:stretch>
            <a:fillRect/>
          </a:stretch>
        </p:blipFill>
        <p:spPr>
          <a:xfrm>
            <a:off x="21990155" y="10084014"/>
            <a:ext cx="6857749" cy="4403458"/>
          </a:xfrm>
          <a:prstGeom prst="rect">
            <a:avLst/>
          </a:prstGeom>
        </p:spPr>
      </p:pic>
      <p:sp>
        <p:nvSpPr>
          <p:cNvPr id="7" name="Rectangle 6">
            <a:extLst>
              <a:ext uri="{FF2B5EF4-FFF2-40B4-BE49-F238E27FC236}">
                <a16:creationId xmlns:a16="http://schemas.microsoft.com/office/drawing/2014/main" id="{201770DC-5B09-4AAB-90D2-B5B5A4C3BB63}"/>
              </a:ext>
            </a:extLst>
          </p:cNvPr>
          <p:cNvSpPr/>
          <p:nvPr/>
        </p:nvSpPr>
        <p:spPr>
          <a:xfrm>
            <a:off x="14960897" y="4209573"/>
            <a:ext cx="6857750" cy="1029537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solidFill>
                  <a:schemeClr val="bg1"/>
                </a:solidFill>
                <a:latin typeface="Arial" panose="020B0604020202020204" pitchFamily="34" charset="0"/>
                <a:cs typeface="Arial" panose="020B0604020202020204" pitchFamily="34" charset="0"/>
              </a:rPr>
              <a:t>Current NIST Tier Level is: 1</a:t>
            </a:r>
          </a:p>
          <a:p>
            <a:pPr lvl="0" algn="just"/>
            <a:r>
              <a:rPr lang="en-US" sz="2400" dirty="0">
                <a:solidFill>
                  <a:schemeClr val="bg1"/>
                </a:solidFill>
                <a:latin typeface="Arial" panose="020B0604020202020204" pitchFamily="34" charset="0"/>
                <a:cs typeface="Arial" panose="020B0604020202020204" pitchFamily="34" charset="0"/>
              </a:rPr>
              <a:t>Although this organization showed some limited knowledge about cybersecurity there was little to no cybersecurity coordination. Making it quite accessible and starting it at a NIST Tier 1.</a:t>
            </a: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just"/>
            <a:endParaRPr lang="en-US" sz="2400" dirty="0">
              <a:solidFill>
                <a:schemeClr val="bg1"/>
              </a:solidFill>
              <a:latin typeface="Arial" panose="020B0604020202020204" pitchFamily="34" charset="0"/>
              <a:cs typeface="Arial" panose="020B0604020202020204" pitchFamily="34" charset="0"/>
            </a:endParaRPr>
          </a:p>
          <a:p>
            <a:pPr lvl="0" algn="ctr"/>
            <a:r>
              <a:rPr lang="en-US" sz="2400" b="1" dirty="0">
                <a:solidFill>
                  <a:schemeClr val="bg1"/>
                </a:solidFill>
                <a:latin typeface="Arial" panose="020B0604020202020204" pitchFamily="34" charset="0"/>
                <a:cs typeface="Arial" panose="020B0604020202020204" pitchFamily="34" charset="0"/>
              </a:rPr>
              <a:t>Proposed Target NIST Tier Level is: 2</a:t>
            </a:r>
          </a:p>
          <a:p>
            <a:pPr lvl="0" algn="just"/>
            <a:r>
              <a:rPr lang="en-US" sz="2400" dirty="0">
                <a:solidFill>
                  <a:schemeClr val="bg1"/>
                </a:solidFill>
                <a:latin typeface="Arial" panose="020B0604020202020204" pitchFamily="34" charset="0"/>
                <a:cs typeface="Arial" panose="020B0604020202020204" pitchFamily="34" charset="0"/>
              </a:rPr>
              <a:t>Within this network security overhaul, this organization will contain management approved processes for deployment of security constructs, will have a somewhat high level of awareness of its own security posture, and have enough digital and physical resources to maintain a loosely coordinated security posture. Raising it to a NIST tier level to a Tier 2.</a:t>
            </a:r>
            <a:endParaRPr lang="en-US" sz="2400" b="1" u="sng" dirty="0">
              <a:solidFill>
                <a:schemeClr val="bg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9C52F41C-A5F8-49B5-ADCD-E3388E697EC1}"/>
              </a:ext>
            </a:extLst>
          </p:cNvPr>
          <p:cNvSpPr/>
          <p:nvPr/>
        </p:nvSpPr>
        <p:spPr>
          <a:xfrm>
            <a:off x="22041248" y="4387506"/>
            <a:ext cx="4264838" cy="4652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solidFill>
                  <a:schemeClr val="bg1"/>
                </a:solidFill>
                <a:latin typeface="Arial" panose="020B0604020202020204" pitchFamily="34" charset="0"/>
                <a:cs typeface="Arial" panose="020B0604020202020204" pitchFamily="34" charset="0"/>
              </a:rPr>
              <a:t>Table 3: Action Plan</a:t>
            </a:r>
          </a:p>
        </p:txBody>
      </p:sp>
      <p:sp>
        <p:nvSpPr>
          <p:cNvPr id="50" name="Rectangle 49">
            <a:extLst>
              <a:ext uri="{FF2B5EF4-FFF2-40B4-BE49-F238E27FC236}">
                <a16:creationId xmlns:a16="http://schemas.microsoft.com/office/drawing/2014/main" id="{576C4FE4-A616-44FF-B47D-ED1670ACE1F6}"/>
              </a:ext>
            </a:extLst>
          </p:cNvPr>
          <p:cNvSpPr/>
          <p:nvPr/>
        </p:nvSpPr>
        <p:spPr>
          <a:xfrm>
            <a:off x="14960897" y="14452054"/>
            <a:ext cx="13608411" cy="131490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400" b="1" dirty="0">
                <a:solidFill>
                  <a:schemeClr val="bg1"/>
                </a:solidFill>
                <a:latin typeface="Arial" panose="020B0604020202020204" pitchFamily="34" charset="0"/>
                <a:cs typeface="Arial" panose="020B0604020202020204" pitchFamily="34" charset="0"/>
              </a:rPr>
              <a:t>Network Topology</a:t>
            </a:r>
          </a:p>
          <a:p>
            <a:pPr lvl="0" algn="just"/>
            <a:r>
              <a:rPr lang="en-US" sz="2400" dirty="0">
                <a:solidFill>
                  <a:schemeClr val="bg1"/>
                </a:solidFill>
                <a:latin typeface="Arial" panose="020B0604020202020204" pitchFamily="34" charset="0"/>
                <a:cs typeface="Arial" panose="020B0604020202020204" pitchFamily="34" charset="0"/>
              </a:rPr>
              <a:t>This network is originally a flat network by design with no segregation of data in between (See Figure 1). With the new proposed project, the network will incorporate smart switching capabilities along with added confidentiality by a VPN (See Figure 2).</a:t>
            </a:r>
          </a:p>
        </p:txBody>
      </p:sp>
      <p:sp>
        <p:nvSpPr>
          <p:cNvPr id="51" name="Rectangle 50">
            <a:extLst>
              <a:ext uri="{FF2B5EF4-FFF2-40B4-BE49-F238E27FC236}">
                <a16:creationId xmlns:a16="http://schemas.microsoft.com/office/drawing/2014/main" id="{6DBDBEC5-6657-494A-A7B9-68A6ECC8F358}"/>
              </a:ext>
            </a:extLst>
          </p:cNvPr>
          <p:cNvSpPr/>
          <p:nvPr/>
        </p:nvSpPr>
        <p:spPr>
          <a:xfrm>
            <a:off x="14899476" y="20929210"/>
            <a:ext cx="6805790" cy="4052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schemeClr val="bg1"/>
                </a:solidFill>
                <a:latin typeface="Arial" panose="020B0604020202020204" pitchFamily="34" charset="0"/>
                <a:cs typeface="Arial" panose="020B0604020202020204" pitchFamily="34" charset="0"/>
              </a:rPr>
              <a:t>Figure 1: Current Topology</a:t>
            </a:r>
          </a:p>
        </p:txBody>
      </p:sp>
      <p:sp>
        <p:nvSpPr>
          <p:cNvPr id="52" name="Rectangle 51">
            <a:extLst>
              <a:ext uri="{FF2B5EF4-FFF2-40B4-BE49-F238E27FC236}">
                <a16:creationId xmlns:a16="http://schemas.microsoft.com/office/drawing/2014/main" id="{BE4A2C02-0C83-4256-AEB4-BABE0E511E0E}"/>
              </a:ext>
            </a:extLst>
          </p:cNvPr>
          <p:cNvSpPr/>
          <p:nvPr/>
        </p:nvSpPr>
        <p:spPr>
          <a:xfrm>
            <a:off x="21681038" y="20624574"/>
            <a:ext cx="7325846" cy="9899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b="1" dirty="0">
                <a:solidFill>
                  <a:schemeClr val="bg1"/>
                </a:solidFill>
                <a:latin typeface="Arial" panose="020B0604020202020204" pitchFamily="34" charset="0"/>
                <a:cs typeface="Arial" panose="020B0604020202020204" pitchFamily="34" charset="0"/>
              </a:rPr>
              <a:t>Figure 2: Proposed Topology After Implementation of the Project</a:t>
            </a:r>
          </a:p>
        </p:txBody>
      </p:sp>
      <p:sp>
        <p:nvSpPr>
          <p:cNvPr id="60" name="Rectangle 59">
            <a:extLst>
              <a:ext uri="{FF2B5EF4-FFF2-40B4-BE49-F238E27FC236}">
                <a16:creationId xmlns:a16="http://schemas.microsoft.com/office/drawing/2014/main" id="{83C0F6FA-61DF-4C35-8EEF-7799BEA85DE2}"/>
              </a:ext>
            </a:extLst>
          </p:cNvPr>
          <p:cNvSpPr/>
          <p:nvPr/>
        </p:nvSpPr>
        <p:spPr>
          <a:xfrm>
            <a:off x="14960897" y="21589533"/>
            <a:ext cx="6518225" cy="66013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r>
              <a:rPr lang="en-US" b="1" dirty="0">
                <a:solidFill>
                  <a:schemeClr val="bg1"/>
                </a:solidFill>
                <a:latin typeface="Arial" panose="020B0604020202020204" pitchFamily="34" charset="0"/>
                <a:cs typeface="Arial" panose="020B0604020202020204" pitchFamily="34" charset="0"/>
              </a:rPr>
              <a:t>Table 4: Risk Management Analysis</a:t>
            </a:r>
          </a:p>
        </p:txBody>
      </p:sp>
      <p:graphicFrame>
        <p:nvGraphicFramePr>
          <p:cNvPr id="15" name="Table 14">
            <a:extLst>
              <a:ext uri="{FF2B5EF4-FFF2-40B4-BE49-F238E27FC236}">
                <a16:creationId xmlns:a16="http://schemas.microsoft.com/office/drawing/2014/main" id="{E4C34D17-16DE-4B46-AE22-202073548386}"/>
              </a:ext>
            </a:extLst>
          </p:cNvPr>
          <p:cNvGraphicFramePr>
            <a:graphicFrameLocks noGrp="1"/>
          </p:cNvGraphicFramePr>
          <p:nvPr>
            <p:extLst>
              <p:ext uri="{D42A27DB-BD31-4B8C-83A1-F6EECF244321}">
                <p14:modId xmlns:p14="http://schemas.microsoft.com/office/powerpoint/2010/main" val="546396259"/>
              </p:ext>
            </p:extLst>
          </p:nvPr>
        </p:nvGraphicFramePr>
        <p:xfrm>
          <a:off x="29641800" y="10161913"/>
          <a:ext cx="13639800" cy="4947182"/>
        </p:xfrm>
        <a:graphic>
          <a:graphicData uri="http://schemas.openxmlformats.org/drawingml/2006/table">
            <a:tbl>
              <a:tblPr firstRow="1" firstCol="1" bandRow="1"/>
              <a:tblGrid>
                <a:gridCol w="2918250">
                  <a:extLst>
                    <a:ext uri="{9D8B030D-6E8A-4147-A177-3AD203B41FA5}">
                      <a16:colId xmlns:a16="http://schemas.microsoft.com/office/drawing/2014/main" val="1921134604"/>
                    </a:ext>
                  </a:extLst>
                </a:gridCol>
                <a:gridCol w="2781291">
                  <a:extLst>
                    <a:ext uri="{9D8B030D-6E8A-4147-A177-3AD203B41FA5}">
                      <a16:colId xmlns:a16="http://schemas.microsoft.com/office/drawing/2014/main" val="2536202009"/>
                    </a:ext>
                  </a:extLst>
                </a:gridCol>
                <a:gridCol w="2415570">
                  <a:extLst>
                    <a:ext uri="{9D8B030D-6E8A-4147-A177-3AD203B41FA5}">
                      <a16:colId xmlns:a16="http://schemas.microsoft.com/office/drawing/2014/main" val="4176562685"/>
                    </a:ext>
                  </a:extLst>
                </a:gridCol>
                <a:gridCol w="2411056">
                  <a:extLst>
                    <a:ext uri="{9D8B030D-6E8A-4147-A177-3AD203B41FA5}">
                      <a16:colId xmlns:a16="http://schemas.microsoft.com/office/drawing/2014/main" val="3294969623"/>
                    </a:ext>
                  </a:extLst>
                </a:gridCol>
                <a:gridCol w="1920417">
                  <a:extLst>
                    <a:ext uri="{9D8B030D-6E8A-4147-A177-3AD203B41FA5}">
                      <a16:colId xmlns:a16="http://schemas.microsoft.com/office/drawing/2014/main" val="351615940"/>
                    </a:ext>
                  </a:extLst>
                </a:gridCol>
                <a:gridCol w="1193216">
                  <a:extLst>
                    <a:ext uri="{9D8B030D-6E8A-4147-A177-3AD203B41FA5}">
                      <a16:colId xmlns:a16="http://schemas.microsoft.com/office/drawing/2014/main" val="1359020710"/>
                    </a:ext>
                  </a:extLst>
                </a:gridCol>
              </a:tblGrid>
              <a:tr h="62229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b="1" u="sng"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Item/Service</a:t>
                      </a:r>
                      <a:endParaRPr lang="en-US" sz="1800" b="1" u="sng"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lvl="0" indent="0" algn="ctr" defTabSz="457200" rtl="0" eaLnBrk="1" fontAlgn="auto" latinLnBrk="0" hangingPunct="1">
                        <a:lnSpc>
                          <a:spcPct val="100000"/>
                        </a:lnSpc>
                        <a:spcBef>
                          <a:spcPts val="0"/>
                        </a:spcBef>
                        <a:spcAft>
                          <a:spcPts val="800"/>
                        </a:spcAft>
                        <a:buClrTx/>
                        <a:buSzTx/>
                        <a:buFontTx/>
                        <a:buNone/>
                        <a:tabLst/>
                        <a:defRPr/>
                      </a:pPr>
                      <a:r>
                        <a:rPr lang="en-US" sz="1800" b="1" u="sng"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Item/Service Description </a:t>
                      </a:r>
                      <a:endParaRPr lang="en-US" sz="1800" b="1" u="sng"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800" b="1" u="sng"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Who Installs</a:t>
                      </a:r>
                      <a:endParaRPr lang="en-US" sz="1800" b="1" u="sng"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800" b="1" u="sng"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ACT#</a:t>
                      </a:r>
                      <a:endParaRPr lang="en-US" sz="1800" b="1" u="sng"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600" b="1" u="sng"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Number of Items</a:t>
                      </a:r>
                      <a:endParaRPr lang="en-US" sz="1600" b="1" u="sng"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600" b="1" u="sng"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Total</a:t>
                      </a:r>
                      <a:endParaRPr lang="en-US" sz="1600" b="1" u="sng"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983324409"/>
                  </a:ext>
                </a:extLst>
              </a:tr>
              <a:tr h="775866">
                <a:tc>
                  <a:txBody>
                    <a:bodyPr/>
                    <a:lstStyle/>
                    <a:p>
                      <a:pPr marL="0" marR="0" algn="l">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CCTV</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Reolink IP Camera System with door locks</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Contractor</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ACT3: IP Camera System</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1</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$1500</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1919825546"/>
                  </a:ext>
                </a:extLst>
              </a:tr>
              <a:tr h="1117141">
                <a:tc>
                  <a:txBody>
                    <a:bodyPr/>
                    <a:lstStyle/>
                    <a:p>
                      <a:pPr marL="0" marR="0" algn="l">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Data Encryption</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Mac OS Utility Tool</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Internal</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ACT4: Encryption tool</a:t>
                      </a:r>
                      <a:r>
                        <a:rPr lang="en-US" sz="1800" b="1" u="none" dirty="0">
                          <a:effectLst/>
                          <a:latin typeface="Calibri Light" panose="020F0302020204030204" pitchFamily="34" charset="0"/>
                          <a:ea typeface="Calibri Light" panose="020F0302020204030204" pitchFamily="34" charset="0"/>
                          <a:cs typeface="Calibri Light" panose="020F0302020204030204" pitchFamily="34" charset="0"/>
                        </a:rPr>
                        <a:t> </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1</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$100</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2578289790"/>
                  </a:ext>
                </a:extLst>
              </a:tr>
              <a:tr h="861185">
                <a:tc>
                  <a:txBody>
                    <a:bodyPr/>
                    <a:lstStyle/>
                    <a:p>
                      <a:pPr marL="0" marR="0" algn="l">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Scanning</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Security Audit</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Contractor</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ACT5: Malware and vulnerability scanner</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1</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$300</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734272807"/>
                  </a:ext>
                </a:extLst>
              </a:tr>
              <a:tr h="775866">
                <a:tc>
                  <a:txBody>
                    <a:bodyPr/>
                    <a:lstStyle/>
                    <a:p>
                      <a:pPr marL="0" marR="0" algn="l">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Times New Roman" panose="02020603050405020304" pitchFamily="18" charset="0"/>
                          <a:cs typeface="Calibri Light" panose="020F0302020204030204" pitchFamily="34" charset="0"/>
                        </a:rPr>
                        <a:t>Network Implementation</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Cisco Meraki MX450</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Contractor</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8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ACT1&amp;2: UTM</a:t>
                      </a:r>
                      <a:endParaRPr lang="en-US" sz="18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1</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r">
                        <a:lnSpc>
                          <a:spcPct val="100000"/>
                        </a:lnSpc>
                        <a:spcBef>
                          <a:spcPts val="0"/>
                        </a:spcBef>
                        <a:spcAft>
                          <a:spcPts val="800"/>
                        </a:spcAft>
                      </a:pPr>
                      <a:r>
                        <a:rPr lang="en-US" sz="1600" b="1" u="none" dirty="0">
                          <a:solidFill>
                            <a:srgbClr val="000000"/>
                          </a:solidFill>
                          <a:effectLst/>
                          <a:latin typeface="Calibri Light" panose="020F0302020204030204" pitchFamily="34" charset="0"/>
                          <a:ea typeface="Calibri Light" panose="020F0302020204030204" pitchFamily="34" charset="0"/>
                          <a:cs typeface="Calibri Light" panose="020F0302020204030204" pitchFamily="34" charset="0"/>
                        </a:rPr>
                        <a:t>$4000</a:t>
                      </a:r>
                      <a:endParaRPr lang="en-US" sz="1600" b="1" u="none" dirty="0">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extLst>
                  <a:ext uri="{0D108BD9-81ED-4DB2-BD59-A6C34878D82A}">
                    <a16:rowId xmlns:a16="http://schemas.microsoft.com/office/drawing/2014/main" val="36236744"/>
                  </a:ext>
                </a:extLst>
              </a:tr>
              <a:tr h="794832">
                <a:tc gridSpan="6">
                  <a:txBody>
                    <a:bodyPr/>
                    <a:lstStyle/>
                    <a:p>
                      <a:pPr marL="0" marR="0" algn="r">
                        <a:lnSpc>
                          <a:spcPct val="100000"/>
                        </a:lnSpc>
                        <a:spcBef>
                          <a:spcPts val="0"/>
                        </a:spcBef>
                        <a:spcAft>
                          <a:spcPts val="800"/>
                        </a:spcAft>
                      </a:pPr>
                      <a:endParaRPr lang="en-US" sz="1800" b="1" u="none"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endParaRPr>
                    </a:p>
                    <a:p>
                      <a:pPr marL="0" marR="0" algn="r">
                        <a:lnSpc>
                          <a:spcPct val="100000"/>
                        </a:lnSpc>
                        <a:spcBef>
                          <a:spcPts val="0"/>
                        </a:spcBef>
                        <a:spcAft>
                          <a:spcPts val="800"/>
                        </a:spcAft>
                      </a:pPr>
                      <a:r>
                        <a:rPr lang="en-US" sz="1800" b="1" u="none" dirty="0">
                          <a:solidFill>
                            <a:schemeClr val="tx1"/>
                          </a:solidFill>
                          <a:effectLst/>
                          <a:latin typeface="Calibri Light" panose="020F0302020204030204" pitchFamily="34" charset="0"/>
                          <a:ea typeface="Calibri Light" panose="020F0302020204030204" pitchFamily="34" charset="0"/>
                          <a:cs typeface="Calibri Light" panose="020F0302020204030204" pitchFamily="34" charset="0"/>
                        </a:rPr>
                        <a:t>GRAND TOTAL: $5900</a:t>
                      </a:r>
                      <a:endParaRPr lang="en-US" sz="1800" b="1" u="none" dirty="0">
                        <a:solidFill>
                          <a:schemeClr val="tx1"/>
                        </a:solidFill>
                        <a:effectLst/>
                        <a:latin typeface="Calibri Light" panose="020F0302020204030204" pitchFamily="34" charset="0"/>
                        <a:ea typeface="Times New Roman" panose="02020603050405020304" pitchFamily="18" charset="0"/>
                        <a:cs typeface="Calibri Light" panose="020F030202020403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472C4"/>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453783998"/>
                  </a:ext>
                </a:extLst>
              </a:tr>
            </a:tbl>
          </a:graphicData>
        </a:graphic>
      </p:graphicFrame>
      <p:sp>
        <p:nvSpPr>
          <p:cNvPr id="21" name="Rectangle 536">
            <a:extLst>
              <a:ext uri="{FF2B5EF4-FFF2-40B4-BE49-F238E27FC236}">
                <a16:creationId xmlns:a16="http://schemas.microsoft.com/office/drawing/2014/main" id="{15366392-E9FB-46F4-8CF7-C28AA3D8A322}"/>
              </a:ext>
            </a:extLst>
          </p:cNvPr>
          <p:cNvSpPr>
            <a:spLocks noChangeArrowheads="1"/>
          </p:cNvSpPr>
          <p:nvPr/>
        </p:nvSpPr>
        <p:spPr bwMode="auto">
          <a:xfrm>
            <a:off x="-5308617" y="23048407"/>
            <a:ext cx="9673387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200" b="0" i="0" u="sng" strike="noStrike" cap="none" normalizeH="0" baseline="0">
                <a:ln>
                  <a:noFill/>
                </a:ln>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6" name="Rectangle 45">
            <a:extLst>
              <a:ext uri="{FF2B5EF4-FFF2-40B4-BE49-F238E27FC236}">
                <a16:creationId xmlns:a16="http://schemas.microsoft.com/office/drawing/2014/main" id="{7ABF8FB8-E855-4C3B-8421-7267B82F0C5B}"/>
              </a:ext>
            </a:extLst>
          </p:cNvPr>
          <p:cNvSpPr/>
          <p:nvPr/>
        </p:nvSpPr>
        <p:spPr>
          <a:xfrm>
            <a:off x="538051" y="22326600"/>
            <a:ext cx="7299945" cy="736690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just"/>
            <a:endParaRPr lang="en-US" sz="2400" dirty="0">
              <a:solidFill>
                <a:schemeClr val="bg1"/>
              </a:solidFill>
              <a:latin typeface="Arial" panose="020B0604020202020204" pitchFamily="34" charset="0"/>
              <a:cs typeface="Arial" panose="020B0604020202020204" pitchFamily="34" charset="0"/>
            </a:endParaRPr>
          </a:p>
          <a:p>
            <a:pPr lvl="0" algn="just"/>
            <a:r>
              <a:rPr lang="en-US" sz="2400" dirty="0">
                <a:solidFill>
                  <a:schemeClr val="bg1"/>
                </a:solidFill>
                <a:latin typeface="Arial" panose="020B0604020202020204" pitchFamily="34" charset="0"/>
                <a:cs typeface="Arial" panose="020B0604020202020204" pitchFamily="34" charset="0"/>
              </a:rPr>
              <a:t>The main goal of this project is to help harden the company’s network security. This proposal will cover the current network topology and the proposed remediation for this audio engineering studio. The topics covered includes the Local Area Network (LAN), Data storage (in transit and at rest), along with a malware and vulnerability scanner to determine risk. By following the principle of layered security and defense in depth (Jordan, 2012), the proposed solution will ensure Confidentiality, Integrity, and Availability of the business network infrastructure and intellectual property. The goals can be broken into the following categories, the first being Technical Goals. This involves Installing a new Unified Threat Management (UTM) device and physical security controls and is illustrated by Table 1: Technical Goals. The second type of goals being Managerial Goals. These educate employees of top IT security practices to help reduce the risk of security incidents. This is illustrated by Table 2: Managerial Goals.</a:t>
            </a:r>
          </a:p>
          <a:p>
            <a:pPr lvl="0" algn="just"/>
            <a:endParaRPr lang="en-US" sz="2400" b="1" u="sng" dirty="0">
              <a:solidFill>
                <a:schemeClr val="bg1"/>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59B71CD-7B7C-4116-A4AA-5BD48B56722A}"/>
              </a:ext>
            </a:extLst>
          </p:cNvPr>
          <p:cNvPicPr>
            <a:picLocks noChangeAspect="1"/>
          </p:cNvPicPr>
          <p:nvPr/>
        </p:nvPicPr>
        <p:blipFill>
          <a:blip r:embed="rId11"/>
          <a:stretch>
            <a:fillRect/>
          </a:stretch>
        </p:blipFill>
        <p:spPr>
          <a:xfrm>
            <a:off x="21705266" y="15988108"/>
            <a:ext cx="7325846" cy="4966890"/>
          </a:xfrm>
          <a:prstGeom prst="rect">
            <a:avLst/>
          </a:prstGeom>
        </p:spPr>
      </p:pic>
      <p:graphicFrame>
        <p:nvGraphicFramePr>
          <p:cNvPr id="22" name="Table 21">
            <a:extLst>
              <a:ext uri="{FF2B5EF4-FFF2-40B4-BE49-F238E27FC236}">
                <a16:creationId xmlns:a16="http://schemas.microsoft.com/office/drawing/2014/main" id="{68375E37-2F86-4BE2-808B-4FAB12602888}"/>
              </a:ext>
            </a:extLst>
          </p:cNvPr>
          <p:cNvGraphicFramePr>
            <a:graphicFrameLocks noGrp="1"/>
          </p:cNvGraphicFramePr>
          <p:nvPr>
            <p:extLst>
              <p:ext uri="{D42A27DB-BD31-4B8C-83A1-F6EECF244321}">
                <p14:modId xmlns:p14="http://schemas.microsoft.com/office/powerpoint/2010/main" val="1775910721"/>
              </p:ext>
            </p:extLst>
          </p:nvPr>
        </p:nvGraphicFramePr>
        <p:xfrm>
          <a:off x="15010034" y="22086826"/>
          <a:ext cx="13837870" cy="7749097"/>
        </p:xfrm>
        <a:graphic>
          <a:graphicData uri="http://schemas.openxmlformats.org/drawingml/2006/table">
            <a:tbl>
              <a:tblPr firstRow="1" firstCol="1" bandRow="1"/>
              <a:tblGrid>
                <a:gridCol w="1208723">
                  <a:extLst>
                    <a:ext uri="{9D8B030D-6E8A-4147-A177-3AD203B41FA5}">
                      <a16:colId xmlns:a16="http://schemas.microsoft.com/office/drawing/2014/main" val="2576852936"/>
                    </a:ext>
                  </a:extLst>
                </a:gridCol>
                <a:gridCol w="1476524">
                  <a:extLst>
                    <a:ext uri="{9D8B030D-6E8A-4147-A177-3AD203B41FA5}">
                      <a16:colId xmlns:a16="http://schemas.microsoft.com/office/drawing/2014/main" val="2842397417"/>
                    </a:ext>
                  </a:extLst>
                </a:gridCol>
                <a:gridCol w="1997650">
                  <a:extLst>
                    <a:ext uri="{9D8B030D-6E8A-4147-A177-3AD203B41FA5}">
                      <a16:colId xmlns:a16="http://schemas.microsoft.com/office/drawing/2014/main" val="3169323492"/>
                    </a:ext>
                  </a:extLst>
                </a:gridCol>
                <a:gridCol w="1737086">
                  <a:extLst>
                    <a:ext uri="{9D8B030D-6E8A-4147-A177-3AD203B41FA5}">
                      <a16:colId xmlns:a16="http://schemas.microsoft.com/office/drawing/2014/main" val="1093412608"/>
                    </a:ext>
                  </a:extLst>
                </a:gridCol>
                <a:gridCol w="1650232">
                  <a:extLst>
                    <a:ext uri="{9D8B030D-6E8A-4147-A177-3AD203B41FA5}">
                      <a16:colId xmlns:a16="http://schemas.microsoft.com/office/drawing/2014/main" val="1311116577"/>
                    </a:ext>
                  </a:extLst>
                </a:gridCol>
                <a:gridCol w="5767655">
                  <a:extLst>
                    <a:ext uri="{9D8B030D-6E8A-4147-A177-3AD203B41FA5}">
                      <a16:colId xmlns:a16="http://schemas.microsoft.com/office/drawing/2014/main" val="2377380446"/>
                    </a:ext>
                  </a:extLst>
                </a:gridCol>
              </a:tblGrid>
              <a:tr h="557683">
                <a:tc>
                  <a:txBody>
                    <a:bodyPr/>
                    <a:lstStyle/>
                    <a:p>
                      <a:pPr marL="0" marR="0" algn="ctr">
                        <a:lnSpc>
                          <a:spcPct val="107000"/>
                        </a:lnSpc>
                        <a:spcBef>
                          <a:spcPts val="0"/>
                        </a:spcBef>
                        <a:spcAft>
                          <a:spcPts val="0"/>
                        </a:spcAft>
                      </a:pPr>
                      <a:r>
                        <a:rPr lang="en-US" sz="1600" b="1" u="sng"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Risk Rank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7000"/>
                        </a:lnSpc>
                        <a:spcBef>
                          <a:spcPts val="0"/>
                        </a:spcBef>
                        <a:spcAft>
                          <a:spcPts val="0"/>
                        </a:spcAft>
                      </a:pPr>
                      <a:r>
                        <a:rPr lang="en-US" sz="1600" b="1" u="sng">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Risk Type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7000"/>
                        </a:lnSpc>
                        <a:spcBef>
                          <a:spcPts val="0"/>
                        </a:spcBef>
                        <a:spcAft>
                          <a:spcPts val="0"/>
                        </a:spcAft>
                      </a:pPr>
                      <a:r>
                        <a:rPr lang="en-US" sz="1600" b="1" u="sng"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Risk Description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7000"/>
                        </a:lnSpc>
                        <a:spcBef>
                          <a:spcPts val="0"/>
                        </a:spcBef>
                        <a:spcAft>
                          <a:spcPts val="0"/>
                        </a:spcAft>
                      </a:pPr>
                      <a:r>
                        <a:rPr lang="en-US" sz="1600" b="1" u="sng">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Likelihood of Occurrence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7000"/>
                        </a:lnSpc>
                        <a:spcBef>
                          <a:spcPts val="0"/>
                        </a:spcBef>
                        <a:spcAft>
                          <a:spcPts val="0"/>
                        </a:spcAft>
                      </a:pPr>
                      <a:r>
                        <a:rPr lang="en-US" sz="1600" b="1" u="sng"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Impact of Organization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tc>
                  <a:txBody>
                    <a:bodyPr/>
                    <a:lstStyle/>
                    <a:p>
                      <a:pPr marL="0" marR="0" algn="ctr">
                        <a:lnSpc>
                          <a:spcPct val="107000"/>
                        </a:lnSpc>
                        <a:spcBef>
                          <a:spcPts val="0"/>
                        </a:spcBef>
                        <a:spcAft>
                          <a:spcPts val="0"/>
                        </a:spcAft>
                      </a:pPr>
                      <a:r>
                        <a:rPr lang="en-US" sz="1600" b="1" u="sng"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Proposed Action Item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1116819136"/>
                  </a:ext>
                </a:extLst>
              </a:tr>
              <a:tr h="1350169">
                <a:tc>
                  <a:txBody>
                    <a:bodyPr/>
                    <a:lstStyle/>
                    <a:p>
                      <a:pPr marL="0" marR="0" algn="ctr">
                        <a:lnSpc>
                          <a:spcPct val="107000"/>
                        </a:lnSpc>
                        <a:spcBef>
                          <a:spcPts val="0"/>
                        </a:spcBef>
                        <a:spcAft>
                          <a:spcPts val="0"/>
                        </a:spcAft>
                      </a:pPr>
                      <a:r>
                        <a:rPr lang="en-US" sz="1600" b="1" u="none">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1</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Data Breach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Financial loss due to intellectual property stolen resulting from data breach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strike="noStrik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a:t>
                      </a: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800"/>
                        </a:spcAft>
                      </a:pPr>
                      <a:endPar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ACT1: Configure UTM access control policy to help prevent unauthorized users from accessing data.</a:t>
                      </a:r>
                    </a:p>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7056406"/>
                  </a:ext>
                </a:extLst>
              </a:tr>
              <a:tr h="1456122">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Network Breach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Loss of availability due to compromised network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0"/>
                        </a:spcAft>
                      </a:pPr>
                      <a:r>
                        <a:rPr lang="en-US" sz="1600" b="1" u="none" strike="noStrik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a:t>
                      </a: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800"/>
                        </a:spcAft>
                      </a:pPr>
                      <a:endPar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endParaRPr>
                    </a:p>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ACT2: Using the UTM device, set up a VLAN for guest and production network traffic. Use a captive portal for guest access. Configure VPN for all traffic.</a:t>
                      </a:r>
                    </a:p>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 </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6197887"/>
                  </a:ext>
                </a:extLst>
              </a:tr>
              <a:tr h="1335246">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3</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Physical Breach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Financial losses due to assets stolen or employees harmed</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ACT3: Install IP camera system and door locks to help prevent unauthorized access and provide a record of physical access.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54631106"/>
                  </a:ext>
                </a:extLst>
              </a:tr>
              <a:tr h="1596489">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4</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Lack of Encryption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Loss of confidentiality due to seized unencrypted files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ACT4: Install encryption software on all workstations and backup the key.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9796667"/>
                  </a:ext>
                </a:extLst>
              </a:tr>
              <a:tr h="1413259">
                <a:tc>
                  <a:txBody>
                    <a:bodyPr/>
                    <a:lstStyle/>
                    <a:p>
                      <a:pPr marL="0" marR="0" algn="ctr">
                        <a:lnSpc>
                          <a:spcPct val="107000"/>
                        </a:lnSpc>
                        <a:spcBef>
                          <a:spcPts val="0"/>
                        </a:spcBef>
                        <a:spcAft>
                          <a:spcPts val="0"/>
                        </a:spcAft>
                      </a:pPr>
                      <a:r>
                        <a:rPr lang="en-US" sz="1600" b="1" u="none">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Vulnerabilities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Loss of Integrity due to malware or other vulnerabilities exist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Medium</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C000"/>
                    </a:solidFill>
                  </a:tcPr>
                </a:tc>
                <a:tc>
                  <a:txBody>
                    <a:bodyPr/>
                    <a:lstStyle/>
                    <a:p>
                      <a:pPr marL="0" marR="0" algn="ctr">
                        <a:lnSpc>
                          <a:spcPct val="107000"/>
                        </a:lnSpc>
                        <a:spcBef>
                          <a:spcPts val="0"/>
                        </a:spcBef>
                        <a:spcAft>
                          <a:spcPts val="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High</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00000"/>
                    </a:solidFill>
                  </a:tcPr>
                </a:tc>
                <a:tc>
                  <a:txBody>
                    <a:bodyPr/>
                    <a:lstStyle/>
                    <a:p>
                      <a:pPr marL="0" marR="0" algn="ctr">
                        <a:lnSpc>
                          <a:spcPct val="107000"/>
                        </a:lnSpc>
                        <a:spcBef>
                          <a:spcPts val="0"/>
                        </a:spcBef>
                        <a:spcAft>
                          <a:spcPts val="800"/>
                        </a:spcAft>
                      </a:pPr>
                      <a:r>
                        <a:rPr lang="en-US" sz="1600" b="1" u="none" dirty="0">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ACT5: UTM subscription includes malware scanning software for workstations. Scan network for vulnerabilities using Nessus and assess risk.</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4484009"/>
                  </a:ext>
                </a:extLst>
              </a:tr>
            </a:tbl>
          </a:graphicData>
        </a:graphic>
      </p:graphicFrame>
      <p:pic>
        <p:nvPicPr>
          <p:cNvPr id="11" name="Picture 10">
            <a:extLst>
              <a:ext uri="{FF2B5EF4-FFF2-40B4-BE49-F238E27FC236}">
                <a16:creationId xmlns:a16="http://schemas.microsoft.com/office/drawing/2014/main" id="{FD3A82F3-DE09-4A7B-B6C4-F38FBAD67950}"/>
              </a:ext>
            </a:extLst>
          </p:cNvPr>
          <p:cNvPicPr>
            <a:picLocks noChangeAspect="1"/>
          </p:cNvPicPr>
          <p:nvPr/>
        </p:nvPicPr>
        <p:blipFill>
          <a:blip r:embed="rId12"/>
          <a:stretch>
            <a:fillRect/>
          </a:stretch>
        </p:blipFill>
        <p:spPr>
          <a:xfrm>
            <a:off x="22020563" y="4779507"/>
            <a:ext cx="6718376" cy="5050506"/>
          </a:xfrm>
          <a:prstGeom prst="rect">
            <a:avLst/>
          </a:prstGeom>
        </p:spPr>
      </p:pic>
      <p:pic>
        <p:nvPicPr>
          <p:cNvPr id="14" name="Picture 13">
            <a:extLst>
              <a:ext uri="{FF2B5EF4-FFF2-40B4-BE49-F238E27FC236}">
                <a16:creationId xmlns:a16="http://schemas.microsoft.com/office/drawing/2014/main" id="{AEB9E9A1-A27E-4C4E-9CBB-3C145614F539}"/>
              </a:ext>
            </a:extLst>
          </p:cNvPr>
          <p:cNvPicPr>
            <a:picLocks noChangeAspect="1"/>
          </p:cNvPicPr>
          <p:nvPr/>
        </p:nvPicPr>
        <p:blipFill>
          <a:blip r:embed="rId13"/>
          <a:stretch>
            <a:fillRect/>
          </a:stretch>
        </p:blipFill>
        <p:spPr>
          <a:xfrm>
            <a:off x="8073615" y="22218880"/>
            <a:ext cx="6251985" cy="7561925"/>
          </a:xfrm>
          <a:prstGeom prst="rect">
            <a:avLst/>
          </a:prstGeom>
        </p:spPr>
      </p:pic>
    </p:spTree>
    <p:extLst>
      <p:ext uri="{BB962C8B-B14F-4D97-AF65-F5344CB8AC3E}">
        <p14:creationId xmlns:p14="http://schemas.microsoft.com/office/powerpoint/2010/main" val="15142807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D83AA1357A7E4F8C6CCBF11C3F462B" ma:contentTypeVersion="4" ma:contentTypeDescription="Create a new document." ma:contentTypeScope="" ma:versionID="2dfb865c24a7997a3cf3ab4a586340bc">
  <xsd:schema xmlns:xsd="http://www.w3.org/2001/XMLSchema" xmlns:xs="http://www.w3.org/2001/XMLSchema" xmlns:p="http://schemas.microsoft.com/office/2006/metadata/properties" xmlns:ns2="221dfb07-4201-4408-8370-f8ad8e212fc3" targetNamespace="http://schemas.microsoft.com/office/2006/metadata/properties" ma:root="true" ma:fieldsID="75c1861cd2b1a042f74ec87fd535d968" ns2:_="">
    <xsd:import namespace="221dfb07-4201-4408-8370-f8ad8e212fc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dfb07-4201-4408-8370-f8ad8e212fc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E830B07-20CE-4D7E-B4AA-F48364FF7D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dfb07-4201-4408-8370-f8ad8e212f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5A73B35-43F5-4F6E-A7C8-7DFF0CF99706}">
  <ds:schemaRefs>
    <ds:schemaRef ds:uri="http://schemas.microsoft.com/sharepoint/v3/contenttype/forms"/>
  </ds:schemaRefs>
</ds:datastoreItem>
</file>

<file path=customXml/itemProps3.xml><?xml version="1.0" encoding="utf-8"?>
<ds:datastoreItem xmlns:ds="http://schemas.openxmlformats.org/officeDocument/2006/customXml" ds:itemID="{2E2B606D-2D9D-410F-A279-90192A65035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3693</TotalTime>
  <Words>1959</Words>
  <Application>Microsoft Macintosh PowerPoint</Application>
  <PresentationFormat>Custom</PresentationFormat>
  <Paragraphs>284</Paragraphs>
  <Slides>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8" baseType="lpstr">
      <vt:lpstr>Arial</vt:lpstr>
      <vt:lpstr>Calibri</vt:lpstr>
      <vt:lpstr>Calibri Light</vt:lpstr>
      <vt:lpstr>Century Gothic</vt:lpstr>
      <vt:lpstr>Wingdings 3</vt:lpstr>
      <vt:lpstr>Ion</vt:lpstr>
      <vt:lpstr>Picture</vt:lpstr>
      <vt:lpstr>PowerPoint Presentation</vt:lpstr>
    </vt:vector>
  </TitlesOfParts>
  <Manager/>
  <Company>Nova Southeastern University (NSU)</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InfoSec Poster - ISEC695 - Information Security Management Project Capstone Poster</dc:title>
  <dc:subject/>
  <dc:creator>Yair Levy, Ph.D. (levyy@nova.edu), Professor of Information Systems and Cybersecurity</dc:creator>
  <cp:keywords/>
  <dc:description/>
  <cp:lastModifiedBy>Yair Levy</cp:lastModifiedBy>
  <cp:revision>825</cp:revision>
  <dcterms:created xsi:type="dcterms:W3CDTF">2010-11-12T15:39:49Z</dcterms:created>
  <dcterms:modified xsi:type="dcterms:W3CDTF">2020-11-17T15:27:28Z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0x01010067D83AA1357A7E4F8C6CCBF11C3F462B</vt:lpwstr>
  </property>
</Properties>
</file>