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
  </p:notesMasterIdLst>
  <p:sldIdLst>
    <p:sldId id="259" r:id="rId5"/>
  </p:sldIdLst>
  <p:sldSz cx="43891200" cy="32918400"/>
  <p:notesSz cx="7077075" cy="90043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2047875" indent="-14986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4095750" indent="-29972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6143625" indent="-4497388"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8191500" indent="-5995988"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6E7"/>
    <a:srgbClr val="6699FF"/>
    <a:srgbClr val="0E3E89"/>
    <a:srgbClr val="99CCFF"/>
    <a:srgbClr val="EAEAEA"/>
    <a:srgbClr val="CCECFF"/>
    <a:srgbClr val="FFFFCC"/>
    <a:srgbClr val="CCFFCC"/>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8289" autoAdjust="0"/>
  </p:normalViewPr>
  <p:slideViewPr>
    <p:cSldViewPr>
      <p:cViewPr>
        <p:scale>
          <a:sx n="25" d="100"/>
          <a:sy n="25" d="100"/>
        </p:scale>
        <p:origin x="842" y="-175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4008438" y="0"/>
            <a:ext cx="3067050" cy="45085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3D301912-AEED-6742-A58F-953BA984D367}" type="datetimeFigureOut">
              <a:rPr lang="en-US"/>
              <a:pPr>
                <a:defRPr/>
              </a:pPr>
              <a:t>11/10/2020</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76725"/>
            <a:ext cx="5661025" cy="40528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551863"/>
            <a:ext cx="3067050" cy="45085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08438" y="8551863"/>
            <a:ext cx="3067050" cy="45085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FE1BC4D-9211-2E48-AC9E-F7906FA676A5}" type="slidenum">
              <a:rPr lang="en-US"/>
              <a:pPr>
                <a:defRPr/>
              </a:pPr>
              <a:t>‹#›</a:t>
            </a:fld>
            <a:endParaRPr lang="en-US"/>
          </a:p>
        </p:txBody>
      </p:sp>
    </p:spTree>
    <p:extLst>
      <p:ext uri="{BB962C8B-B14F-4D97-AF65-F5344CB8AC3E}">
        <p14:creationId xmlns:p14="http://schemas.microsoft.com/office/powerpoint/2010/main" val="1610917659"/>
      </p:ext>
    </p:extLst>
  </p:cSld>
  <p:clrMap bg1="lt1" tx1="dk1" bg2="lt2" tx2="dk2" accent1="accent1" accent2="accent2" accent3="accent3" accent4="accent4" accent5="accent5" accent6="accent6" hlink="hlink" folHlink="folHlink"/>
  <p:notesStyle>
    <a:lvl1pPr algn="l" defTabSz="4095750" rtl="0" eaLnBrk="0" fontAlgn="base" hangingPunct="0">
      <a:spcBef>
        <a:spcPct val="30000"/>
      </a:spcBef>
      <a:spcAft>
        <a:spcPct val="0"/>
      </a:spcAft>
      <a:defRPr sz="5400" kern="1200">
        <a:solidFill>
          <a:schemeClr val="tx1"/>
        </a:solidFill>
        <a:latin typeface="+mn-lt"/>
        <a:ea typeface="ＭＳ Ｐゴシック" charset="0"/>
        <a:cs typeface="ＭＳ Ｐゴシック" charset="0"/>
      </a:defRPr>
    </a:lvl1pPr>
    <a:lvl2pPr marL="204787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2pPr>
    <a:lvl3pPr marL="409575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3pPr>
    <a:lvl4pPr marL="614362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4pPr>
    <a:lvl5pPr marL="819150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5pPr>
    <a:lvl6pPr marL="10241189" algn="l" defTabSz="4096476" rtl="0" eaLnBrk="1" latinLnBrk="0" hangingPunct="1">
      <a:defRPr sz="5400" kern="1200">
        <a:solidFill>
          <a:schemeClr val="tx1"/>
        </a:solidFill>
        <a:latin typeface="+mn-lt"/>
        <a:ea typeface="+mn-ea"/>
        <a:cs typeface="+mn-cs"/>
      </a:defRPr>
    </a:lvl6pPr>
    <a:lvl7pPr marL="12289427" algn="l" defTabSz="4096476" rtl="0" eaLnBrk="1" latinLnBrk="0" hangingPunct="1">
      <a:defRPr sz="5400" kern="1200">
        <a:solidFill>
          <a:schemeClr val="tx1"/>
        </a:solidFill>
        <a:latin typeface="+mn-lt"/>
        <a:ea typeface="+mn-ea"/>
        <a:cs typeface="+mn-cs"/>
      </a:defRPr>
    </a:lvl7pPr>
    <a:lvl8pPr marL="14337664" algn="l" defTabSz="4096476" rtl="0" eaLnBrk="1" latinLnBrk="0" hangingPunct="1">
      <a:defRPr sz="5400" kern="1200">
        <a:solidFill>
          <a:schemeClr val="tx1"/>
        </a:solidFill>
        <a:latin typeface="+mn-lt"/>
        <a:ea typeface="+mn-ea"/>
        <a:cs typeface="+mn-cs"/>
      </a:defRPr>
    </a:lvl8pPr>
    <a:lvl9pPr marL="16385902" algn="l" defTabSz="4096476" rtl="0" eaLnBrk="1" latinLnBrk="0" hangingPunct="1">
      <a:defRPr sz="5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58922" y="6949447"/>
            <a:ext cx="31780646" cy="15981989"/>
          </a:xfrm>
        </p:spPr>
        <p:txBody>
          <a:bodyPr anchor="b"/>
          <a:lstStyle>
            <a:lvl1pPr>
              <a:defRPr sz="9600"/>
            </a:lvl1pPr>
          </a:lstStyle>
          <a:p>
            <a:r>
              <a:rPr lang="en-US" dirty="0"/>
              <a:t>Click to edit Master title style</a:t>
            </a:r>
          </a:p>
        </p:txBody>
      </p:sp>
      <p:sp>
        <p:nvSpPr>
          <p:cNvPr id="3" name="Subtitle 2"/>
          <p:cNvSpPr>
            <a:spLocks noGrp="1"/>
          </p:cNvSpPr>
          <p:nvPr>
            <p:ph type="subTitle" idx="1"/>
          </p:nvPr>
        </p:nvSpPr>
        <p:spPr>
          <a:xfrm>
            <a:off x="4158922" y="22931424"/>
            <a:ext cx="31780646" cy="4134816"/>
          </a:xfrm>
        </p:spPr>
        <p:txBody>
          <a:bodyPr anchor="t"/>
          <a:lstStyle>
            <a:lvl1pPr marL="0" indent="0" algn="l">
              <a:buNone/>
              <a:defRPr cap="all">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784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9" y="23042818"/>
            <a:ext cx="31780642" cy="2720342"/>
          </a:xfrm>
        </p:spPr>
        <p:txBody>
          <a:bodyPr anchor="b">
            <a:normAutofit/>
          </a:bodyPr>
          <a:lstStyle>
            <a:lvl1pPr algn="l">
              <a:defRPr sz="3200" b="0"/>
            </a:lvl1pPr>
          </a:lstStyle>
          <a:p>
            <a:r>
              <a:rPr lang="en-US" dirty="0"/>
              <a:t>Click to edit Master title style</a:t>
            </a:r>
          </a:p>
        </p:txBody>
      </p:sp>
      <p:sp>
        <p:nvSpPr>
          <p:cNvPr id="3" name="Picture Placeholder 2"/>
          <p:cNvSpPr>
            <a:spLocks noGrp="1" noChangeAspect="1"/>
          </p:cNvSpPr>
          <p:nvPr>
            <p:ph type="pic" idx="1"/>
          </p:nvPr>
        </p:nvSpPr>
        <p:spPr>
          <a:xfrm>
            <a:off x="4158922" y="3291840"/>
            <a:ext cx="31780646" cy="1747519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26" y="25763160"/>
            <a:ext cx="31780637" cy="236981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960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2" y="6949440"/>
            <a:ext cx="31780646" cy="9509760"/>
          </a:xfrm>
        </p:spPr>
        <p:txBody>
          <a:bodyPr/>
          <a:lstStyle>
            <a:lvl1pPr>
              <a:defRPr sz="6400"/>
            </a:lvl1pPr>
          </a:lstStyle>
          <a:p>
            <a:r>
              <a:rPr lang="en-US" dirty="0"/>
              <a:t>Click to edit Master title style</a:t>
            </a:r>
          </a:p>
        </p:txBody>
      </p:sp>
      <p:sp>
        <p:nvSpPr>
          <p:cNvPr id="8" name="Text Placeholder 3"/>
          <p:cNvSpPr>
            <a:spLocks noGrp="1"/>
          </p:cNvSpPr>
          <p:nvPr>
            <p:ph type="body" sz="half" idx="2"/>
          </p:nvPr>
        </p:nvSpPr>
        <p:spPr>
          <a:xfrm>
            <a:off x="4158922" y="17556480"/>
            <a:ext cx="31780646" cy="1133856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446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70766" y="6949443"/>
            <a:ext cx="28805035" cy="11124715"/>
          </a:xfrm>
        </p:spPr>
        <p:txBody>
          <a:bodyPr/>
          <a:lstStyle>
            <a:lvl1pPr>
              <a:defRPr sz="6400"/>
            </a:lvl1pPr>
          </a:lstStyle>
          <a:p>
            <a:r>
              <a:rPr lang="en-US" dirty="0"/>
              <a:t>Click to edit Master title style</a:t>
            </a:r>
          </a:p>
        </p:txBody>
      </p:sp>
      <p:sp>
        <p:nvSpPr>
          <p:cNvPr id="14" name="Text Placeholder 3"/>
          <p:cNvSpPr>
            <a:spLocks noGrp="1"/>
          </p:cNvSpPr>
          <p:nvPr>
            <p:ph type="body" sz="half" idx="13"/>
          </p:nvPr>
        </p:nvSpPr>
        <p:spPr>
          <a:xfrm>
            <a:off x="6981746" y="18074155"/>
            <a:ext cx="26159381" cy="1642435"/>
          </a:xfrm>
        </p:spPr>
        <p:txBody>
          <a:bodyPr anchor="t">
            <a:normAutofit/>
          </a:bodyPr>
          <a:lstStyle>
            <a:lvl1pPr marL="0" indent="0">
              <a:buNone/>
              <a:defRPr lang="en-US" sz="1867" b="0" i="0" kern="1200" cap="small" dirty="0">
                <a:solidFill>
                  <a:schemeClr val="accent1"/>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0" name="Text Placeholder 3"/>
          <p:cNvSpPr>
            <a:spLocks noGrp="1"/>
          </p:cNvSpPr>
          <p:nvPr>
            <p:ph type="body" sz="half" idx="2"/>
          </p:nvPr>
        </p:nvSpPr>
        <p:spPr>
          <a:xfrm>
            <a:off x="4158922" y="20883154"/>
            <a:ext cx="31780646" cy="804672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3234708" y="4662014"/>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
        <p:nvSpPr>
          <p:cNvPr id="13" name="TextBox 12"/>
          <p:cNvSpPr txBox="1"/>
          <p:nvPr/>
        </p:nvSpPr>
        <p:spPr>
          <a:xfrm>
            <a:off x="33598514" y="12546178"/>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7998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158919" y="14996165"/>
            <a:ext cx="31780651" cy="7935264"/>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none">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98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279206" y="9509760"/>
            <a:ext cx="10611480"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6" name="Text Placeholder 3"/>
          <p:cNvSpPr>
            <a:spLocks noGrp="1"/>
          </p:cNvSpPr>
          <p:nvPr>
            <p:ph type="body" sz="half" idx="15"/>
          </p:nvPr>
        </p:nvSpPr>
        <p:spPr>
          <a:xfrm>
            <a:off x="2349480" y="12801600"/>
            <a:ext cx="10541203"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3984819" y="9509760"/>
            <a:ext cx="10573219"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9" name="Text Placeholder 3"/>
          <p:cNvSpPr>
            <a:spLocks noGrp="1"/>
          </p:cNvSpPr>
          <p:nvPr>
            <p:ph type="body" sz="half" idx="16"/>
          </p:nvPr>
        </p:nvSpPr>
        <p:spPr>
          <a:xfrm>
            <a:off x="13946815" y="12801600"/>
            <a:ext cx="10611221"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9509760"/>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0" name="Text Placeholder 3"/>
          <p:cNvSpPr>
            <a:spLocks noGrp="1"/>
          </p:cNvSpPr>
          <p:nvPr>
            <p:ph type="body" sz="half" idx="17"/>
          </p:nvPr>
        </p:nvSpPr>
        <p:spPr>
          <a:xfrm>
            <a:off x="25655602" y="12801600"/>
            <a:ext cx="10558358"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74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349480" y="20404555"/>
            <a:ext cx="10586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9" name="Picture Placeholder 2"/>
          <p:cNvSpPr>
            <a:spLocks noGrp="1" noChangeAspect="1"/>
          </p:cNvSpPr>
          <p:nvPr>
            <p:ph type="pic" idx="15"/>
          </p:nvPr>
        </p:nvSpPr>
        <p:spPr>
          <a:xfrm>
            <a:off x="2349480" y="10607040"/>
            <a:ext cx="1058693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2" name="Text Placeholder 3"/>
          <p:cNvSpPr>
            <a:spLocks noGrp="1"/>
          </p:cNvSpPr>
          <p:nvPr>
            <p:ph type="body" sz="half" idx="18"/>
          </p:nvPr>
        </p:nvSpPr>
        <p:spPr>
          <a:xfrm>
            <a:off x="2349480" y="23170620"/>
            <a:ext cx="10586938"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4005402" y="20404555"/>
            <a:ext cx="10552637"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0" name="Picture Placeholder 2"/>
          <p:cNvSpPr>
            <a:spLocks noGrp="1" noChangeAspect="1"/>
          </p:cNvSpPr>
          <p:nvPr>
            <p:ph type="pic" idx="21"/>
          </p:nvPr>
        </p:nvSpPr>
        <p:spPr>
          <a:xfrm>
            <a:off x="14005397" y="10607040"/>
            <a:ext cx="10552637"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3" name="Text Placeholder 3"/>
          <p:cNvSpPr>
            <a:spLocks noGrp="1"/>
          </p:cNvSpPr>
          <p:nvPr>
            <p:ph type="body" sz="half" idx="19"/>
          </p:nvPr>
        </p:nvSpPr>
        <p:spPr>
          <a:xfrm>
            <a:off x="14000525" y="23170615"/>
            <a:ext cx="10566614"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20404555"/>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1" name="Picture Placeholder 2"/>
          <p:cNvSpPr>
            <a:spLocks noGrp="1" noChangeAspect="1"/>
          </p:cNvSpPr>
          <p:nvPr>
            <p:ph type="pic" idx="22"/>
          </p:nvPr>
        </p:nvSpPr>
        <p:spPr>
          <a:xfrm>
            <a:off x="25655597" y="10607040"/>
            <a:ext cx="1055835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4" name="Text Placeholder 3"/>
          <p:cNvSpPr>
            <a:spLocks noGrp="1"/>
          </p:cNvSpPr>
          <p:nvPr>
            <p:ph type="body" sz="half" idx="20"/>
          </p:nvPr>
        </p:nvSpPr>
        <p:spPr>
          <a:xfrm>
            <a:off x="25655158" y="23170606"/>
            <a:ext cx="10572341"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384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370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902956" y="2065030"/>
            <a:ext cx="6311006" cy="2796540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2349480" y="3711384"/>
            <a:ext cx="26730298" cy="2631904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73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564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58929" y="13736325"/>
            <a:ext cx="31780642" cy="9195106"/>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all">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42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972963" y="9890767"/>
            <a:ext cx="15830942" cy="2013966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0361482" y="9869249"/>
            <a:ext cx="15830952" cy="20161176"/>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41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972960" y="9144000"/>
            <a:ext cx="15830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972963"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0361487" y="9144000"/>
            <a:ext cx="15830942"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0361487"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205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332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706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17" y="6949440"/>
            <a:ext cx="12247018" cy="6949440"/>
          </a:xfrm>
        </p:spPr>
        <p:txBody>
          <a:bodyPr anchor="b"/>
          <a:lstStyle>
            <a:lvl1pPr algn="l">
              <a:defRPr sz="3200" b="0"/>
            </a:lvl1pPr>
          </a:lstStyle>
          <a:p>
            <a:r>
              <a:rPr lang="en-US" dirty="0"/>
              <a:t>Click to edit Master title style</a:t>
            </a:r>
          </a:p>
        </p:txBody>
      </p:sp>
      <p:sp>
        <p:nvSpPr>
          <p:cNvPr id="3" name="Content Placeholder 2"/>
          <p:cNvSpPr>
            <a:spLocks noGrp="1"/>
          </p:cNvSpPr>
          <p:nvPr>
            <p:ph idx="1"/>
          </p:nvPr>
        </p:nvSpPr>
        <p:spPr>
          <a:xfrm>
            <a:off x="17229108" y="6949440"/>
            <a:ext cx="18710462" cy="219456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58917" y="15020551"/>
            <a:ext cx="12247018" cy="1389887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086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5149" y="8900122"/>
            <a:ext cx="18339235" cy="7559078"/>
          </a:xfrm>
        </p:spPr>
        <p:txBody>
          <a:bodyPr anchor="b">
            <a:normAutofit/>
          </a:bodyPr>
          <a:lstStyle>
            <a:lvl1pPr algn="l">
              <a:defRPr sz="4800" b="0"/>
            </a:lvl1pPr>
          </a:lstStyle>
          <a:p>
            <a:r>
              <a:rPr lang="en-US" dirty="0"/>
              <a:t>Click to edit Master title style</a:t>
            </a:r>
          </a:p>
        </p:txBody>
      </p:sp>
      <p:sp>
        <p:nvSpPr>
          <p:cNvPr id="3" name="Picture Placeholder 2"/>
          <p:cNvSpPr>
            <a:spLocks noGrp="1" noChangeAspect="1"/>
          </p:cNvSpPr>
          <p:nvPr>
            <p:ph type="pic" idx="1"/>
          </p:nvPr>
        </p:nvSpPr>
        <p:spPr>
          <a:xfrm>
            <a:off x="25024884" y="5486400"/>
            <a:ext cx="11524440" cy="2194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17" y="17556480"/>
            <a:ext cx="18310694" cy="658368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44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30237274" y="8046720"/>
            <a:ext cx="13533120" cy="1353312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7311194" y="-2194560"/>
            <a:ext cx="7680960" cy="768096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30237274" y="29260800"/>
            <a:ext cx="4754880" cy="475488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39142" y="12801600"/>
            <a:ext cx="20116800" cy="201168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4030982" y="13898880"/>
            <a:ext cx="11338560" cy="1133856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6608" y="2173046"/>
            <a:ext cx="33865824" cy="6722544"/>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972960" y="9854042"/>
            <a:ext cx="32215939" cy="201383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35975950" y="8778103"/>
            <a:ext cx="4754875" cy="1097563"/>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fld id="{4509A250-FF31-4206-8172-F9D3106AACB1}" type="datetimeFigureOut">
              <a:rPr lang="en-US" dirty="0"/>
              <a:t>11/10/2020</a:t>
            </a:fld>
            <a:endParaRPr lang="en-US" dirty="0"/>
          </a:p>
        </p:txBody>
      </p:sp>
      <p:sp>
        <p:nvSpPr>
          <p:cNvPr id="5" name="Footer Placeholder 4"/>
          <p:cNvSpPr>
            <a:spLocks noGrp="1"/>
          </p:cNvSpPr>
          <p:nvPr>
            <p:ph type="ftr" sz="quarter" idx="3"/>
          </p:nvPr>
        </p:nvSpPr>
        <p:spPr>
          <a:xfrm rot="5400000">
            <a:off x="29920010" y="15664181"/>
            <a:ext cx="18527016" cy="1097568"/>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37278871" y="1419535"/>
            <a:ext cx="3018302" cy="3684898"/>
          </a:xfrm>
          <a:prstGeom prst="rect">
            <a:avLst/>
          </a:prstGeom>
        </p:spPr>
        <p:txBody>
          <a:bodyPr vert="horz" lIns="91440" tIns="45720" rIns="91440" bIns="45720" rtlCol="0" anchor="b"/>
          <a:lstStyle>
            <a:lvl1pPr algn="ctr">
              <a:defRPr sz="3735"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952344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10.png"/><Relationship Id="rId3" Type="http://schemas.openxmlformats.org/officeDocument/2006/relationships/hyperlink" Target="https://InfoSec.nova.edu/" TargetMode="External"/><Relationship Id="rId7" Type="http://schemas.openxmlformats.org/officeDocument/2006/relationships/oleObject" Target="../embeddings/oleObject1.bin"/><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2"/>
          <p:cNvSpPr>
            <a:spLocks noChangeArrowheads="1"/>
          </p:cNvSpPr>
          <p:nvPr/>
        </p:nvSpPr>
        <p:spPr bwMode="auto">
          <a:xfrm>
            <a:off x="0" y="-1444625"/>
            <a:ext cx="827088" cy="288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409648" tIns="204823" rIns="409648" bIns="204823" anchor="ctr">
            <a:spAutoFit/>
          </a:bodyPr>
          <a:lstStyle/>
          <a:p>
            <a:pPr algn="just" defTabSz="4095750" eaLnBrk="0" hangingPunct="0"/>
            <a:br>
              <a:rPr lang="en-US" sz="8000"/>
            </a:br>
            <a:endParaRPr lang="en-US" sz="8000"/>
          </a:p>
        </p:txBody>
      </p:sp>
      <p:sp>
        <p:nvSpPr>
          <p:cNvPr id="14341" name="Rectangle 2"/>
          <p:cNvSpPr>
            <a:spLocks noChangeArrowheads="1"/>
          </p:cNvSpPr>
          <p:nvPr/>
        </p:nvSpPr>
        <p:spPr bwMode="auto">
          <a:xfrm>
            <a:off x="10591800" y="30988000"/>
            <a:ext cx="23920506"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just"/>
            <a:r>
              <a:rPr lang="en-US" sz="6000" dirty="0"/>
              <a:t>Center for Information Protection, Education, and Research (</a:t>
            </a:r>
            <a:r>
              <a:rPr lang="en-US" sz="6000" dirty="0" err="1"/>
              <a:t>CIPhER</a:t>
            </a:r>
            <a:r>
              <a:rPr lang="en-US" sz="6000" dirty="0"/>
              <a:t>)</a:t>
            </a:r>
            <a:br>
              <a:rPr lang="en-US" sz="6000" dirty="0"/>
            </a:br>
            <a:r>
              <a:rPr lang="en-US" sz="6000" dirty="0">
                <a:hlinkClick r:id="rId3"/>
              </a:rPr>
              <a:t>https://InfoSec.nova.edu/</a:t>
            </a:r>
            <a:r>
              <a:rPr lang="en-US" sz="6000" dirty="0"/>
              <a:t>  </a:t>
            </a:r>
          </a:p>
        </p:txBody>
      </p:sp>
      <p:sp>
        <p:nvSpPr>
          <p:cNvPr id="14342" name="Rectangle 7"/>
          <p:cNvSpPr>
            <a:spLocks noChangeArrowheads="1"/>
          </p:cNvSpPr>
          <p:nvPr/>
        </p:nvSpPr>
        <p:spPr bwMode="auto">
          <a:xfrm>
            <a:off x="35128200" y="30736163"/>
            <a:ext cx="86106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p>
            <a:pPr algn="just"/>
            <a:r>
              <a:rPr lang="en-US" sz="5800" b="1" dirty="0">
                <a:latin typeface="Arial"/>
                <a:ea typeface="ＭＳ Ｐゴシック"/>
              </a:rPr>
              <a:t>College of Computing</a:t>
            </a:r>
          </a:p>
          <a:p>
            <a:pPr algn="just"/>
            <a:r>
              <a:rPr lang="en-US" sz="5800" b="1" dirty="0">
                <a:latin typeface="Arial"/>
                <a:ea typeface="ＭＳ Ｐゴシック"/>
              </a:rPr>
              <a:t>And Engineering (CCE)</a:t>
            </a:r>
          </a:p>
        </p:txBody>
      </p:sp>
      <p:pic>
        <p:nvPicPr>
          <p:cNvPr id="1434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4"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7820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6060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a:cxnSpLocks/>
          </p:cNvCxnSpPr>
          <p:nvPr/>
        </p:nvCxnSpPr>
        <p:spPr>
          <a:xfrm flipV="1">
            <a:off x="0" y="3352800"/>
            <a:ext cx="43891200" cy="53530"/>
          </a:xfrm>
          <a:prstGeom prst="line">
            <a:avLst/>
          </a:prstGeom>
          <a:ln w="76200" cmpd="sng"/>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5"/>
          <a:stretch>
            <a:fillRect/>
          </a:stretch>
        </p:blipFill>
        <p:spPr>
          <a:xfrm>
            <a:off x="152399" y="30741563"/>
            <a:ext cx="9851723" cy="1872037"/>
          </a:xfrm>
          <a:prstGeom prst="rect">
            <a:avLst/>
          </a:prstGeom>
        </p:spPr>
      </p:pic>
      <p:sp>
        <p:nvSpPr>
          <p:cNvPr id="5" name="TextBox 4">
            <a:extLst>
              <a:ext uri="{FF2B5EF4-FFF2-40B4-BE49-F238E27FC236}">
                <a16:creationId xmlns:a16="http://schemas.microsoft.com/office/drawing/2014/main" id="{26561580-5128-465A-ACB6-8D7A07CDAE76}"/>
              </a:ext>
            </a:extLst>
          </p:cNvPr>
          <p:cNvSpPr txBox="1"/>
          <p:nvPr/>
        </p:nvSpPr>
        <p:spPr>
          <a:xfrm>
            <a:off x="287290" y="3740704"/>
            <a:ext cx="14260849" cy="26333803"/>
          </a:xfrm>
          <a:prstGeom prst="rect">
            <a:avLst/>
          </a:prstGeom>
          <a:solidFill>
            <a:schemeClr val="tx1"/>
          </a:solidFill>
          <a:ln w="38100">
            <a:solidFill>
              <a:schemeClr val="accent1"/>
            </a:solidFill>
          </a:ln>
        </p:spPr>
        <p:txBody>
          <a:bodyPr wrap="square" rtlCol="0">
            <a:spAutoFit/>
          </a:bodyPr>
          <a:lstStyle/>
          <a:p>
            <a:pPr algn="ctr"/>
            <a:endParaRPr lang="en-US" sz="2000" b="1"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Introduction</a:t>
            </a: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Today’s business world lives off the production and manipulation of proprietary data. When information is the main product, it is imperative that it is kept safe (Leyshon, 2014). While keeping the product secure, businesses must still align themselves with best practices to mitigate risk (Jordan, 2012). Exposing their data or leaving it vulnerable to a breach could lead to a catastrophic business impact while simultaneously daunting the company's reputation. Loss of revenue and damage to reputation are some of the effects of a security breach. Gone are the days were small business were overlooked by bad actors, in fact, small business generates twice as much innovations and have more intellectual property than larger organization (Bhattacharya, 2015).</a:t>
            </a:r>
            <a:endParaRPr lang="en-US" sz="2400" dirty="0">
              <a:solidFill>
                <a:srgbClr val="FF0000"/>
              </a:solidFill>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Recognize and Define a Problem</a:t>
            </a:r>
          </a:p>
          <a:p>
            <a:pPr algn="ct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For many audio engineering studio's, digital attacks are a serious risk. Many clients within these organizations depend on the security and privacy of their projects in order to be successful. Most audio studios are small businesses with limited resources, no dedicated skilled IT staff, and basic to no security features (Bhattacharya, 2015). When compared to large businesses that have dedicated security teams, audio studios are more suspectable to data theft and network intrusion (Bhattacharya, 2015).</a:t>
            </a:r>
          </a:p>
          <a:p>
            <a:pPr algn="just"/>
            <a:endParaRPr lang="en-US" sz="24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Organizational Facts</a:t>
            </a:r>
          </a:p>
          <a:p>
            <a:pPr algn="ctr"/>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(NIST) discovered some vulnerabilities that could be easily exploited by bad actors if not properly remediated (</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Sedgewick, 2014)</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Physical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Studio doors does not have locks on them. Office building door has lock but once in a perpetrator has access to recording equipment.</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should be locked away. Guest/Customers should not have physical access to them.</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Security system in place to keep a record of access to the facility.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Network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has a flat network for all traffic. Production network is the same as guest network, no segregation.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Guest connected to the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access the routers configuration.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uses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Protected Access (WPA) for security.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does not use a Virtual Private Network (VPN) or Proxy.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network firewall, Intrusion Detection System (IDS), or Intrusion Prevention System (IPS).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Computer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does not encrypt proprietary data on its local machine.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Ports and Drives are not locked down from external hardware.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Operation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Client only pushes backups to 3</a:t>
            </a:r>
            <a:r>
              <a:rPr lang="en-US" sz="2400" baseline="30000" dirty="0">
                <a:solidFill>
                  <a:srgbClr val="000000"/>
                </a:solidFill>
                <a:latin typeface="Arial" panose="020B0604020202020204" pitchFamily="34" charset="0"/>
                <a:ea typeface="Times New Roman" panose="02020603050405020304" pitchFamily="18" charset="0"/>
                <a:cs typeface="Arial" panose="020B0604020202020204" pitchFamily="34" charset="0"/>
              </a:rPr>
              <a:t>rd</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party but can only use as a restore point, cannot reference live data remotely. Can’t access data in a flash in case of an emergency.</a:t>
            </a:r>
          </a:p>
          <a:p>
            <a:pPr marL="342900" marR="0" lvl="0" indent="-342900" algn="just">
              <a:spcBef>
                <a:spcPts val="0"/>
              </a:spcBef>
              <a:spcAft>
                <a:spcPts val="800"/>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algn="ctr"/>
            <a:endParaRPr lang="en-US" sz="20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Project Scopes and Goals</a:t>
            </a: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p:txBody>
      </p:sp>
      <p:sp>
        <p:nvSpPr>
          <p:cNvPr id="43" name="TextBox 42">
            <a:extLst>
              <a:ext uri="{FF2B5EF4-FFF2-40B4-BE49-F238E27FC236}">
                <a16:creationId xmlns:a16="http://schemas.microsoft.com/office/drawing/2014/main" id="{AF17F38D-D4BF-45EB-AE4B-A80D662115F6}"/>
              </a:ext>
            </a:extLst>
          </p:cNvPr>
          <p:cNvSpPr txBox="1"/>
          <p:nvPr/>
        </p:nvSpPr>
        <p:spPr>
          <a:xfrm>
            <a:off x="14774415" y="3740704"/>
            <a:ext cx="14313961" cy="26304766"/>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Recommended Action Plan</a:t>
            </a: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ctr"/>
            <a:r>
              <a:rPr lang="en-US" sz="2400" b="1" dirty="0">
                <a:solidFill>
                  <a:schemeClr val="bg1"/>
                </a:solidFill>
              </a:rPr>
              <a:t>Risk Management Analysis</a:t>
            </a: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p:txBody>
      </p:sp>
      <p:sp>
        <p:nvSpPr>
          <p:cNvPr id="44" name="TextBox 43">
            <a:extLst>
              <a:ext uri="{FF2B5EF4-FFF2-40B4-BE49-F238E27FC236}">
                <a16:creationId xmlns:a16="http://schemas.microsoft.com/office/drawing/2014/main" id="{5DE67388-0F48-4C70-9DB5-B66A4DB02069}"/>
              </a:ext>
            </a:extLst>
          </p:cNvPr>
          <p:cNvSpPr txBox="1"/>
          <p:nvPr/>
        </p:nvSpPr>
        <p:spPr>
          <a:xfrm>
            <a:off x="29298990" y="3718574"/>
            <a:ext cx="14264603" cy="26376451"/>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Anticipated Results</a:t>
            </a:r>
          </a:p>
          <a:p>
            <a:pPr algn="just"/>
            <a:endParaRPr lang="en-US" sz="2000" b="1" u="sng" dirty="0">
              <a:solidFill>
                <a:schemeClr val="bg1"/>
              </a:solidFil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Create segregated networks between production, guest, and IP camera system environments.</a:t>
            </a: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and prevents guest from accessing the production or CCTV network.</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from WPA to WPA2.</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because WPA is relatively weak and be cracked by a brute force attack. WPA2 increases the WiFi security posture.</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Safer communication to outside world.</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is done through the VPN and Proxying capabilities of the Meraki network appliance. This prevents eavesdropping and using the Proxy will mask the packets hops out to the world.</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Data Encrypted on Local Machine.</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 This prevents data theft if a bad actor were able to gain access to the computer. The files are encrypted and useless without the decryption key. </a:t>
            </a:r>
            <a:endParaRPr lang="en-US" sz="2400" dirty="0">
              <a:solidFill>
                <a:schemeClr val="bg1"/>
              </a:solidFill>
              <a:latin typeface="Arial"/>
              <a:cs typeface="Arial"/>
            </a:endParaRPr>
          </a:p>
          <a:p>
            <a:pPr algn="ctr"/>
            <a:endParaRPr lang="en-US" sz="2400" b="1" dirty="0">
              <a:solidFill>
                <a:schemeClr val="bg1"/>
              </a:solidFill>
            </a:endParaRPr>
          </a:p>
          <a:p>
            <a:pPr algn="ctr"/>
            <a:r>
              <a:rPr lang="en-US" sz="2400" b="1" dirty="0">
                <a:solidFill>
                  <a:schemeClr val="bg1"/>
                </a:solidFill>
              </a:rPr>
              <a:t>Proposed Costs</a:t>
            </a:r>
          </a:p>
          <a:p>
            <a:pPr algn="just"/>
            <a:endParaRPr lang="en-US" sz="2000" b="1" u="sng" dirty="0">
              <a:solidFill>
                <a:schemeClr val="bg1"/>
              </a:solidFill>
            </a:endParaRPr>
          </a:p>
          <a:p>
            <a:pPr marL="285750" indent="-285750" algn="just">
              <a:buFont typeface="Arial" panose="020B0604020202020204" pitchFamily="34" charset="0"/>
              <a:buChar char="•"/>
            </a:pPr>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400" b="1" u="sng" dirty="0">
              <a:solidFill>
                <a:schemeClr val="bg1"/>
              </a:solidFill>
            </a:endParaRPr>
          </a:p>
          <a:p>
            <a:pPr algn="ctr"/>
            <a:r>
              <a:rPr lang="en-US" sz="2400" b="1" dirty="0">
                <a:solidFill>
                  <a:schemeClr val="bg1"/>
                </a:solidFill>
              </a:rPr>
              <a:t>Conclusion</a:t>
            </a:r>
            <a:endParaRPr lang="en-US" sz="2400" b="1" u="sng" dirty="0">
              <a:solidFill>
                <a:schemeClr val="bg1"/>
              </a:solidFill>
            </a:endParaRPr>
          </a:p>
          <a:p>
            <a:pPr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This initiatives focus was to harden the network and raise the security posture of this audio engineering facility. Since there was little to no cybersecurity coordination, this audio engineering studio had a NIST tier level of 1. Physical security can be increased with the installation of door locks and a private IP camera network. Network security can be improved with the introduction of a Network Security Appliance (NSA), in this case being a Meraki all in one device. This will increase security through its abilities to provide a VPN, segregating networks, proxying capabilities, and improving WiFi security from WPA to WPA2.The Operation security of this business will be further developed to include disk encryption software to protect data at rest and to also include secure connections to a hot cloud drive for safer content management. Once these objectives are completed, this business will then have a stronger security posture and higher level of consciousness when it comes to their cyber awareness. It will also provide enough resources to adequately accommodate their Cybersecurity needs. After these changes have been made this audio engineering studio will have a new higher proposed NIST tier level of 2.</a:t>
            </a:r>
          </a:p>
          <a:p>
            <a:pPr algn="just"/>
            <a:endParaRPr lang="en-US" sz="2000" b="1" u="sng" dirty="0">
              <a:solidFill>
                <a:schemeClr val="bg1"/>
              </a:solidFill>
            </a:endParaRPr>
          </a:p>
          <a:p>
            <a:pPr algn="ctr"/>
            <a:r>
              <a:rPr lang="en-US" sz="2400" b="1" dirty="0">
                <a:solidFill>
                  <a:schemeClr val="bg1"/>
                </a:solidFill>
              </a:rPr>
              <a:t>References</a:t>
            </a:r>
            <a:endPar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Bhattacharya, D. (2015, September). Evolution of cybersecurity issues in small businesses.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4th Annual ACM Conference on Research in Information Technology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11-	11).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Jordan, S. (2012). Defense in depth: Employing a layered approach for protecting federal government 	information systems.</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Sedgewick, A. (2014). Framework for improving critical infrastructure cybersecurity, version 1.0 (No. 	NIST-Cybersecurity Framework).</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Leyshon, A. (2014). Reformatted: Code, networks, and the transformation of the music industry. Oxford 	University Press, USA.</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Lihong, Y.,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Zhiguo</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W. (2018, September). Research and Design of Multi Dimension Protection 	System for Data Security in Cloud Computing Environment.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2018 	International Conference on Information Hiding and Image Processing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12-15).</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Ma, S., Lee, K. H., Kim, C. H., Rhee, J., Zhang, X., &amp; Xu, D. (2015, December). Accurate, low cost and 	instrumentation-free security audit logging for windows.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31st Annual 	Computer Security Applications Conference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401-410).</a:t>
            </a:r>
          </a:p>
          <a:p>
            <a:pPr marL="0" marR="0" algn="just">
              <a:spcBef>
                <a:spcPts val="0"/>
              </a:spcBef>
              <a:spcAft>
                <a:spcPts val="0"/>
              </a:spcAft>
            </a:pP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McDermid, D. C., </a:t>
            </a:r>
            <a:r>
              <a:rPr lang="en-US" sz="2400" dirty="0" err="1">
                <a:solidFill>
                  <a:schemeClr val="bg1"/>
                </a:solidFill>
                <a:latin typeface="Arial" panose="020B0604020202020204" pitchFamily="34" charset="0"/>
                <a:ea typeface="Arial" panose="020B0604020202020204" pitchFamily="34" charset="0"/>
                <a:cs typeface="Arial" panose="020B0604020202020204" pitchFamily="34" charset="0"/>
              </a:rPr>
              <a:t>Mahncke</a:t>
            </a: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 R. J., &amp; Williams, P. A. (2009). Challenges in Improving Information Security 	Practice in Australian General</a:t>
            </a:r>
            <a:r>
              <a:rPr lang="en-US" sz="2400" dirty="0">
                <a:solidFill>
                  <a:srgbClr val="222222"/>
                </a:solidFill>
                <a:latin typeface="Arial" panose="020B0604020202020204" pitchFamily="34" charset="0"/>
                <a:ea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Monshizadeh</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M.,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Naldurg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Venkatakrishnan</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V. N. (2014, November). Mace: Detecting privilege 	escalation vulnerabilities in web applications.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2014 ACM SIGSAC 	Conference on Computer and Communications Security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690-701).</a:t>
            </a: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Xie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R., &amp; Gamble, R. (2013, January). An architecture for cross-cloud auditing.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Eighth Annual Cyber Security and Information Intelligence Research Workshop</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1-4).</a:t>
            </a:r>
          </a:p>
        </p:txBody>
      </p:sp>
      <p:sp>
        <p:nvSpPr>
          <p:cNvPr id="45" name="TextBox 44">
            <a:extLst>
              <a:ext uri="{FF2B5EF4-FFF2-40B4-BE49-F238E27FC236}">
                <a16:creationId xmlns:a16="http://schemas.microsoft.com/office/drawing/2014/main" id="{00AF5D54-FD49-4874-8704-BC6043F9B083}"/>
              </a:ext>
            </a:extLst>
          </p:cNvPr>
          <p:cNvSpPr txBox="1"/>
          <p:nvPr/>
        </p:nvSpPr>
        <p:spPr>
          <a:xfrm>
            <a:off x="308195" y="312346"/>
            <a:ext cx="43255397" cy="2954655"/>
          </a:xfrm>
          <a:prstGeom prst="rect">
            <a:avLst/>
          </a:prstGeom>
          <a:solidFill>
            <a:schemeClr val="tx1"/>
          </a:solidFill>
          <a:ln w="38100">
            <a:solidFill>
              <a:schemeClr val="accent1"/>
            </a:solidFill>
          </a:ln>
        </p:spPr>
        <p:txBody>
          <a:bodyPr wrap="square" rtlCol="0">
            <a:spAutoFit/>
          </a:bodyPr>
          <a:lstStyle/>
          <a:p>
            <a:pPr algn="just"/>
            <a:r>
              <a:rPr lang="en-US" sz="4400" b="1" cap="all" dirty="0">
                <a:solidFill>
                  <a:schemeClr val="bg1"/>
                </a:solidFill>
              </a:rPr>
              <a:t>                                                       </a:t>
            </a:r>
            <a:endParaRPr lang="en-US" sz="5400" b="1" cap="all" dirty="0">
              <a:solidFill>
                <a:schemeClr val="bg1"/>
              </a:solidFill>
            </a:endParaRPr>
          </a:p>
          <a:p>
            <a:pPr algn="just"/>
            <a:r>
              <a:rPr lang="en-US" sz="5400" b="1" cap="all" dirty="0">
                <a:solidFill>
                  <a:schemeClr val="bg1"/>
                </a:solidFill>
              </a:rPr>
              <a:t>                                 A Network hardening and data breach mitigation of an audio engineering studio         </a:t>
            </a:r>
            <a:r>
              <a:rPr lang="en-US" sz="3200" b="1" cap="all" dirty="0">
                <a:solidFill>
                  <a:schemeClr val="bg1"/>
                </a:solidFill>
              </a:rPr>
              <a:t>Fall 2020</a:t>
            </a:r>
            <a:endParaRPr lang="en-US" sz="3200" dirty="0">
              <a:solidFill>
                <a:schemeClr val="bg1"/>
              </a:solidFill>
            </a:endParaRPr>
          </a:p>
          <a:p>
            <a:pPr algn="just"/>
            <a:r>
              <a:rPr lang="en-US" sz="4400" b="1" dirty="0">
                <a:solidFill>
                  <a:schemeClr val="bg1"/>
                </a:solidFill>
              </a:rPr>
              <a:t>Team/Students: </a:t>
            </a:r>
            <a:r>
              <a:rPr lang="en-US" sz="4400" dirty="0">
                <a:solidFill>
                  <a:schemeClr val="bg1"/>
                </a:solidFill>
              </a:rPr>
              <a:t>ISEC690 Team 1 | Babatunde Somade and Eric Webb | </a:t>
            </a:r>
            <a:r>
              <a:rPr lang="en-US" sz="4400" b="1" dirty="0">
                <a:solidFill>
                  <a:schemeClr val="bg1"/>
                </a:solidFill>
              </a:rPr>
              <a:t>Business Advisor: </a:t>
            </a:r>
            <a:r>
              <a:rPr lang="en-US" sz="4400" dirty="0" err="1">
                <a:solidFill>
                  <a:schemeClr val="bg1"/>
                </a:solidFill>
              </a:rPr>
              <a:t>Figgy</a:t>
            </a:r>
            <a:r>
              <a:rPr lang="en-US" sz="4400" dirty="0">
                <a:solidFill>
                  <a:schemeClr val="bg1"/>
                </a:solidFill>
              </a:rPr>
              <a:t>, Z.| </a:t>
            </a:r>
            <a:r>
              <a:rPr lang="en-US" sz="4400" b="1" dirty="0">
                <a:solidFill>
                  <a:schemeClr val="bg1"/>
                </a:solidFill>
              </a:rPr>
              <a:t>Professor: </a:t>
            </a:r>
            <a:r>
              <a:rPr lang="en-US" sz="4400" dirty="0">
                <a:solidFill>
                  <a:schemeClr val="bg1"/>
                </a:solidFill>
              </a:rPr>
              <a:t>Dr. </a:t>
            </a:r>
            <a:r>
              <a:rPr lang="en-US" sz="4400" dirty="0" err="1">
                <a:solidFill>
                  <a:schemeClr val="bg1"/>
                </a:solidFill>
              </a:rPr>
              <a:t>Yair</a:t>
            </a:r>
            <a:r>
              <a:rPr lang="en-US" sz="4400" dirty="0">
                <a:solidFill>
                  <a:schemeClr val="bg1"/>
                </a:solidFill>
              </a:rPr>
              <a:t> Levy, Professor of IS &amp; Cybersecurity</a:t>
            </a:r>
          </a:p>
          <a:p>
            <a:pPr algn="just"/>
            <a:endParaRPr lang="en-US" sz="4400" dirty="0">
              <a:solidFill>
                <a:schemeClr val="bg1"/>
              </a:solidFill>
            </a:endParaRPr>
          </a:p>
        </p:txBody>
      </p:sp>
      <p:cxnSp>
        <p:nvCxnSpPr>
          <p:cNvPr id="9" name="Straight Connector 8">
            <a:extLst>
              <a:ext uri="{FF2B5EF4-FFF2-40B4-BE49-F238E27FC236}">
                <a16:creationId xmlns:a16="http://schemas.microsoft.com/office/drawing/2014/main" id="{97CC8879-3C66-4C47-8801-DA59ECFE0281}"/>
              </a:ext>
            </a:extLst>
          </p:cNvPr>
          <p:cNvCxnSpPr>
            <a:cxnSpLocks/>
          </p:cNvCxnSpPr>
          <p:nvPr/>
        </p:nvCxnSpPr>
        <p:spPr>
          <a:xfrm>
            <a:off x="291825" y="10744200"/>
            <a:ext cx="1423619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84ED7C9-F743-44B7-AACC-B1AA8B9E96E3}"/>
              </a:ext>
            </a:extLst>
          </p:cNvPr>
          <p:cNvCxnSpPr>
            <a:cxnSpLocks/>
          </p:cNvCxnSpPr>
          <p:nvPr/>
        </p:nvCxnSpPr>
        <p:spPr>
          <a:xfrm>
            <a:off x="287290" y="7620000"/>
            <a:ext cx="1423619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703FD534-3762-4DB3-9D21-D78B757C3BB3}"/>
              </a:ext>
            </a:extLst>
          </p:cNvPr>
          <p:cNvSpPr>
            <a:spLocks noChangeArrowheads="1"/>
          </p:cNvSpPr>
          <p:nvPr/>
        </p:nvSpPr>
        <p:spPr bwMode="auto">
          <a:xfrm>
            <a:off x="38910784" y="17333525"/>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80412E14-6758-4B3C-AD79-EC055E7E0246}"/>
              </a:ext>
            </a:extLst>
          </p:cNvPr>
          <p:cNvSpPr>
            <a:spLocks noChangeArrowheads="1"/>
          </p:cNvSpPr>
          <p:nvPr/>
        </p:nvSpPr>
        <p:spPr bwMode="auto">
          <a:xfrm>
            <a:off x="38893459" y="18941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cxnSp>
        <p:nvCxnSpPr>
          <p:cNvPr id="61" name="Straight Connector 60">
            <a:extLst>
              <a:ext uri="{FF2B5EF4-FFF2-40B4-BE49-F238E27FC236}">
                <a16:creationId xmlns:a16="http://schemas.microsoft.com/office/drawing/2014/main" id="{B02779F9-AAF6-44CA-9E2A-8ED55B077DE9}"/>
              </a:ext>
            </a:extLst>
          </p:cNvPr>
          <p:cNvCxnSpPr>
            <a:cxnSpLocks/>
          </p:cNvCxnSpPr>
          <p:nvPr/>
        </p:nvCxnSpPr>
        <p:spPr>
          <a:xfrm>
            <a:off x="308195" y="21259800"/>
            <a:ext cx="1421982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1BBA9A-4F74-4E46-A5C5-82E7B619BF95}"/>
              </a:ext>
            </a:extLst>
          </p:cNvPr>
          <p:cNvCxnSpPr>
            <a:cxnSpLocks/>
          </p:cNvCxnSpPr>
          <p:nvPr/>
        </p:nvCxnSpPr>
        <p:spPr>
          <a:xfrm>
            <a:off x="14799072" y="21107400"/>
            <a:ext cx="1429305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E399294-FA7A-4FCC-AC32-DBCC2C3C77C5}"/>
              </a:ext>
            </a:extLst>
          </p:cNvPr>
          <p:cNvPicPr/>
          <p:nvPr/>
        </p:nvPicPr>
        <p:blipFill>
          <a:blip r:embed="rId6"/>
          <a:stretch>
            <a:fillRect/>
          </a:stretch>
        </p:blipFill>
        <p:spPr>
          <a:xfrm>
            <a:off x="15318781" y="6389120"/>
            <a:ext cx="5943600" cy="4551680"/>
          </a:xfrm>
          <a:prstGeom prst="rect">
            <a:avLst/>
          </a:prstGeom>
        </p:spPr>
      </p:pic>
      <p:cxnSp>
        <p:nvCxnSpPr>
          <p:cNvPr id="71" name="Straight Connector 70">
            <a:extLst>
              <a:ext uri="{FF2B5EF4-FFF2-40B4-BE49-F238E27FC236}">
                <a16:creationId xmlns:a16="http://schemas.microsoft.com/office/drawing/2014/main" id="{FF257A81-7547-4B83-A9A9-9B4AE9431921}"/>
              </a:ext>
            </a:extLst>
          </p:cNvPr>
          <p:cNvCxnSpPr>
            <a:cxnSpLocks/>
          </p:cNvCxnSpPr>
          <p:nvPr/>
        </p:nvCxnSpPr>
        <p:spPr>
          <a:xfrm>
            <a:off x="29298989" y="95250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000952D-B77D-44DC-AAA0-ED49B8705835}"/>
              </a:ext>
            </a:extLst>
          </p:cNvPr>
          <p:cNvCxnSpPr>
            <a:cxnSpLocks/>
          </p:cNvCxnSpPr>
          <p:nvPr/>
        </p:nvCxnSpPr>
        <p:spPr>
          <a:xfrm>
            <a:off x="29298989" y="15392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C2DA61-E132-4693-B6E4-F42572A551CF}"/>
              </a:ext>
            </a:extLst>
          </p:cNvPr>
          <p:cNvCxnSpPr>
            <a:cxnSpLocks/>
          </p:cNvCxnSpPr>
          <p:nvPr/>
        </p:nvCxnSpPr>
        <p:spPr>
          <a:xfrm>
            <a:off x="29245597" y="209550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336" name="Rectangle 7">
            <a:extLst>
              <a:ext uri="{FF2B5EF4-FFF2-40B4-BE49-F238E27FC236}">
                <a16:creationId xmlns:a16="http://schemas.microsoft.com/office/drawing/2014/main" id="{753D2BDF-02F2-4C06-BB51-090D09FCA00D}"/>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graphicFrame>
        <p:nvGraphicFramePr>
          <p:cNvPr id="14339" name="Object 14338">
            <a:extLst>
              <a:ext uri="{FF2B5EF4-FFF2-40B4-BE49-F238E27FC236}">
                <a16:creationId xmlns:a16="http://schemas.microsoft.com/office/drawing/2014/main" id="{17C5130D-5563-489E-BD78-6C1637AD5E54}"/>
              </a:ext>
            </a:extLst>
          </p:cNvPr>
          <p:cNvGraphicFramePr>
            <a:graphicFrameLocks/>
          </p:cNvGraphicFramePr>
          <p:nvPr>
            <p:extLst>
              <p:ext uri="{D42A27DB-BD31-4B8C-83A1-F6EECF244321}">
                <p14:modId xmlns:p14="http://schemas.microsoft.com/office/powerpoint/2010/main" val="3777488188"/>
              </p:ext>
            </p:extLst>
          </p:nvPr>
        </p:nvGraphicFramePr>
        <p:xfrm>
          <a:off x="14908148" y="16015899"/>
          <a:ext cx="6807247" cy="4926348"/>
        </p:xfrm>
        <a:graphic>
          <a:graphicData uri="http://schemas.openxmlformats.org/presentationml/2006/ole">
            <mc:AlternateContent xmlns:mc="http://schemas.openxmlformats.org/markup-compatibility/2006">
              <mc:Choice xmlns:v="urn:schemas-microsoft-com:vml" Requires="v">
                <p:oleObj spid="_x0000_s1068" name="Picture" r:id="rId7" imgW="0" imgH="0" progId="StaticMetafile">
                  <p:embed/>
                </p:oleObj>
              </mc:Choice>
              <mc:Fallback>
                <p:oleObj name="Picture" r:id="rId7" imgW="0" imgH="0" progId="StaticMetafile">
                  <p:embed/>
                  <p:pic>
                    <p:nvPicPr>
                      <p:cNvPr id="14339" name="Object 14338">
                        <a:extLst>
                          <a:ext uri="{FF2B5EF4-FFF2-40B4-BE49-F238E27FC236}">
                            <a16:creationId xmlns:a16="http://schemas.microsoft.com/office/drawing/2014/main" id="{17C5130D-5563-489E-BD78-6C1637AD5E5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8148" y="16015899"/>
                        <a:ext cx="6807247" cy="4926348"/>
                      </a:xfrm>
                      <a:prstGeom prst="rect">
                        <a:avLst/>
                      </a:prstGeom>
                      <a:solidFill>
                        <a:srgbClr val="FFFFFF"/>
                      </a:solidFill>
                      <a:ln>
                        <a:solidFill>
                          <a:schemeClr val="bg2"/>
                        </a:solidFill>
                      </a:ln>
                    </p:spPr>
                  </p:pic>
                </p:oleObj>
              </mc:Fallback>
            </mc:AlternateContent>
          </a:graphicData>
        </a:graphic>
      </p:graphicFrame>
      <p:sp>
        <p:nvSpPr>
          <p:cNvPr id="14340" name="Rectangle 9">
            <a:extLst>
              <a:ext uri="{FF2B5EF4-FFF2-40B4-BE49-F238E27FC236}">
                <a16:creationId xmlns:a16="http://schemas.microsoft.com/office/drawing/2014/main" id="{EBC2B9B2-7179-492E-8F6C-2AB5CE3BBEEE}"/>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dirty="0"/>
          </a:p>
        </p:txBody>
      </p:sp>
      <p:pic>
        <p:nvPicPr>
          <p:cNvPr id="84" name="Picture 83">
            <a:extLst>
              <a:ext uri="{FF2B5EF4-FFF2-40B4-BE49-F238E27FC236}">
                <a16:creationId xmlns:a16="http://schemas.microsoft.com/office/drawing/2014/main" id="{C33831B3-751A-4EE3-B9F2-B2B07403837F}"/>
              </a:ext>
            </a:extLst>
          </p:cNvPr>
          <p:cNvPicPr/>
          <p:nvPr/>
        </p:nvPicPr>
        <p:blipFill>
          <a:blip r:embed="rId9"/>
          <a:stretch>
            <a:fillRect/>
          </a:stretch>
        </p:blipFill>
        <p:spPr>
          <a:xfrm>
            <a:off x="21990155" y="10084014"/>
            <a:ext cx="6857749" cy="4403458"/>
          </a:xfrm>
          <a:prstGeom prst="rect">
            <a:avLst/>
          </a:prstGeom>
        </p:spPr>
      </p:pic>
      <p:sp>
        <p:nvSpPr>
          <p:cNvPr id="7" name="Rectangle 6">
            <a:extLst>
              <a:ext uri="{FF2B5EF4-FFF2-40B4-BE49-F238E27FC236}">
                <a16:creationId xmlns:a16="http://schemas.microsoft.com/office/drawing/2014/main" id="{201770DC-5B09-4AAB-90D2-B5B5A4C3BB63}"/>
              </a:ext>
            </a:extLst>
          </p:cNvPr>
          <p:cNvSpPr/>
          <p:nvPr/>
        </p:nvSpPr>
        <p:spPr>
          <a:xfrm>
            <a:off x="14960897" y="4209573"/>
            <a:ext cx="6857750" cy="10295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NIST Tier Level is: 1</a:t>
            </a:r>
          </a:p>
          <a:p>
            <a:pPr lvl="0" algn="just"/>
            <a:r>
              <a:rPr lang="en-US" sz="2400" dirty="0">
                <a:solidFill>
                  <a:schemeClr val="bg1"/>
                </a:solidFill>
                <a:latin typeface="Arial" panose="020B0604020202020204" pitchFamily="34" charset="0"/>
                <a:cs typeface="Arial" panose="020B0604020202020204" pitchFamily="34" charset="0"/>
              </a:rPr>
              <a:t>Although this organization showed some limited knowledge about cybersecurity there was little to no cybersecurity coordination. Making it quite accessible and starting it at a NIST Tier of one.</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ctr"/>
            <a:r>
              <a:rPr lang="en-US" sz="2400" b="1" dirty="0">
                <a:solidFill>
                  <a:schemeClr val="bg1"/>
                </a:solidFill>
                <a:latin typeface="Arial" panose="020B0604020202020204" pitchFamily="34" charset="0"/>
                <a:cs typeface="Arial" panose="020B0604020202020204" pitchFamily="34" charset="0"/>
              </a:rPr>
              <a:t>Proposed Target NIST Tier Level is: 2</a:t>
            </a:r>
          </a:p>
          <a:p>
            <a:pPr lvl="0" algn="just"/>
            <a:r>
              <a:rPr lang="en-US" sz="2400" dirty="0">
                <a:solidFill>
                  <a:schemeClr val="bg1"/>
                </a:solidFill>
                <a:latin typeface="Arial" panose="020B0604020202020204" pitchFamily="34" charset="0"/>
                <a:cs typeface="Arial" panose="020B0604020202020204" pitchFamily="34" charset="0"/>
              </a:rPr>
              <a:t>Within this security overhaul, this organization will contain management approved processes for deployment of security constructs, will have a somewhat high level of awareness of its own security posture, and have enough digital and physical resources to maintain a loosely coordinated security posture. Raising it to a NIST Tier level to a 2.</a:t>
            </a:r>
            <a:endParaRPr lang="en-US" sz="2400" b="1" u="sng"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C52F41C-A5F8-49B5-ADCD-E3388E697EC1}"/>
              </a:ext>
            </a:extLst>
          </p:cNvPr>
          <p:cNvSpPr/>
          <p:nvPr/>
        </p:nvSpPr>
        <p:spPr>
          <a:xfrm>
            <a:off x="22936200" y="4267887"/>
            <a:ext cx="4264838" cy="46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3: Action Plan</a:t>
            </a:r>
          </a:p>
        </p:txBody>
      </p:sp>
      <p:sp>
        <p:nvSpPr>
          <p:cNvPr id="50" name="Rectangle 49">
            <a:extLst>
              <a:ext uri="{FF2B5EF4-FFF2-40B4-BE49-F238E27FC236}">
                <a16:creationId xmlns:a16="http://schemas.microsoft.com/office/drawing/2014/main" id="{576C4FE4-A616-44FF-B47D-ED1670ACE1F6}"/>
              </a:ext>
            </a:extLst>
          </p:cNvPr>
          <p:cNvSpPr/>
          <p:nvPr/>
        </p:nvSpPr>
        <p:spPr>
          <a:xfrm>
            <a:off x="14960897" y="14452054"/>
            <a:ext cx="13608411" cy="1314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Network Topology</a:t>
            </a:r>
          </a:p>
          <a:p>
            <a:pPr lvl="0" algn="just"/>
            <a:r>
              <a:rPr lang="en-US" sz="2400" dirty="0">
                <a:solidFill>
                  <a:schemeClr val="bg1"/>
                </a:solidFill>
                <a:latin typeface="Arial" panose="020B0604020202020204" pitchFamily="34" charset="0"/>
                <a:cs typeface="Arial" panose="020B0604020202020204" pitchFamily="34" charset="0"/>
              </a:rPr>
              <a:t>This network is originally a flat network by design with no segregation of data in between. With the new Meraki the plan is to incorporate smart switching capabilities along with added confidentiality by a VPN.</a:t>
            </a:r>
          </a:p>
        </p:txBody>
      </p:sp>
      <p:sp>
        <p:nvSpPr>
          <p:cNvPr id="51" name="Rectangle 50">
            <a:extLst>
              <a:ext uri="{FF2B5EF4-FFF2-40B4-BE49-F238E27FC236}">
                <a16:creationId xmlns:a16="http://schemas.microsoft.com/office/drawing/2014/main" id="{6DBDBEC5-6657-494A-A7B9-68A6ECC8F358}"/>
              </a:ext>
            </a:extLst>
          </p:cNvPr>
          <p:cNvSpPr/>
          <p:nvPr/>
        </p:nvSpPr>
        <p:spPr>
          <a:xfrm>
            <a:off x="16550975" y="15553764"/>
            <a:ext cx="3521592" cy="405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Topology</a:t>
            </a:r>
          </a:p>
        </p:txBody>
      </p:sp>
      <p:sp>
        <p:nvSpPr>
          <p:cNvPr id="52" name="Rectangle 51">
            <a:extLst>
              <a:ext uri="{FF2B5EF4-FFF2-40B4-BE49-F238E27FC236}">
                <a16:creationId xmlns:a16="http://schemas.microsoft.com/office/drawing/2014/main" id="{BE4A2C02-0C83-4256-AEB4-BABE0E511E0E}"/>
              </a:ext>
            </a:extLst>
          </p:cNvPr>
          <p:cNvSpPr/>
          <p:nvPr/>
        </p:nvSpPr>
        <p:spPr>
          <a:xfrm>
            <a:off x="23489667" y="15238385"/>
            <a:ext cx="3614820" cy="989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Proposed Topology</a:t>
            </a:r>
          </a:p>
        </p:txBody>
      </p:sp>
      <p:sp>
        <p:nvSpPr>
          <p:cNvPr id="58" name="Rectangle 57">
            <a:extLst>
              <a:ext uri="{FF2B5EF4-FFF2-40B4-BE49-F238E27FC236}">
                <a16:creationId xmlns:a16="http://schemas.microsoft.com/office/drawing/2014/main" id="{8A890A37-F2B4-43E2-BDFF-D012612B0866}"/>
              </a:ext>
            </a:extLst>
          </p:cNvPr>
          <p:cNvSpPr/>
          <p:nvPr/>
        </p:nvSpPr>
        <p:spPr>
          <a:xfrm>
            <a:off x="7508759" y="22036593"/>
            <a:ext cx="4555303" cy="640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1: Technical Goals</a:t>
            </a:r>
          </a:p>
        </p:txBody>
      </p:sp>
      <p:sp>
        <p:nvSpPr>
          <p:cNvPr id="59" name="Rectangle 58">
            <a:extLst>
              <a:ext uri="{FF2B5EF4-FFF2-40B4-BE49-F238E27FC236}">
                <a16:creationId xmlns:a16="http://schemas.microsoft.com/office/drawing/2014/main" id="{BBAC33AD-B407-426A-A875-9848B44B9F2F}"/>
              </a:ext>
            </a:extLst>
          </p:cNvPr>
          <p:cNvSpPr/>
          <p:nvPr/>
        </p:nvSpPr>
        <p:spPr>
          <a:xfrm>
            <a:off x="7845263" y="27353883"/>
            <a:ext cx="4188748"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2: Managerial Goals</a:t>
            </a:r>
            <a:endParaRPr lang="en-US" i="1" u="sng" dirty="0">
              <a:solidFill>
                <a:schemeClr val="bg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83C0F6FA-61DF-4C35-8EEF-7799BEA85DE2}"/>
              </a:ext>
            </a:extLst>
          </p:cNvPr>
          <p:cNvSpPr/>
          <p:nvPr/>
        </p:nvSpPr>
        <p:spPr>
          <a:xfrm>
            <a:off x="18778852" y="21349966"/>
            <a:ext cx="6518225"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Table 4: Risk Management Analysis</a:t>
            </a:r>
          </a:p>
        </p:txBody>
      </p:sp>
      <p:graphicFrame>
        <p:nvGraphicFramePr>
          <p:cNvPr id="15" name="Table 14">
            <a:extLst>
              <a:ext uri="{FF2B5EF4-FFF2-40B4-BE49-F238E27FC236}">
                <a16:creationId xmlns:a16="http://schemas.microsoft.com/office/drawing/2014/main" id="{E4C34D17-16DE-4B46-AE22-202073548386}"/>
              </a:ext>
            </a:extLst>
          </p:cNvPr>
          <p:cNvGraphicFramePr>
            <a:graphicFrameLocks noGrp="1"/>
          </p:cNvGraphicFramePr>
          <p:nvPr>
            <p:extLst>
              <p:ext uri="{D42A27DB-BD31-4B8C-83A1-F6EECF244321}">
                <p14:modId xmlns:p14="http://schemas.microsoft.com/office/powerpoint/2010/main" val="702854623"/>
              </p:ext>
            </p:extLst>
          </p:nvPr>
        </p:nvGraphicFramePr>
        <p:xfrm>
          <a:off x="31131348" y="10054617"/>
          <a:ext cx="10667999" cy="5138835"/>
        </p:xfrm>
        <a:graphic>
          <a:graphicData uri="http://schemas.openxmlformats.org/drawingml/2006/table">
            <a:tbl>
              <a:tblPr firstRow="1" firstCol="1" bandRow="1"/>
              <a:tblGrid>
                <a:gridCol w="2264147">
                  <a:extLst>
                    <a:ext uri="{9D8B030D-6E8A-4147-A177-3AD203B41FA5}">
                      <a16:colId xmlns:a16="http://schemas.microsoft.com/office/drawing/2014/main" val="1921134604"/>
                    </a:ext>
                  </a:extLst>
                </a:gridCol>
                <a:gridCol w="2157887">
                  <a:extLst>
                    <a:ext uri="{9D8B030D-6E8A-4147-A177-3AD203B41FA5}">
                      <a16:colId xmlns:a16="http://schemas.microsoft.com/office/drawing/2014/main" val="2536202009"/>
                    </a:ext>
                  </a:extLst>
                </a:gridCol>
                <a:gridCol w="1874139">
                  <a:extLst>
                    <a:ext uri="{9D8B030D-6E8A-4147-A177-3AD203B41FA5}">
                      <a16:colId xmlns:a16="http://schemas.microsoft.com/office/drawing/2014/main" val="4176562685"/>
                    </a:ext>
                  </a:extLst>
                </a:gridCol>
                <a:gridCol w="1870637">
                  <a:extLst>
                    <a:ext uri="{9D8B030D-6E8A-4147-A177-3AD203B41FA5}">
                      <a16:colId xmlns:a16="http://schemas.microsoft.com/office/drawing/2014/main" val="3294969623"/>
                    </a:ext>
                  </a:extLst>
                </a:gridCol>
                <a:gridCol w="1489970">
                  <a:extLst>
                    <a:ext uri="{9D8B030D-6E8A-4147-A177-3AD203B41FA5}">
                      <a16:colId xmlns:a16="http://schemas.microsoft.com/office/drawing/2014/main" val="351615940"/>
                    </a:ext>
                  </a:extLst>
                </a:gridCol>
                <a:gridCol w="1011219">
                  <a:extLst>
                    <a:ext uri="{9D8B030D-6E8A-4147-A177-3AD203B41FA5}">
                      <a16:colId xmlns:a16="http://schemas.microsoft.com/office/drawing/2014/main" val="1359020710"/>
                    </a:ext>
                  </a:extLst>
                </a:gridCol>
              </a:tblGrid>
              <a:tr h="622292">
                <a:tc>
                  <a:txBody>
                    <a:bodyPr/>
                    <a:lstStyle/>
                    <a:p>
                      <a:pPr>
                        <a:lnSpc>
                          <a:spcPct val="100000"/>
                        </a:lnSpc>
                      </a:pPr>
                      <a:endParaRPr lang="en-US" sz="1600" dirty="0">
                        <a:effectLst/>
                        <a:latin typeface="Arial" panose="020B0604020202020204" pitchFamily="34"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24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Item/Service</a:t>
                      </a:r>
                      <a:endParaRPr lang="en-US" sz="24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24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Who Installs</a:t>
                      </a:r>
                      <a:endParaRPr lang="en-US" sz="24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24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ACT#</a:t>
                      </a:r>
                      <a:endParaRPr lang="en-US" sz="24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24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Number of Items</a:t>
                      </a:r>
                      <a:endParaRPr lang="en-US" sz="24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24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Total</a:t>
                      </a:r>
                      <a:endParaRPr lang="en-US" sz="24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83324409"/>
                  </a:ext>
                </a:extLst>
              </a:tr>
              <a:tr h="775866">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CCTV</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Reolink IP Camera System.</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Contractor</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b="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ACT3: IP Camera System</a:t>
                      </a:r>
                      <a:endParaRPr lang="en-US" sz="1800" b="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a:solidFill>
                            <a:srgbClr val="000000"/>
                          </a:solidFill>
                          <a:effectLst/>
                          <a:latin typeface="Arial" panose="020B0604020202020204" pitchFamily="34" charset="0"/>
                          <a:ea typeface="Calibri Light" panose="020F0302020204030204" pitchFamily="34" charset="0"/>
                          <a:cs typeface="Arial" panose="020B0604020202020204" pitchFamily="34" charset="0"/>
                        </a:rPr>
                        <a:t>1</a:t>
                      </a:r>
                      <a:endParaRPr lang="en-US" sz="1800" u="none">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$1500</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919825546"/>
                  </a:ext>
                </a:extLst>
              </a:tr>
              <a:tr h="1117141">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 Encryption</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Mac OS Utility Tool.</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Internal</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ACT4: Encryption tool</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0000"/>
                        </a:lnSpc>
                        <a:spcBef>
                          <a:spcPts val="0"/>
                        </a:spcBef>
                        <a:spcAft>
                          <a:spcPts val="800"/>
                        </a:spcAft>
                      </a:pPr>
                      <a:r>
                        <a:rPr lang="en-US" sz="1800" u="none" dirty="0">
                          <a:effectLst/>
                          <a:latin typeface="Arial" panose="020B0604020202020204" pitchFamily="34" charset="0"/>
                          <a:ea typeface="Calibri Light" panose="020F0302020204030204" pitchFamily="34" charset="0"/>
                          <a:cs typeface="Arial" panose="020B0604020202020204" pitchFamily="34" charset="0"/>
                        </a:rPr>
                        <a:t> </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a:solidFill>
                            <a:srgbClr val="000000"/>
                          </a:solidFill>
                          <a:effectLst/>
                          <a:latin typeface="Arial" panose="020B0604020202020204" pitchFamily="34" charset="0"/>
                          <a:ea typeface="Calibri Light" panose="020F0302020204030204" pitchFamily="34" charset="0"/>
                          <a:cs typeface="Arial" panose="020B0604020202020204" pitchFamily="34" charset="0"/>
                        </a:rPr>
                        <a:t>1</a:t>
                      </a:r>
                      <a:endParaRPr lang="en-US" sz="1800" u="none">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a:effectLst/>
                          <a:latin typeface="Arial" panose="020B0604020202020204" pitchFamily="34" charset="0"/>
                          <a:ea typeface="Calibri Light" panose="020F0302020204030204" pitchFamily="34" charset="0"/>
                          <a:cs typeface="Arial" panose="020B0604020202020204" pitchFamily="34" charset="0"/>
                        </a:rPr>
                        <a:t> </a:t>
                      </a:r>
                      <a:endParaRPr lang="en-US" sz="1800" u="none">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0000"/>
                        </a:lnSpc>
                        <a:spcBef>
                          <a:spcPts val="0"/>
                        </a:spcBef>
                        <a:spcAft>
                          <a:spcPts val="800"/>
                        </a:spcAft>
                      </a:pPr>
                      <a:r>
                        <a:rPr lang="en-US" sz="1800" b="1" u="none">
                          <a:solidFill>
                            <a:srgbClr val="000000"/>
                          </a:solidFill>
                          <a:effectLst/>
                          <a:latin typeface="Arial" panose="020B0604020202020204" pitchFamily="34" charset="0"/>
                          <a:ea typeface="Calibri Light" panose="020F0302020204030204" pitchFamily="34" charset="0"/>
                          <a:cs typeface="Arial" panose="020B0604020202020204" pitchFamily="34" charset="0"/>
                        </a:rPr>
                        <a:t>$100</a:t>
                      </a:r>
                      <a:endParaRPr lang="en-US" sz="1800" u="none">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578289790"/>
                  </a:ext>
                </a:extLst>
              </a:tr>
              <a:tr h="861185">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Physical Control</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Locks with codes.</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Internal</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ACT5: Door locks</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0000"/>
                        </a:lnSpc>
                        <a:spcBef>
                          <a:spcPts val="0"/>
                        </a:spcBef>
                        <a:spcAft>
                          <a:spcPts val="800"/>
                        </a:spcAft>
                      </a:pPr>
                      <a:r>
                        <a:rPr lang="en-US" sz="1800" u="none" dirty="0">
                          <a:effectLst/>
                          <a:latin typeface="Arial" panose="020B0604020202020204" pitchFamily="34" charset="0"/>
                          <a:ea typeface="Calibri Light" panose="020F0302020204030204" pitchFamily="34" charset="0"/>
                          <a:cs typeface="Arial" panose="020B0604020202020204" pitchFamily="34" charset="0"/>
                        </a:rPr>
                        <a:t> </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2</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$300</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734272807"/>
                  </a:ext>
                </a:extLst>
              </a:tr>
              <a:tr h="775866">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Network Implementation</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Cisco Meraki MX450</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a:solidFill>
                            <a:srgbClr val="000000"/>
                          </a:solidFill>
                          <a:effectLst/>
                          <a:latin typeface="Arial" panose="020B0604020202020204" pitchFamily="34" charset="0"/>
                          <a:ea typeface="Calibri Light" panose="020F0302020204030204" pitchFamily="34" charset="0"/>
                          <a:cs typeface="Arial" panose="020B0604020202020204" pitchFamily="34" charset="0"/>
                        </a:rPr>
                        <a:t>Contractor</a:t>
                      </a:r>
                      <a:endParaRPr lang="en-US" sz="1800" u="none">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ACT1&amp;2: UTM</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1</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marR="0" algn="ctr">
                        <a:lnSpc>
                          <a:spcPct val="100000"/>
                        </a:lnSpc>
                        <a:spcBef>
                          <a:spcPts val="0"/>
                        </a:spcBef>
                        <a:spcAft>
                          <a:spcPts val="800"/>
                        </a:spcAft>
                      </a:pPr>
                      <a:r>
                        <a:rPr lang="en-US" sz="1800" u="none" dirty="0">
                          <a:effectLst/>
                          <a:latin typeface="Arial" panose="020B0604020202020204" pitchFamily="34" charset="0"/>
                          <a:ea typeface="Calibri Light" panose="020F0302020204030204" pitchFamily="34" charset="0"/>
                          <a:cs typeface="Arial" panose="020B0604020202020204" pitchFamily="34" charset="0"/>
                        </a:rPr>
                        <a:t> </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p>
                      <a:pPr marL="0" marR="0" algn="ctr">
                        <a:lnSpc>
                          <a:spcPct val="100000"/>
                        </a:lnSpc>
                        <a:spcBef>
                          <a:spcPts val="0"/>
                        </a:spcBef>
                        <a:spcAft>
                          <a:spcPts val="800"/>
                        </a:spcAft>
                      </a:pPr>
                      <a:r>
                        <a:rPr lang="en-US" sz="1800" b="1" u="none"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$4000</a:t>
                      </a:r>
                      <a:endParaRPr lang="en-US" sz="1800" u="none"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236744"/>
                  </a:ext>
                </a:extLst>
              </a:tr>
              <a:tr h="794832">
                <a:tc gridSpan="6">
                  <a:txBody>
                    <a:bodyPr/>
                    <a:lstStyle/>
                    <a:p>
                      <a:pPr marL="0" marR="0" algn="r">
                        <a:lnSpc>
                          <a:spcPct val="100000"/>
                        </a:lnSpc>
                        <a:spcBef>
                          <a:spcPts val="0"/>
                        </a:spcBef>
                        <a:spcAft>
                          <a:spcPts val="800"/>
                        </a:spcAft>
                      </a:pPr>
                      <a:endParaRPr lang="en-US" sz="1600" b="1" u="none" dirty="0">
                        <a:solidFill>
                          <a:schemeClr val="tx1"/>
                        </a:solidFill>
                        <a:effectLst/>
                        <a:latin typeface="Arial" panose="020B0604020202020204" pitchFamily="34" charset="0"/>
                        <a:ea typeface="Calibri Light" panose="020F0302020204030204" pitchFamily="34" charset="0"/>
                        <a:cs typeface="Arial" panose="020B0604020202020204" pitchFamily="34" charset="0"/>
                      </a:endParaRPr>
                    </a:p>
                    <a:p>
                      <a:pPr marL="0" marR="0" algn="r">
                        <a:lnSpc>
                          <a:spcPct val="100000"/>
                        </a:lnSpc>
                        <a:spcBef>
                          <a:spcPts val="0"/>
                        </a:spcBef>
                        <a:spcAft>
                          <a:spcPts val="800"/>
                        </a:spcAft>
                      </a:pPr>
                      <a:r>
                        <a:rPr lang="en-US" sz="1800" b="1" u="none" dirty="0">
                          <a:solidFill>
                            <a:schemeClr val="tx1"/>
                          </a:solidFill>
                          <a:effectLst/>
                          <a:latin typeface="Arial" panose="020B0604020202020204" pitchFamily="34" charset="0"/>
                          <a:ea typeface="Calibri Light" panose="020F0302020204030204" pitchFamily="34" charset="0"/>
                          <a:cs typeface="Arial" panose="020B0604020202020204" pitchFamily="34" charset="0"/>
                        </a:rPr>
                        <a:t>GRAND TOTAL: $5900</a:t>
                      </a:r>
                      <a:endParaRPr lang="en-US" sz="1800" u="none"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783998"/>
                  </a:ext>
                </a:extLst>
              </a:tr>
            </a:tbl>
          </a:graphicData>
        </a:graphic>
      </p:graphicFrame>
      <p:sp>
        <p:nvSpPr>
          <p:cNvPr id="21" name="Rectangle 536">
            <a:extLst>
              <a:ext uri="{FF2B5EF4-FFF2-40B4-BE49-F238E27FC236}">
                <a16:creationId xmlns:a16="http://schemas.microsoft.com/office/drawing/2014/main" id="{15366392-E9FB-46F4-8CF7-C28AA3D8A322}"/>
              </a:ext>
            </a:extLst>
          </p:cNvPr>
          <p:cNvSpPr>
            <a:spLocks noChangeArrowheads="1"/>
          </p:cNvSpPr>
          <p:nvPr/>
        </p:nvSpPr>
        <p:spPr bwMode="auto">
          <a:xfrm>
            <a:off x="-5308617" y="23048407"/>
            <a:ext cx="967338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7ABF8FB8-E855-4C3B-8421-7267B82F0C5B}"/>
              </a:ext>
            </a:extLst>
          </p:cNvPr>
          <p:cNvSpPr/>
          <p:nvPr/>
        </p:nvSpPr>
        <p:spPr>
          <a:xfrm>
            <a:off x="609600" y="22707601"/>
            <a:ext cx="7299945" cy="7366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r>
              <a:rPr lang="en-US" sz="2400" dirty="0">
                <a:solidFill>
                  <a:schemeClr val="bg1"/>
                </a:solidFill>
                <a:latin typeface="Arial" panose="020B0604020202020204" pitchFamily="34" charset="0"/>
                <a:cs typeface="Arial" panose="020B0604020202020204" pitchFamily="34" charset="0"/>
              </a:rPr>
              <a:t>The main goal of this project is to redesign the network architecture and help harden the company’s network security. This proposal will cover the current network topology and the propose remediation for this audio engineering studio. The topics covered includes the Local Area Network (LAN), Data storage (transit and at rest) and Malware and Ransomware protection. By following the principle of layered security and defense in depth (Jordan, 2012), the proposed solution will ensure Confidentiality, Integrity, and Availability of the business network infrastructure and intellectual property. The goals can be broken into the following categories. Technical Goals: Install new Unified Threat Management (UTM) device and physical security controls, this is illustrated by Table 1: Technical Goals. Managerial Goals: Educate employees on top IT security practices to help reduce the likely hood of a security incident. This is illustrated by Table 2: Managerial Goals.</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b="1" u="sng"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9B71CD-7B7C-4116-A4AA-5BD48B56722A}"/>
              </a:ext>
            </a:extLst>
          </p:cNvPr>
          <p:cNvPicPr>
            <a:picLocks noChangeAspect="1"/>
          </p:cNvPicPr>
          <p:nvPr/>
        </p:nvPicPr>
        <p:blipFill>
          <a:blip r:embed="rId10"/>
          <a:stretch>
            <a:fillRect/>
          </a:stretch>
        </p:blipFill>
        <p:spPr>
          <a:xfrm>
            <a:off x="21705266" y="15988108"/>
            <a:ext cx="7325846" cy="4966890"/>
          </a:xfrm>
          <a:prstGeom prst="rect">
            <a:avLst/>
          </a:prstGeom>
        </p:spPr>
      </p:pic>
      <p:graphicFrame>
        <p:nvGraphicFramePr>
          <p:cNvPr id="22" name="Table 21">
            <a:extLst>
              <a:ext uri="{FF2B5EF4-FFF2-40B4-BE49-F238E27FC236}">
                <a16:creationId xmlns:a16="http://schemas.microsoft.com/office/drawing/2014/main" id="{68375E37-2F86-4BE2-808B-4FAB12602888}"/>
              </a:ext>
            </a:extLst>
          </p:cNvPr>
          <p:cNvGraphicFramePr>
            <a:graphicFrameLocks noGrp="1"/>
          </p:cNvGraphicFramePr>
          <p:nvPr>
            <p:extLst>
              <p:ext uri="{D42A27DB-BD31-4B8C-83A1-F6EECF244321}">
                <p14:modId xmlns:p14="http://schemas.microsoft.com/office/powerpoint/2010/main" val="1608045737"/>
              </p:ext>
            </p:extLst>
          </p:nvPr>
        </p:nvGraphicFramePr>
        <p:xfrm>
          <a:off x="15010034" y="22086826"/>
          <a:ext cx="13837870" cy="7704977"/>
        </p:xfrm>
        <a:graphic>
          <a:graphicData uri="http://schemas.openxmlformats.org/drawingml/2006/table">
            <a:tbl>
              <a:tblPr firstRow="1" firstCol="1" bandRow="1"/>
              <a:tblGrid>
                <a:gridCol w="1208723">
                  <a:extLst>
                    <a:ext uri="{9D8B030D-6E8A-4147-A177-3AD203B41FA5}">
                      <a16:colId xmlns:a16="http://schemas.microsoft.com/office/drawing/2014/main" val="2576852936"/>
                    </a:ext>
                  </a:extLst>
                </a:gridCol>
                <a:gridCol w="1476524">
                  <a:extLst>
                    <a:ext uri="{9D8B030D-6E8A-4147-A177-3AD203B41FA5}">
                      <a16:colId xmlns:a16="http://schemas.microsoft.com/office/drawing/2014/main" val="2842397417"/>
                    </a:ext>
                  </a:extLst>
                </a:gridCol>
                <a:gridCol w="1997650">
                  <a:extLst>
                    <a:ext uri="{9D8B030D-6E8A-4147-A177-3AD203B41FA5}">
                      <a16:colId xmlns:a16="http://schemas.microsoft.com/office/drawing/2014/main" val="3169323492"/>
                    </a:ext>
                  </a:extLst>
                </a:gridCol>
                <a:gridCol w="1737086">
                  <a:extLst>
                    <a:ext uri="{9D8B030D-6E8A-4147-A177-3AD203B41FA5}">
                      <a16:colId xmlns:a16="http://schemas.microsoft.com/office/drawing/2014/main" val="1093412608"/>
                    </a:ext>
                  </a:extLst>
                </a:gridCol>
                <a:gridCol w="1650232">
                  <a:extLst>
                    <a:ext uri="{9D8B030D-6E8A-4147-A177-3AD203B41FA5}">
                      <a16:colId xmlns:a16="http://schemas.microsoft.com/office/drawing/2014/main" val="1311116577"/>
                    </a:ext>
                  </a:extLst>
                </a:gridCol>
                <a:gridCol w="5767655">
                  <a:extLst>
                    <a:ext uri="{9D8B030D-6E8A-4147-A177-3AD203B41FA5}">
                      <a16:colId xmlns:a16="http://schemas.microsoft.com/office/drawing/2014/main" val="2377380446"/>
                    </a:ext>
                  </a:extLst>
                </a:gridCol>
              </a:tblGrid>
              <a:tr h="557683">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Rank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Likelihood of Occurrence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Impact of Organization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Proposed Action Item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116819136"/>
                  </a:ext>
                </a:extLst>
              </a:tr>
              <a:tr h="135016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Data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 if intellectual property is stolen.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ACT1: Configure UTM access control policy to prevent unauthorized users from accessing data.</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56406"/>
                  </a:ext>
                </a:extLst>
              </a:tr>
              <a:tr h="1635361">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Network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Bad actors can gain access to business network due to lack of security measures.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ACT2: Using the UTM device, set up a VLAN for guest and production network traffic. Use a captive portal for guest access. Configure VPN for all traffic.</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197887"/>
                  </a:ext>
                </a:extLst>
              </a:tr>
              <a:tr h="1335246">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Physical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visibility and proper physical security controls.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ACT3: Install IP camera system and door locks to prevent unauthorized access and provide a record of physical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631106"/>
                  </a:ext>
                </a:extLst>
              </a:tr>
              <a:tr h="1413259">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Encryption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Files are unencrypted. Physical access to a workstation means full data access.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ACT4: Install encryption software on all workstations and backup the key.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796667"/>
                  </a:ext>
                </a:extLst>
              </a:tr>
              <a:tr h="141325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Malware and Ransomware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Malwares and Ransomware are threats to the availability of the business data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ACT5: UTM subscription includes malware protection software for workstations.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484009"/>
                  </a:ext>
                </a:extLst>
              </a:tr>
            </a:tbl>
          </a:graphicData>
        </a:graphic>
      </p:graphicFrame>
      <p:pic>
        <p:nvPicPr>
          <p:cNvPr id="26" name="Picture 25">
            <a:extLst>
              <a:ext uri="{FF2B5EF4-FFF2-40B4-BE49-F238E27FC236}">
                <a16:creationId xmlns:a16="http://schemas.microsoft.com/office/drawing/2014/main" id="{8BD07215-83E2-4CC4-B048-A5C59C120C9D}"/>
              </a:ext>
            </a:extLst>
          </p:cNvPr>
          <p:cNvPicPr>
            <a:picLocks noChangeAspect="1"/>
          </p:cNvPicPr>
          <p:nvPr/>
        </p:nvPicPr>
        <p:blipFill>
          <a:blip r:embed="rId11"/>
          <a:stretch>
            <a:fillRect/>
          </a:stretch>
        </p:blipFill>
        <p:spPr>
          <a:xfrm>
            <a:off x="7970654" y="22492359"/>
            <a:ext cx="6469930" cy="4383493"/>
          </a:xfrm>
          <a:prstGeom prst="rect">
            <a:avLst/>
          </a:prstGeom>
        </p:spPr>
      </p:pic>
      <p:pic>
        <p:nvPicPr>
          <p:cNvPr id="27" name="Picture 26">
            <a:extLst>
              <a:ext uri="{FF2B5EF4-FFF2-40B4-BE49-F238E27FC236}">
                <a16:creationId xmlns:a16="http://schemas.microsoft.com/office/drawing/2014/main" id="{77C48985-0AB0-46EE-89D8-E6D04FF5F1CD}"/>
              </a:ext>
            </a:extLst>
          </p:cNvPr>
          <p:cNvPicPr>
            <a:picLocks noChangeAspect="1"/>
          </p:cNvPicPr>
          <p:nvPr/>
        </p:nvPicPr>
        <p:blipFill>
          <a:blip r:embed="rId12"/>
          <a:stretch>
            <a:fillRect/>
          </a:stretch>
        </p:blipFill>
        <p:spPr>
          <a:xfrm>
            <a:off x="7984157" y="27931694"/>
            <a:ext cx="6460285" cy="1448109"/>
          </a:xfrm>
          <a:prstGeom prst="rect">
            <a:avLst/>
          </a:prstGeom>
        </p:spPr>
      </p:pic>
      <p:pic>
        <p:nvPicPr>
          <p:cNvPr id="33" name="Picture 32">
            <a:extLst>
              <a:ext uri="{FF2B5EF4-FFF2-40B4-BE49-F238E27FC236}">
                <a16:creationId xmlns:a16="http://schemas.microsoft.com/office/drawing/2014/main" id="{521787CA-F7C5-4706-8668-BF661A08D70A}"/>
              </a:ext>
            </a:extLst>
          </p:cNvPr>
          <p:cNvPicPr>
            <a:picLocks noChangeAspect="1"/>
          </p:cNvPicPr>
          <p:nvPr/>
        </p:nvPicPr>
        <p:blipFill>
          <a:blip r:embed="rId13"/>
          <a:stretch>
            <a:fillRect/>
          </a:stretch>
        </p:blipFill>
        <p:spPr>
          <a:xfrm>
            <a:off x="22037964" y="4733122"/>
            <a:ext cx="6729089" cy="5279677"/>
          </a:xfrm>
          <a:prstGeom prst="rect">
            <a:avLst/>
          </a:prstGeom>
        </p:spPr>
      </p:pic>
    </p:spTree>
    <p:extLst>
      <p:ext uri="{BB962C8B-B14F-4D97-AF65-F5344CB8AC3E}">
        <p14:creationId xmlns:p14="http://schemas.microsoft.com/office/powerpoint/2010/main" val="151428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D83AA1357A7E4F8C6CCBF11C3F462B" ma:contentTypeVersion="4" ma:contentTypeDescription="Create a new document." ma:contentTypeScope="" ma:versionID="2dfb865c24a7997a3cf3ab4a586340bc">
  <xsd:schema xmlns:xsd="http://www.w3.org/2001/XMLSchema" xmlns:xs="http://www.w3.org/2001/XMLSchema" xmlns:p="http://schemas.microsoft.com/office/2006/metadata/properties" xmlns:ns2="221dfb07-4201-4408-8370-f8ad8e212fc3" targetNamespace="http://schemas.microsoft.com/office/2006/metadata/properties" ma:root="true" ma:fieldsID="75c1861cd2b1a042f74ec87fd535d968" ns2:_="">
    <xsd:import namespace="221dfb07-4201-4408-8370-f8ad8e212f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dfb07-4201-4408-8370-f8ad8e212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2B606D-2D9D-410F-A279-90192A6503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E830B07-20CE-4D7E-B4AA-F48364FF7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dfb07-4201-4408-8370-f8ad8e212f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A73B35-43F5-4F6E-A7C8-7DFF0CF997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2873</TotalTime>
  <Words>1850</Words>
  <Application>Microsoft Office PowerPoint</Application>
  <PresentationFormat>Custom</PresentationFormat>
  <Paragraphs>302</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Wingdings 3</vt:lpstr>
      <vt:lpstr>Ion</vt:lpstr>
      <vt:lpstr>Picture</vt:lpstr>
      <vt:lpstr>PowerPoint Presentation</vt:lpstr>
    </vt:vector>
  </TitlesOfParts>
  <Manager/>
  <Company>Nova Southeastern University (NSU)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Poster - ISEC695 - Information Security Management Project Capstone Poster</dc:title>
  <dc:subject/>
  <dc:creator>Yair Levy, Ph.D. (levyy@nova.edu), Professor of Information Systems and Cybersecurity</dc:creator>
  <cp:keywords/>
  <dc:description/>
  <cp:lastModifiedBy>13864</cp:lastModifiedBy>
  <cp:revision>765</cp:revision>
  <dcterms:created xsi:type="dcterms:W3CDTF">2010-11-12T15:39:49Z</dcterms:created>
  <dcterms:modified xsi:type="dcterms:W3CDTF">2020-11-11T02:33:31Z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0x01010067D83AA1357A7E4F8C6CCBF11C3F462B</vt:lpwstr>
  </property>
</Properties>
</file>