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80"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4" d="100"/>
          <a:sy n="84" d="100"/>
        </p:scale>
        <p:origin x="1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2743C4-63CC-47DB-BE3B-CB42DB93266A}"/>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a:p>
        </p:txBody>
      </p:sp>
      <p:sp>
        <p:nvSpPr>
          <p:cNvPr id="3" name="Subtítulo 2">
            <a:extLst>
              <a:ext uri="{FF2B5EF4-FFF2-40B4-BE49-F238E27FC236}">
                <a16:creationId xmlns:a16="http://schemas.microsoft.com/office/drawing/2014/main" id="{DF55064E-A0B5-409C-8A7E-0619B31B03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a:p>
        </p:txBody>
      </p:sp>
      <p:sp>
        <p:nvSpPr>
          <p:cNvPr id="4" name="Espaço Reservado para Data 3">
            <a:extLst>
              <a:ext uri="{FF2B5EF4-FFF2-40B4-BE49-F238E27FC236}">
                <a16:creationId xmlns:a16="http://schemas.microsoft.com/office/drawing/2014/main" id="{3EABF284-DF69-4415-810F-D810EB2B0A43}"/>
              </a:ext>
            </a:extLst>
          </p:cNvPr>
          <p:cNvSpPr>
            <a:spLocks noGrp="1"/>
          </p:cNvSpPr>
          <p:nvPr>
            <p:ph type="dt" sz="half" idx="10"/>
          </p:nvPr>
        </p:nvSpPr>
        <p:spPr/>
        <p:txBody>
          <a:bodyPr/>
          <a:lstStyle/>
          <a:p>
            <a:fld id="{5DAE6206-C4E7-4C91-9575-D851A29B2746}" type="datetimeFigureOut">
              <a:rPr lang="en-US" smtClean="0"/>
              <a:t>8/30/2017</a:t>
            </a:fld>
            <a:endParaRPr lang="en-US"/>
          </a:p>
        </p:txBody>
      </p:sp>
      <p:sp>
        <p:nvSpPr>
          <p:cNvPr id="5" name="Espaço Reservado para Rodapé 4">
            <a:extLst>
              <a:ext uri="{FF2B5EF4-FFF2-40B4-BE49-F238E27FC236}">
                <a16:creationId xmlns:a16="http://schemas.microsoft.com/office/drawing/2014/main" id="{6F9B47B6-7AC9-4020-ADD5-1C62D12543BF}"/>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BFB7DA26-0669-4360-B2E5-C94923CA4082}"/>
              </a:ext>
            </a:extLst>
          </p:cNvPr>
          <p:cNvSpPr>
            <a:spLocks noGrp="1"/>
          </p:cNvSpPr>
          <p:nvPr>
            <p:ph type="sldNum" sz="quarter" idx="12"/>
          </p:nvPr>
        </p:nvSpPr>
        <p:spPr/>
        <p:txBody>
          <a:bodyPr/>
          <a:lstStyle/>
          <a:p>
            <a:fld id="{B70B1983-BF0A-4FFE-B305-B5FB1032DA2F}" type="slidenum">
              <a:rPr lang="en-US" smtClean="0"/>
              <a:t>‹nº›</a:t>
            </a:fld>
            <a:endParaRPr lang="en-US"/>
          </a:p>
        </p:txBody>
      </p:sp>
    </p:spTree>
    <p:extLst>
      <p:ext uri="{BB962C8B-B14F-4D97-AF65-F5344CB8AC3E}">
        <p14:creationId xmlns:p14="http://schemas.microsoft.com/office/powerpoint/2010/main" val="1198889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A45481-C859-4642-94E9-6806C959EB98}"/>
              </a:ext>
            </a:extLst>
          </p:cNvPr>
          <p:cNvSpPr>
            <a:spLocks noGrp="1"/>
          </p:cNvSpPr>
          <p:nvPr>
            <p:ph type="title"/>
          </p:nvPr>
        </p:nvSpPr>
        <p:spPr/>
        <p:txBody>
          <a:bodyPr/>
          <a:lstStyle/>
          <a:p>
            <a:r>
              <a:rPr lang="pt-BR"/>
              <a:t>Clique para editar o título mestre</a:t>
            </a:r>
            <a:endParaRPr lang="en-US"/>
          </a:p>
        </p:txBody>
      </p:sp>
      <p:sp>
        <p:nvSpPr>
          <p:cNvPr id="3" name="Espaço Reservado para Texto Vertical 2">
            <a:extLst>
              <a:ext uri="{FF2B5EF4-FFF2-40B4-BE49-F238E27FC236}">
                <a16:creationId xmlns:a16="http://schemas.microsoft.com/office/drawing/2014/main" id="{E9051A1B-2594-4528-988B-29BEA8D26CD7}"/>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3">
            <a:extLst>
              <a:ext uri="{FF2B5EF4-FFF2-40B4-BE49-F238E27FC236}">
                <a16:creationId xmlns:a16="http://schemas.microsoft.com/office/drawing/2014/main" id="{92E0A1B4-1D79-4AC8-B608-36B93F3CD373}"/>
              </a:ext>
            </a:extLst>
          </p:cNvPr>
          <p:cNvSpPr>
            <a:spLocks noGrp="1"/>
          </p:cNvSpPr>
          <p:nvPr>
            <p:ph type="dt" sz="half" idx="10"/>
          </p:nvPr>
        </p:nvSpPr>
        <p:spPr/>
        <p:txBody>
          <a:bodyPr/>
          <a:lstStyle/>
          <a:p>
            <a:fld id="{5DAE6206-C4E7-4C91-9575-D851A29B2746}" type="datetimeFigureOut">
              <a:rPr lang="en-US" smtClean="0"/>
              <a:t>8/30/2017</a:t>
            </a:fld>
            <a:endParaRPr lang="en-US"/>
          </a:p>
        </p:txBody>
      </p:sp>
      <p:sp>
        <p:nvSpPr>
          <p:cNvPr id="5" name="Espaço Reservado para Rodapé 4">
            <a:extLst>
              <a:ext uri="{FF2B5EF4-FFF2-40B4-BE49-F238E27FC236}">
                <a16:creationId xmlns:a16="http://schemas.microsoft.com/office/drawing/2014/main" id="{F3FD813B-1356-4216-8513-D42BC12CBC83}"/>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90EA9221-E66C-45F2-93D0-BD82B52E8FEB}"/>
              </a:ext>
            </a:extLst>
          </p:cNvPr>
          <p:cNvSpPr>
            <a:spLocks noGrp="1"/>
          </p:cNvSpPr>
          <p:nvPr>
            <p:ph type="sldNum" sz="quarter" idx="12"/>
          </p:nvPr>
        </p:nvSpPr>
        <p:spPr/>
        <p:txBody>
          <a:bodyPr/>
          <a:lstStyle/>
          <a:p>
            <a:fld id="{B70B1983-BF0A-4FFE-B305-B5FB1032DA2F}" type="slidenum">
              <a:rPr lang="en-US" smtClean="0"/>
              <a:t>‹nº›</a:t>
            </a:fld>
            <a:endParaRPr lang="en-US"/>
          </a:p>
        </p:txBody>
      </p:sp>
    </p:spTree>
    <p:extLst>
      <p:ext uri="{BB962C8B-B14F-4D97-AF65-F5344CB8AC3E}">
        <p14:creationId xmlns:p14="http://schemas.microsoft.com/office/powerpoint/2010/main" val="3440762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E522A14-69FD-4C18-A41C-481FAEF09816}"/>
              </a:ext>
            </a:extLst>
          </p:cNvPr>
          <p:cNvSpPr>
            <a:spLocks noGrp="1"/>
          </p:cNvSpPr>
          <p:nvPr>
            <p:ph type="title" orient="vert"/>
          </p:nvPr>
        </p:nvSpPr>
        <p:spPr>
          <a:xfrm>
            <a:off x="8724900" y="365125"/>
            <a:ext cx="2628900" cy="5811838"/>
          </a:xfrm>
        </p:spPr>
        <p:txBody>
          <a:bodyPr vert="eaVert"/>
          <a:lstStyle/>
          <a:p>
            <a:r>
              <a:rPr lang="pt-BR"/>
              <a:t>Clique para editar o título mestre</a:t>
            </a:r>
            <a:endParaRPr lang="en-US"/>
          </a:p>
        </p:txBody>
      </p:sp>
      <p:sp>
        <p:nvSpPr>
          <p:cNvPr id="3" name="Espaço Reservado para Texto Vertical 2">
            <a:extLst>
              <a:ext uri="{FF2B5EF4-FFF2-40B4-BE49-F238E27FC236}">
                <a16:creationId xmlns:a16="http://schemas.microsoft.com/office/drawing/2014/main" id="{EAC2E66C-626F-453A-AB7C-AEA07027C353}"/>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3">
            <a:extLst>
              <a:ext uri="{FF2B5EF4-FFF2-40B4-BE49-F238E27FC236}">
                <a16:creationId xmlns:a16="http://schemas.microsoft.com/office/drawing/2014/main" id="{8A413CF5-3E85-48E5-B2F1-60746738D072}"/>
              </a:ext>
            </a:extLst>
          </p:cNvPr>
          <p:cNvSpPr>
            <a:spLocks noGrp="1"/>
          </p:cNvSpPr>
          <p:nvPr>
            <p:ph type="dt" sz="half" idx="10"/>
          </p:nvPr>
        </p:nvSpPr>
        <p:spPr/>
        <p:txBody>
          <a:bodyPr/>
          <a:lstStyle/>
          <a:p>
            <a:fld id="{5DAE6206-C4E7-4C91-9575-D851A29B2746}" type="datetimeFigureOut">
              <a:rPr lang="en-US" smtClean="0"/>
              <a:t>8/30/2017</a:t>
            </a:fld>
            <a:endParaRPr lang="en-US"/>
          </a:p>
        </p:txBody>
      </p:sp>
      <p:sp>
        <p:nvSpPr>
          <p:cNvPr id="5" name="Espaço Reservado para Rodapé 4">
            <a:extLst>
              <a:ext uri="{FF2B5EF4-FFF2-40B4-BE49-F238E27FC236}">
                <a16:creationId xmlns:a16="http://schemas.microsoft.com/office/drawing/2014/main" id="{51669964-108E-4E41-97FB-D1D9AD18839A}"/>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E336F27C-6A82-4AE2-898B-90408531D9A5}"/>
              </a:ext>
            </a:extLst>
          </p:cNvPr>
          <p:cNvSpPr>
            <a:spLocks noGrp="1"/>
          </p:cNvSpPr>
          <p:nvPr>
            <p:ph type="sldNum" sz="quarter" idx="12"/>
          </p:nvPr>
        </p:nvSpPr>
        <p:spPr/>
        <p:txBody>
          <a:bodyPr/>
          <a:lstStyle/>
          <a:p>
            <a:fld id="{B70B1983-BF0A-4FFE-B305-B5FB1032DA2F}" type="slidenum">
              <a:rPr lang="en-US" smtClean="0"/>
              <a:t>‹nº›</a:t>
            </a:fld>
            <a:endParaRPr lang="en-US"/>
          </a:p>
        </p:txBody>
      </p:sp>
    </p:spTree>
    <p:extLst>
      <p:ext uri="{BB962C8B-B14F-4D97-AF65-F5344CB8AC3E}">
        <p14:creationId xmlns:p14="http://schemas.microsoft.com/office/powerpoint/2010/main" val="295253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4AA723-851A-448D-8FCF-54A766EF40E2}"/>
              </a:ext>
            </a:extLst>
          </p:cNvPr>
          <p:cNvSpPr>
            <a:spLocks noGrp="1"/>
          </p:cNvSpPr>
          <p:nvPr>
            <p:ph type="title"/>
          </p:nvPr>
        </p:nvSpPr>
        <p:spPr/>
        <p:txBody>
          <a:bodyPr/>
          <a:lstStyle/>
          <a:p>
            <a:r>
              <a:rPr lang="pt-BR"/>
              <a:t>Clique para editar o título mestre</a:t>
            </a:r>
            <a:endParaRPr lang="en-US"/>
          </a:p>
        </p:txBody>
      </p:sp>
      <p:sp>
        <p:nvSpPr>
          <p:cNvPr id="3" name="Espaço Reservado para Conteúdo 2">
            <a:extLst>
              <a:ext uri="{FF2B5EF4-FFF2-40B4-BE49-F238E27FC236}">
                <a16:creationId xmlns:a16="http://schemas.microsoft.com/office/drawing/2014/main" id="{AC147DD0-64D8-470F-BBFF-CB205F5AD98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3">
            <a:extLst>
              <a:ext uri="{FF2B5EF4-FFF2-40B4-BE49-F238E27FC236}">
                <a16:creationId xmlns:a16="http://schemas.microsoft.com/office/drawing/2014/main" id="{93B6C942-9A86-4851-A4D5-09EA55A36E76}"/>
              </a:ext>
            </a:extLst>
          </p:cNvPr>
          <p:cNvSpPr>
            <a:spLocks noGrp="1"/>
          </p:cNvSpPr>
          <p:nvPr>
            <p:ph type="dt" sz="half" idx="10"/>
          </p:nvPr>
        </p:nvSpPr>
        <p:spPr/>
        <p:txBody>
          <a:bodyPr/>
          <a:lstStyle/>
          <a:p>
            <a:fld id="{5DAE6206-C4E7-4C91-9575-D851A29B2746}" type="datetimeFigureOut">
              <a:rPr lang="en-US" smtClean="0"/>
              <a:t>8/30/2017</a:t>
            </a:fld>
            <a:endParaRPr lang="en-US"/>
          </a:p>
        </p:txBody>
      </p:sp>
      <p:sp>
        <p:nvSpPr>
          <p:cNvPr id="5" name="Espaço Reservado para Rodapé 4">
            <a:extLst>
              <a:ext uri="{FF2B5EF4-FFF2-40B4-BE49-F238E27FC236}">
                <a16:creationId xmlns:a16="http://schemas.microsoft.com/office/drawing/2014/main" id="{3C2AED7D-E3A8-45FC-8644-BA70616F58EB}"/>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38C0C403-6C04-40FE-82B5-2FBCE3145424}"/>
              </a:ext>
            </a:extLst>
          </p:cNvPr>
          <p:cNvSpPr>
            <a:spLocks noGrp="1"/>
          </p:cNvSpPr>
          <p:nvPr>
            <p:ph type="sldNum" sz="quarter" idx="12"/>
          </p:nvPr>
        </p:nvSpPr>
        <p:spPr/>
        <p:txBody>
          <a:bodyPr/>
          <a:lstStyle/>
          <a:p>
            <a:fld id="{B70B1983-BF0A-4FFE-B305-B5FB1032DA2F}" type="slidenum">
              <a:rPr lang="en-US" smtClean="0"/>
              <a:t>‹nº›</a:t>
            </a:fld>
            <a:endParaRPr lang="en-US"/>
          </a:p>
        </p:txBody>
      </p:sp>
    </p:spTree>
    <p:extLst>
      <p:ext uri="{BB962C8B-B14F-4D97-AF65-F5344CB8AC3E}">
        <p14:creationId xmlns:p14="http://schemas.microsoft.com/office/powerpoint/2010/main" val="1371786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DF0640-5980-4CD0-AD45-50E78E694444}"/>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a:p>
        </p:txBody>
      </p:sp>
      <p:sp>
        <p:nvSpPr>
          <p:cNvPr id="3" name="Espaço Reservado para Texto 2">
            <a:extLst>
              <a:ext uri="{FF2B5EF4-FFF2-40B4-BE49-F238E27FC236}">
                <a16:creationId xmlns:a16="http://schemas.microsoft.com/office/drawing/2014/main" id="{BA2DD50F-842F-4F8C-ACE6-57CF2D997F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FC7E1640-1FD2-4FE4-8400-F2D761C9E7D8}"/>
              </a:ext>
            </a:extLst>
          </p:cNvPr>
          <p:cNvSpPr>
            <a:spLocks noGrp="1"/>
          </p:cNvSpPr>
          <p:nvPr>
            <p:ph type="dt" sz="half" idx="10"/>
          </p:nvPr>
        </p:nvSpPr>
        <p:spPr/>
        <p:txBody>
          <a:bodyPr/>
          <a:lstStyle/>
          <a:p>
            <a:fld id="{5DAE6206-C4E7-4C91-9575-D851A29B2746}" type="datetimeFigureOut">
              <a:rPr lang="en-US" smtClean="0"/>
              <a:t>8/30/2017</a:t>
            </a:fld>
            <a:endParaRPr lang="en-US"/>
          </a:p>
        </p:txBody>
      </p:sp>
      <p:sp>
        <p:nvSpPr>
          <p:cNvPr id="5" name="Espaço Reservado para Rodapé 4">
            <a:extLst>
              <a:ext uri="{FF2B5EF4-FFF2-40B4-BE49-F238E27FC236}">
                <a16:creationId xmlns:a16="http://schemas.microsoft.com/office/drawing/2014/main" id="{BAC0AF7E-76B4-41AB-91EE-F3ADB3AFB029}"/>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8C4192A2-B842-41E2-B907-FE9955F90B04}"/>
              </a:ext>
            </a:extLst>
          </p:cNvPr>
          <p:cNvSpPr>
            <a:spLocks noGrp="1"/>
          </p:cNvSpPr>
          <p:nvPr>
            <p:ph type="sldNum" sz="quarter" idx="12"/>
          </p:nvPr>
        </p:nvSpPr>
        <p:spPr/>
        <p:txBody>
          <a:bodyPr/>
          <a:lstStyle/>
          <a:p>
            <a:fld id="{B70B1983-BF0A-4FFE-B305-B5FB1032DA2F}" type="slidenum">
              <a:rPr lang="en-US" smtClean="0"/>
              <a:t>‹nº›</a:t>
            </a:fld>
            <a:endParaRPr lang="en-US"/>
          </a:p>
        </p:txBody>
      </p:sp>
    </p:spTree>
    <p:extLst>
      <p:ext uri="{BB962C8B-B14F-4D97-AF65-F5344CB8AC3E}">
        <p14:creationId xmlns:p14="http://schemas.microsoft.com/office/powerpoint/2010/main" val="716432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E9464F-4167-458C-8E68-5833C24AA6BF}"/>
              </a:ext>
            </a:extLst>
          </p:cNvPr>
          <p:cNvSpPr>
            <a:spLocks noGrp="1"/>
          </p:cNvSpPr>
          <p:nvPr>
            <p:ph type="title"/>
          </p:nvPr>
        </p:nvSpPr>
        <p:spPr/>
        <p:txBody>
          <a:bodyPr/>
          <a:lstStyle/>
          <a:p>
            <a:r>
              <a:rPr lang="pt-BR"/>
              <a:t>Clique para editar o título mestre</a:t>
            </a:r>
            <a:endParaRPr lang="en-US"/>
          </a:p>
        </p:txBody>
      </p:sp>
      <p:sp>
        <p:nvSpPr>
          <p:cNvPr id="3" name="Espaço Reservado para Conteúdo 2">
            <a:extLst>
              <a:ext uri="{FF2B5EF4-FFF2-40B4-BE49-F238E27FC236}">
                <a16:creationId xmlns:a16="http://schemas.microsoft.com/office/drawing/2014/main" id="{77B16DDD-65A0-4081-9847-EC10F2A360B9}"/>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Conteúdo 3">
            <a:extLst>
              <a:ext uri="{FF2B5EF4-FFF2-40B4-BE49-F238E27FC236}">
                <a16:creationId xmlns:a16="http://schemas.microsoft.com/office/drawing/2014/main" id="{87514B3F-1D00-4BBF-A93F-508B102C1CFF}"/>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Espaço Reservado para Data 4">
            <a:extLst>
              <a:ext uri="{FF2B5EF4-FFF2-40B4-BE49-F238E27FC236}">
                <a16:creationId xmlns:a16="http://schemas.microsoft.com/office/drawing/2014/main" id="{02539C0B-2BE6-4ADD-94FD-ABC724658C91}"/>
              </a:ext>
            </a:extLst>
          </p:cNvPr>
          <p:cNvSpPr>
            <a:spLocks noGrp="1"/>
          </p:cNvSpPr>
          <p:nvPr>
            <p:ph type="dt" sz="half" idx="10"/>
          </p:nvPr>
        </p:nvSpPr>
        <p:spPr/>
        <p:txBody>
          <a:bodyPr/>
          <a:lstStyle/>
          <a:p>
            <a:fld id="{5DAE6206-C4E7-4C91-9575-D851A29B2746}" type="datetimeFigureOut">
              <a:rPr lang="en-US" smtClean="0"/>
              <a:t>8/30/2017</a:t>
            </a:fld>
            <a:endParaRPr lang="en-US"/>
          </a:p>
        </p:txBody>
      </p:sp>
      <p:sp>
        <p:nvSpPr>
          <p:cNvPr id="6" name="Espaço Reservado para Rodapé 5">
            <a:extLst>
              <a:ext uri="{FF2B5EF4-FFF2-40B4-BE49-F238E27FC236}">
                <a16:creationId xmlns:a16="http://schemas.microsoft.com/office/drawing/2014/main" id="{A339D23D-877A-47A9-A351-4409CC530D27}"/>
              </a:ext>
            </a:extLst>
          </p:cNvPr>
          <p:cNvSpPr>
            <a:spLocks noGrp="1"/>
          </p:cNvSpPr>
          <p:nvPr>
            <p:ph type="ftr" sz="quarter" idx="11"/>
          </p:nvPr>
        </p:nvSpPr>
        <p:spPr/>
        <p:txBody>
          <a:bodyPr/>
          <a:lstStyle/>
          <a:p>
            <a:endParaRPr lang="en-US"/>
          </a:p>
        </p:txBody>
      </p:sp>
      <p:sp>
        <p:nvSpPr>
          <p:cNvPr id="7" name="Espaço Reservado para Número de Slide 6">
            <a:extLst>
              <a:ext uri="{FF2B5EF4-FFF2-40B4-BE49-F238E27FC236}">
                <a16:creationId xmlns:a16="http://schemas.microsoft.com/office/drawing/2014/main" id="{5E420FC9-3C9E-48FA-8299-021DE76B133B}"/>
              </a:ext>
            </a:extLst>
          </p:cNvPr>
          <p:cNvSpPr>
            <a:spLocks noGrp="1"/>
          </p:cNvSpPr>
          <p:nvPr>
            <p:ph type="sldNum" sz="quarter" idx="12"/>
          </p:nvPr>
        </p:nvSpPr>
        <p:spPr/>
        <p:txBody>
          <a:bodyPr/>
          <a:lstStyle/>
          <a:p>
            <a:fld id="{B70B1983-BF0A-4FFE-B305-B5FB1032DA2F}" type="slidenum">
              <a:rPr lang="en-US" smtClean="0"/>
              <a:t>‹nº›</a:t>
            </a:fld>
            <a:endParaRPr lang="en-US"/>
          </a:p>
        </p:txBody>
      </p:sp>
    </p:spTree>
    <p:extLst>
      <p:ext uri="{BB962C8B-B14F-4D97-AF65-F5344CB8AC3E}">
        <p14:creationId xmlns:p14="http://schemas.microsoft.com/office/powerpoint/2010/main" val="508168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E48878-0092-46F2-A947-4F2F74DD9D2D}"/>
              </a:ext>
            </a:extLst>
          </p:cNvPr>
          <p:cNvSpPr>
            <a:spLocks noGrp="1"/>
          </p:cNvSpPr>
          <p:nvPr>
            <p:ph type="title"/>
          </p:nvPr>
        </p:nvSpPr>
        <p:spPr>
          <a:xfrm>
            <a:off x="839788" y="365125"/>
            <a:ext cx="10515600" cy="1325563"/>
          </a:xfrm>
        </p:spPr>
        <p:txBody>
          <a:bodyPr/>
          <a:lstStyle/>
          <a:p>
            <a:r>
              <a:rPr lang="pt-BR"/>
              <a:t>Clique para editar o título mestre</a:t>
            </a:r>
            <a:endParaRPr lang="en-US"/>
          </a:p>
        </p:txBody>
      </p:sp>
      <p:sp>
        <p:nvSpPr>
          <p:cNvPr id="3" name="Espaço Reservado para Texto 2">
            <a:extLst>
              <a:ext uri="{FF2B5EF4-FFF2-40B4-BE49-F238E27FC236}">
                <a16:creationId xmlns:a16="http://schemas.microsoft.com/office/drawing/2014/main" id="{09C77E56-02AA-4283-855A-D915637962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9C046440-D966-4DFA-8EA7-060FBDE2E45B}"/>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Espaço Reservado para Texto 4">
            <a:extLst>
              <a:ext uri="{FF2B5EF4-FFF2-40B4-BE49-F238E27FC236}">
                <a16:creationId xmlns:a16="http://schemas.microsoft.com/office/drawing/2014/main" id="{1595C2E8-AE8D-4E9E-958C-6F693161CB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D578C5F3-5020-4A6C-A6B9-BC465CA26F8D}"/>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7" name="Espaço Reservado para Data 6">
            <a:extLst>
              <a:ext uri="{FF2B5EF4-FFF2-40B4-BE49-F238E27FC236}">
                <a16:creationId xmlns:a16="http://schemas.microsoft.com/office/drawing/2014/main" id="{7AC83DE8-7FB9-4032-9051-F4ACBAD3CE79}"/>
              </a:ext>
            </a:extLst>
          </p:cNvPr>
          <p:cNvSpPr>
            <a:spLocks noGrp="1"/>
          </p:cNvSpPr>
          <p:nvPr>
            <p:ph type="dt" sz="half" idx="10"/>
          </p:nvPr>
        </p:nvSpPr>
        <p:spPr/>
        <p:txBody>
          <a:bodyPr/>
          <a:lstStyle/>
          <a:p>
            <a:fld id="{5DAE6206-C4E7-4C91-9575-D851A29B2746}" type="datetimeFigureOut">
              <a:rPr lang="en-US" smtClean="0"/>
              <a:t>8/30/2017</a:t>
            </a:fld>
            <a:endParaRPr lang="en-US"/>
          </a:p>
        </p:txBody>
      </p:sp>
      <p:sp>
        <p:nvSpPr>
          <p:cNvPr id="8" name="Espaço Reservado para Rodapé 7">
            <a:extLst>
              <a:ext uri="{FF2B5EF4-FFF2-40B4-BE49-F238E27FC236}">
                <a16:creationId xmlns:a16="http://schemas.microsoft.com/office/drawing/2014/main" id="{9B241198-5115-4096-B54F-BE17FC429182}"/>
              </a:ext>
            </a:extLst>
          </p:cNvPr>
          <p:cNvSpPr>
            <a:spLocks noGrp="1"/>
          </p:cNvSpPr>
          <p:nvPr>
            <p:ph type="ftr" sz="quarter" idx="11"/>
          </p:nvPr>
        </p:nvSpPr>
        <p:spPr/>
        <p:txBody>
          <a:bodyPr/>
          <a:lstStyle/>
          <a:p>
            <a:endParaRPr lang="en-US"/>
          </a:p>
        </p:txBody>
      </p:sp>
      <p:sp>
        <p:nvSpPr>
          <p:cNvPr id="9" name="Espaço Reservado para Número de Slide 8">
            <a:extLst>
              <a:ext uri="{FF2B5EF4-FFF2-40B4-BE49-F238E27FC236}">
                <a16:creationId xmlns:a16="http://schemas.microsoft.com/office/drawing/2014/main" id="{58A4C702-B800-446D-8732-D994CE247934}"/>
              </a:ext>
            </a:extLst>
          </p:cNvPr>
          <p:cNvSpPr>
            <a:spLocks noGrp="1"/>
          </p:cNvSpPr>
          <p:nvPr>
            <p:ph type="sldNum" sz="quarter" idx="12"/>
          </p:nvPr>
        </p:nvSpPr>
        <p:spPr/>
        <p:txBody>
          <a:bodyPr/>
          <a:lstStyle/>
          <a:p>
            <a:fld id="{B70B1983-BF0A-4FFE-B305-B5FB1032DA2F}" type="slidenum">
              <a:rPr lang="en-US" smtClean="0"/>
              <a:t>‹nº›</a:t>
            </a:fld>
            <a:endParaRPr lang="en-US"/>
          </a:p>
        </p:txBody>
      </p:sp>
    </p:spTree>
    <p:extLst>
      <p:ext uri="{BB962C8B-B14F-4D97-AF65-F5344CB8AC3E}">
        <p14:creationId xmlns:p14="http://schemas.microsoft.com/office/powerpoint/2010/main" val="1064235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71B3D8-B688-4420-8990-916A668D5317}"/>
              </a:ext>
            </a:extLst>
          </p:cNvPr>
          <p:cNvSpPr>
            <a:spLocks noGrp="1"/>
          </p:cNvSpPr>
          <p:nvPr>
            <p:ph type="title"/>
          </p:nvPr>
        </p:nvSpPr>
        <p:spPr/>
        <p:txBody>
          <a:bodyPr/>
          <a:lstStyle/>
          <a:p>
            <a:r>
              <a:rPr lang="pt-BR"/>
              <a:t>Clique para editar o título mestre</a:t>
            </a:r>
            <a:endParaRPr lang="en-US"/>
          </a:p>
        </p:txBody>
      </p:sp>
      <p:sp>
        <p:nvSpPr>
          <p:cNvPr id="3" name="Espaço Reservado para Data 2">
            <a:extLst>
              <a:ext uri="{FF2B5EF4-FFF2-40B4-BE49-F238E27FC236}">
                <a16:creationId xmlns:a16="http://schemas.microsoft.com/office/drawing/2014/main" id="{EE97C42B-A961-42A3-991B-AEDFF8BD8278}"/>
              </a:ext>
            </a:extLst>
          </p:cNvPr>
          <p:cNvSpPr>
            <a:spLocks noGrp="1"/>
          </p:cNvSpPr>
          <p:nvPr>
            <p:ph type="dt" sz="half" idx="10"/>
          </p:nvPr>
        </p:nvSpPr>
        <p:spPr/>
        <p:txBody>
          <a:bodyPr/>
          <a:lstStyle/>
          <a:p>
            <a:fld id="{5DAE6206-C4E7-4C91-9575-D851A29B2746}" type="datetimeFigureOut">
              <a:rPr lang="en-US" smtClean="0"/>
              <a:t>8/30/2017</a:t>
            </a:fld>
            <a:endParaRPr lang="en-US"/>
          </a:p>
        </p:txBody>
      </p:sp>
      <p:sp>
        <p:nvSpPr>
          <p:cNvPr id="4" name="Espaço Reservado para Rodapé 3">
            <a:extLst>
              <a:ext uri="{FF2B5EF4-FFF2-40B4-BE49-F238E27FC236}">
                <a16:creationId xmlns:a16="http://schemas.microsoft.com/office/drawing/2014/main" id="{54A99835-687E-4A74-9670-5A53E854843B}"/>
              </a:ext>
            </a:extLst>
          </p:cNvPr>
          <p:cNvSpPr>
            <a:spLocks noGrp="1"/>
          </p:cNvSpPr>
          <p:nvPr>
            <p:ph type="ftr" sz="quarter" idx="11"/>
          </p:nvPr>
        </p:nvSpPr>
        <p:spPr/>
        <p:txBody>
          <a:bodyPr/>
          <a:lstStyle/>
          <a:p>
            <a:endParaRPr lang="en-US"/>
          </a:p>
        </p:txBody>
      </p:sp>
      <p:sp>
        <p:nvSpPr>
          <p:cNvPr id="5" name="Espaço Reservado para Número de Slide 4">
            <a:extLst>
              <a:ext uri="{FF2B5EF4-FFF2-40B4-BE49-F238E27FC236}">
                <a16:creationId xmlns:a16="http://schemas.microsoft.com/office/drawing/2014/main" id="{AB43FB1A-0111-456B-B1D9-64945107719B}"/>
              </a:ext>
            </a:extLst>
          </p:cNvPr>
          <p:cNvSpPr>
            <a:spLocks noGrp="1"/>
          </p:cNvSpPr>
          <p:nvPr>
            <p:ph type="sldNum" sz="quarter" idx="12"/>
          </p:nvPr>
        </p:nvSpPr>
        <p:spPr/>
        <p:txBody>
          <a:bodyPr/>
          <a:lstStyle/>
          <a:p>
            <a:fld id="{B70B1983-BF0A-4FFE-B305-B5FB1032DA2F}" type="slidenum">
              <a:rPr lang="en-US" smtClean="0"/>
              <a:t>‹nº›</a:t>
            </a:fld>
            <a:endParaRPr lang="en-US"/>
          </a:p>
        </p:txBody>
      </p:sp>
    </p:spTree>
    <p:extLst>
      <p:ext uri="{BB962C8B-B14F-4D97-AF65-F5344CB8AC3E}">
        <p14:creationId xmlns:p14="http://schemas.microsoft.com/office/powerpoint/2010/main" val="1863929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E7CAEB27-659A-4204-8BE5-73AA0CA36744}"/>
              </a:ext>
            </a:extLst>
          </p:cNvPr>
          <p:cNvSpPr>
            <a:spLocks noGrp="1"/>
          </p:cNvSpPr>
          <p:nvPr>
            <p:ph type="dt" sz="half" idx="10"/>
          </p:nvPr>
        </p:nvSpPr>
        <p:spPr/>
        <p:txBody>
          <a:bodyPr/>
          <a:lstStyle/>
          <a:p>
            <a:fld id="{5DAE6206-C4E7-4C91-9575-D851A29B2746}" type="datetimeFigureOut">
              <a:rPr lang="en-US" smtClean="0"/>
              <a:t>8/30/2017</a:t>
            </a:fld>
            <a:endParaRPr lang="en-US"/>
          </a:p>
        </p:txBody>
      </p:sp>
      <p:sp>
        <p:nvSpPr>
          <p:cNvPr id="3" name="Espaço Reservado para Rodapé 2">
            <a:extLst>
              <a:ext uri="{FF2B5EF4-FFF2-40B4-BE49-F238E27FC236}">
                <a16:creationId xmlns:a16="http://schemas.microsoft.com/office/drawing/2014/main" id="{F62C8488-A9ED-4422-ACC1-08CD9980DD5B}"/>
              </a:ext>
            </a:extLst>
          </p:cNvPr>
          <p:cNvSpPr>
            <a:spLocks noGrp="1"/>
          </p:cNvSpPr>
          <p:nvPr>
            <p:ph type="ftr" sz="quarter" idx="11"/>
          </p:nvPr>
        </p:nvSpPr>
        <p:spPr/>
        <p:txBody>
          <a:bodyPr/>
          <a:lstStyle/>
          <a:p>
            <a:endParaRPr lang="en-US"/>
          </a:p>
        </p:txBody>
      </p:sp>
      <p:sp>
        <p:nvSpPr>
          <p:cNvPr id="4" name="Espaço Reservado para Número de Slide 3">
            <a:extLst>
              <a:ext uri="{FF2B5EF4-FFF2-40B4-BE49-F238E27FC236}">
                <a16:creationId xmlns:a16="http://schemas.microsoft.com/office/drawing/2014/main" id="{834382B1-7D4A-4E65-8685-CA39A2B3B8BD}"/>
              </a:ext>
            </a:extLst>
          </p:cNvPr>
          <p:cNvSpPr>
            <a:spLocks noGrp="1"/>
          </p:cNvSpPr>
          <p:nvPr>
            <p:ph type="sldNum" sz="quarter" idx="12"/>
          </p:nvPr>
        </p:nvSpPr>
        <p:spPr/>
        <p:txBody>
          <a:bodyPr/>
          <a:lstStyle/>
          <a:p>
            <a:fld id="{B70B1983-BF0A-4FFE-B305-B5FB1032DA2F}" type="slidenum">
              <a:rPr lang="en-US" smtClean="0"/>
              <a:t>‹nº›</a:t>
            </a:fld>
            <a:endParaRPr lang="en-US"/>
          </a:p>
        </p:txBody>
      </p:sp>
    </p:spTree>
    <p:extLst>
      <p:ext uri="{BB962C8B-B14F-4D97-AF65-F5344CB8AC3E}">
        <p14:creationId xmlns:p14="http://schemas.microsoft.com/office/powerpoint/2010/main" val="2715716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C8B636-8518-48E0-AA87-993E6B9B194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a:p>
        </p:txBody>
      </p:sp>
      <p:sp>
        <p:nvSpPr>
          <p:cNvPr id="3" name="Espaço Reservado para Conteúdo 2">
            <a:extLst>
              <a:ext uri="{FF2B5EF4-FFF2-40B4-BE49-F238E27FC236}">
                <a16:creationId xmlns:a16="http://schemas.microsoft.com/office/drawing/2014/main" id="{CC7F4A45-92DC-4E45-A13E-B21766811F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Texto 3">
            <a:extLst>
              <a:ext uri="{FF2B5EF4-FFF2-40B4-BE49-F238E27FC236}">
                <a16:creationId xmlns:a16="http://schemas.microsoft.com/office/drawing/2014/main" id="{0B8722CD-B232-4B57-9978-AE3BF24F8A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683118B1-2DE8-470C-9778-DEF34C607886}"/>
              </a:ext>
            </a:extLst>
          </p:cNvPr>
          <p:cNvSpPr>
            <a:spLocks noGrp="1"/>
          </p:cNvSpPr>
          <p:nvPr>
            <p:ph type="dt" sz="half" idx="10"/>
          </p:nvPr>
        </p:nvSpPr>
        <p:spPr/>
        <p:txBody>
          <a:bodyPr/>
          <a:lstStyle/>
          <a:p>
            <a:fld id="{5DAE6206-C4E7-4C91-9575-D851A29B2746}" type="datetimeFigureOut">
              <a:rPr lang="en-US" smtClean="0"/>
              <a:t>8/30/2017</a:t>
            </a:fld>
            <a:endParaRPr lang="en-US"/>
          </a:p>
        </p:txBody>
      </p:sp>
      <p:sp>
        <p:nvSpPr>
          <p:cNvPr id="6" name="Espaço Reservado para Rodapé 5">
            <a:extLst>
              <a:ext uri="{FF2B5EF4-FFF2-40B4-BE49-F238E27FC236}">
                <a16:creationId xmlns:a16="http://schemas.microsoft.com/office/drawing/2014/main" id="{499E6BB1-B160-4223-9854-FBEFC86CE5FF}"/>
              </a:ext>
            </a:extLst>
          </p:cNvPr>
          <p:cNvSpPr>
            <a:spLocks noGrp="1"/>
          </p:cNvSpPr>
          <p:nvPr>
            <p:ph type="ftr" sz="quarter" idx="11"/>
          </p:nvPr>
        </p:nvSpPr>
        <p:spPr/>
        <p:txBody>
          <a:bodyPr/>
          <a:lstStyle/>
          <a:p>
            <a:endParaRPr lang="en-US"/>
          </a:p>
        </p:txBody>
      </p:sp>
      <p:sp>
        <p:nvSpPr>
          <p:cNvPr id="7" name="Espaço Reservado para Número de Slide 6">
            <a:extLst>
              <a:ext uri="{FF2B5EF4-FFF2-40B4-BE49-F238E27FC236}">
                <a16:creationId xmlns:a16="http://schemas.microsoft.com/office/drawing/2014/main" id="{D34C22FC-E6E0-421A-A684-9D8024901602}"/>
              </a:ext>
            </a:extLst>
          </p:cNvPr>
          <p:cNvSpPr>
            <a:spLocks noGrp="1"/>
          </p:cNvSpPr>
          <p:nvPr>
            <p:ph type="sldNum" sz="quarter" idx="12"/>
          </p:nvPr>
        </p:nvSpPr>
        <p:spPr/>
        <p:txBody>
          <a:bodyPr/>
          <a:lstStyle/>
          <a:p>
            <a:fld id="{B70B1983-BF0A-4FFE-B305-B5FB1032DA2F}" type="slidenum">
              <a:rPr lang="en-US" smtClean="0"/>
              <a:t>‹nº›</a:t>
            </a:fld>
            <a:endParaRPr lang="en-US"/>
          </a:p>
        </p:txBody>
      </p:sp>
    </p:spTree>
    <p:extLst>
      <p:ext uri="{BB962C8B-B14F-4D97-AF65-F5344CB8AC3E}">
        <p14:creationId xmlns:p14="http://schemas.microsoft.com/office/powerpoint/2010/main" val="2636377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C79BDC-C2E3-46DE-98DF-1F3DA3E31FAC}"/>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a:p>
        </p:txBody>
      </p:sp>
      <p:sp>
        <p:nvSpPr>
          <p:cNvPr id="3" name="Espaço Reservado para Imagem 2">
            <a:extLst>
              <a:ext uri="{FF2B5EF4-FFF2-40B4-BE49-F238E27FC236}">
                <a16:creationId xmlns:a16="http://schemas.microsoft.com/office/drawing/2014/main" id="{A29396E1-530D-4BE7-AC3A-6EAEF51DDB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ço Reservado para Texto 3">
            <a:extLst>
              <a:ext uri="{FF2B5EF4-FFF2-40B4-BE49-F238E27FC236}">
                <a16:creationId xmlns:a16="http://schemas.microsoft.com/office/drawing/2014/main" id="{2A739A46-E9B8-4E61-8F02-D613CC2328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1B69353F-CBE3-477F-8CF0-07EF122F5EEC}"/>
              </a:ext>
            </a:extLst>
          </p:cNvPr>
          <p:cNvSpPr>
            <a:spLocks noGrp="1"/>
          </p:cNvSpPr>
          <p:nvPr>
            <p:ph type="dt" sz="half" idx="10"/>
          </p:nvPr>
        </p:nvSpPr>
        <p:spPr/>
        <p:txBody>
          <a:bodyPr/>
          <a:lstStyle/>
          <a:p>
            <a:fld id="{5DAE6206-C4E7-4C91-9575-D851A29B2746}" type="datetimeFigureOut">
              <a:rPr lang="en-US" smtClean="0"/>
              <a:t>8/30/2017</a:t>
            </a:fld>
            <a:endParaRPr lang="en-US"/>
          </a:p>
        </p:txBody>
      </p:sp>
      <p:sp>
        <p:nvSpPr>
          <p:cNvPr id="6" name="Espaço Reservado para Rodapé 5">
            <a:extLst>
              <a:ext uri="{FF2B5EF4-FFF2-40B4-BE49-F238E27FC236}">
                <a16:creationId xmlns:a16="http://schemas.microsoft.com/office/drawing/2014/main" id="{9F912AE2-271F-48B2-9409-2F0C43AC7216}"/>
              </a:ext>
            </a:extLst>
          </p:cNvPr>
          <p:cNvSpPr>
            <a:spLocks noGrp="1"/>
          </p:cNvSpPr>
          <p:nvPr>
            <p:ph type="ftr" sz="quarter" idx="11"/>
          </p:nvPr>
        </p:nvSpPr>
        <p:spPr/>
        <p:txBody>
          <a:bodyPr/>
          <a:lstStyle/>
          <a:p>
            <a:endParaRPr lang="en-US"/>
          </a:p>
        </p:txBody>
      </p:sp>
      <p:sp>
        <p:nvSpPr>
          <p:cNvPr id="7" name="Espaço Reservado para Número de Slide 6">
            <a:extLst>
              <a:ext uri="{FF2B5EF4-FFF2-40B4-BE49-F238E27FC236}">
                <a16:creationId xmlns:a16="http://schemas.microsoft.com/office/drawing/2014/main" id="{3ED9A680-02D5-447E-91F0-5F4238F40A39}"/>
              </a:ext>
            </a:extLst>
          </p:cNvPr>
          <p:cNvSpPr>
            <a:spLocks noGrp="1"/>
          </p:cNvSpPr>
          <p:nvPr>
            <p:ph type="sldNum" sz="quarter" idx="12"/>
          </p:nvPr>
        </p:nvSpPr>
        <p:spPr/>
        <p:txBody>
          <a:bodyPr/>
          <a:lstStyle/>
          <a:p>
            <a:fld id="{B70B1983-BF0A-4FFE-B305-B5FB1032DA2F}" type="slidenum">
              <a:rPr lang="en-US" smtClean="0"/>
              <a:t>‹nº›</a:t>
            </a:fld>
            <a:endParaRPr lang="en-US"/>
          </a:p>
        </p:txBody>
      </p:sp>
    </p:spTree>
    <p:extLst>
      <p:ext uri="{BB962C8B-B14F-4D97-AF65-F5344CB8AC3E}">
        <p14:creationId xmlns:p14="http://schemas.microsoft.com/office/powerpoint/2010/main" val="37288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57D18E91-20AC-413B-A09D-EF6C157F58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a:p>
        </p:txBody>
      </p:sp>
      <p:sp>
        <p:nvSpPr>
          <p:cNvPr id="3" name="Espaço Reservado para Texto 2">
            <a:extLst>
              <a:ext uri="{FF2B5EF4-FFF2-40B4-BE49-F238E27FC236}">
                <a16:creationId xmlns:a16="http://schemas.microsoft.com/office/drawing/2014/main" id="{03C0AD41-78CD-4E91-B076-E508B8CE84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3">
            <a:extLst>
              <a:ext uri="{FF2B5EF4-FFF2-40B4-BE49-F238E27FC236}">
                <a16:creationId xmlns:a16="http://schemas.microsoft.com/office/drawing/2014/main" id="{F6FF13A0-F937-4EB5-ACE5-B685656E5A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AE6206-C4E7-4C91-9575-D851A29B2746}" type="datetimeFigureOut">
              <a:rPr lang="en-US" smtClean="0"/>
              <a:t>8/30/2017</a:t>
            </a:fld>
            <a:endParaRPr lang="en-US"/>
          </a:p>
        </p:txBody>
      </p:sp>
      <p:sp>
        <p:nvSpPr>
          <p:cNvPr id="5" name="Espaço Reservado para Rodapé 4">
            <a:extLst>
              <a:ext uri="{FF2B5EF4-FFF2-40B4-BE49-F238E27FC236}">
                <a16:creationId xmlns:a16="http://schemas.microsoft.com/office/drawing/2014/main" id="{2231E7D4-02DA-4313-BF8C-8D2D4958B9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ço Reservado para Número de Slide 5">
            <a:extLst>
              <a:ext uri="{FF2B5EF4-FFF2-40B4-BE49-F238E27FC236}">
                <a16:creationId xmlns:a16="http://schemas.microsoft.com/office/drawing/2014/main" id="{20F578EC-0BC4-4A87-9CEF-5A844B3CAA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0B1983-BF0A-4FFE-B305-B5FB1032DA2F}" type="slidenum">
              <a:rPr lang="en-US" smtClean="0"/>
              <a:t>‹nº›</a:t>
            </a:fld>
            <a:endParaRPr lang="en-US"/>
          </a:p>
        </p:txBody>
      </p:sp>
    </p:spTree>
    <p:extLst>
      <p:ext uri="{BB962C8B-B14F-4D97-AF65-F5344CB8AC3E}">
        <p14:creationId xmlns:p14="http://schemas.microsoft.com/office/powerpoint/2010/main" val="4224511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en.wikipedia.org/wiki/Personally_identifiable_informatio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iso27001security.com/" TargetMode="External"/><Relationship Id="rId2" Type="http://schemas.openxmlformats.org/officeDocument/2006/relationships/hyperlink" Target="http://www.iso.org/" TargetMode="External"/><Relationship Id="rId1" Type="http://schemas.openxmlformats.org/officeDocument/2006/relationships/slideLayout" Target="../slideLayouts/slideLayout2.xml"/><Relationship Id="rId5" Type="http://schemas.openxmlformats.org/officeDocument/2006/relationships/hyperlink" Target="http://www.abntcatalogo.com.br/" TargetMode="External"/><Relationship Id="rId4" Type="http://schemas.openxmlformats.org/officeDocument/2006/relationships/hyperlink" Target="http://www.portalgsti.com.b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4E1178-114C-438D-B6A8-530EA913E687}"/>
              </a:ext>
            </a:extLst>
          </p:cNvPr>
          <p:cNvSpPr>
            <a:spLocks noGrp="1"/>
          </p:cNvSpPr>
          <p:nvPr>
            <p:ph type="ctrTitle"/>
          </p:nvPr>
        </p:nvSpPr>
        <p:spPr/>
        <p:txBody>
          <a:bodyPr/>
          <a:lstStyle/>
          <a:p>
            <a:r>
              <a:rPr lang="en-US" dirty="0" err="1"/>
              <a:t>Família</a:t>
            </a:r>
            <a:r>
              <a:rPr lang="en-US" dirty="0"/>
              <a:t> ISO 27000</a:t>
            </a:r>
          </a:p>
        </p:txBody>
      </p:sp>
      <p:sp>
        <p:nvSpPr>
          <p:cNvPr id="3" name="Subtítulo 2">
            <a:extLst>
              <a:ext uri="{FF2B5EF4-FFF2-40B4-BE49-F238E27FC236}">
                <a16:creationId xmlns:a16="http://schemas.microsoft.com/office/drawing/2014/main" id="{5C391924-8267-4E18-890E-01A3F54A4735}"/>
              </a:ext>
            </a:extLst>
          </p:cNvPr>
          <p:cNvSpPr>
            <a:spLocks noGrp="1"/>
          </p:cNvSpPr>
          <p:nvPr>
            <p:ph type="subTitle" idx="1"/>
          </p:nvPr>
        </p:nvSpPr>
        <p:spPr/>
        <p:txBody>
          <a:bodyPr>
            <a:normAutofit lnSpcReduction="10000"/>
          </a:bodyPr>
          <a:lstStyle/>
          <a:p>
            <a:endParaRPr lang="en-US" dirty="0"/>
          </a:p>
          <a:p>
            <a:endParaRPr lang="en-US" dirty="0"/>
          </a:p>
          <a:p>
            <a:endParaRPr lang="en-US" dirty="0"/>
          </a:p>
          <a:p>
            <a:r>
              <a:rPr lang="en-US" dirty="0" err="1"/>
              <a:t>Profa</a:t>
            </a:r>
            <a:r>
              <a:rPr lang="en-US" dirty="0"/>
              <a:t>. Patricia Rucker de Bassi</a:t>
            </a:r>
          </a:p>
        </p:txBody>
      </p:sp>
      <p:pic>
        <p:nvPicPr>
          <p:cNvPr id="4" name="Picture 2" descr="Resultado de imagem para iso 27000 partes">
            <a:extLst>
              <a:ext uri="{FF2B5EF4-FFF2-40B4-BE49-F238E27FC236}">
                <a16:creationId xmlns:a16="http://schemas.microsoft.com/office/drawing/2014/main" id="{1C562197-525D-47E9-91B0-B04D3D0405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7675" y="460375"/>
            <a:ext cx="3448050"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08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5CF82B-8866-4988-AF03-0D3AD93F4532}"/>
              </a:ext>
            </a:extLst>
          </p:cNvPr>
          <p:cNvSpPr>
            <a:spLocks noGrp="1"/>
          </p:cNvSpPr>
          <p:nvPr>
            <p:ph type="title"/>
          </p:nvPr>
        </p:nvSpPr>
        <p:spPr/>
        <p:txBody>
          <a:bodyPr/>
          <a:lstStyle/>
          <a:p>
            <a:r>
              <a:rPr lang="en-US" dirty="0" err="1"/>
              <a:t>Família</a:t>
            </a:r>
            <a:r>
              <a:rPr lang="en-US" dirty="0"/>
              <a:t> ISO 27000</a:t>
            </a:r>
          </a:p>
        </p:txBody>
      </p:sp>
      <p:sp>
        <p:nvSpPr>
          <p:cNvPr id="3" name="Espaço Reservado para Conteúdo 2">
            <a:extLst>
              <a:ext uri="{FF2B5EF4-FFF2-40B4-BE49-F238E27FC236}">
                <a16:creationId xmlns:a16="http://schemas.microsoft.com/office/drawing/2014/main" id="{B0B198C5-52B1-47C8-8C5A-B80FFB933C1B}"/>
              </a:ext>
            </a:extLst>
          </p:cNvPr>
          <p:cNvSpPr>
            <a:spLocks noGrp="1"/>
          </p:cNvSpPr>
          <p:nvPr>
            <p:ph idx="1"/>
          </p:nvPr>
        </p:nvSpPr>
        <p:spPr/>
        <p:txBody>
          <a:bodyPr>
            <a:normAutofit/>
          </a:bodyPr>
          <a:lstStyle/>
          <a:p>
            <a:r>
              <a:rPr lang="pt-BR" b="1" dirty="0"/>
              <a:t>ISO/IEC 27010</a:t>
            </a:r>
            <a:r>
              <a:rPr lang="pt-BR" dirty="0"/>
              <a:t> </a:t>
            </a:r>
          </a:p>
          <a:p>
            <a:pPr lvl="1"/>
            <a:r>
              <a:rPr lang="pt-BR" dirty="0"/>
              <a:t>Aborda um guia para a comunicação em gestão da segurança da informação tanto no escopo da organização como fora dela (sobretudo entre empresas do mesmo setor). </a:t>
            </a:r>
          </a:p>
          <a:p>
            <a:pPr lvl="1"/>
            <a:r>
              <a:rPr lang="pt-BR" dirty="0"/>
              <a:t>O objetivo não é delimitar controles de segurança para a informação, e sim, prover auxílio para quem deseja evoluir com as práticas através de contatos e network entre partes de um mesmo segmento de mercado que buscam aprimorar a gestão da segurança da informação.</a:t>
            </a:r>
          </a:p>
          <a:p>
            <a:pPr lvl="1"/>
            <a:r>
              <a:rPr lang="pt-BR" dirty="0"/>
              <a:t>Orienta como compartilhar informações que precisam ser acessadas por outras empresas ou órgãos governamentais mesmo sendo classificadas como sigilosas.</a:t>
            </a:r>
          </a:p>
          <a:p>
            <a:endParaRPr lang="en-US" dirty="0"/>
          </a:p>
        </p:txBody>
      </p:sp>
    </p:spTree>
    <p:extLst>
      <p:ext uri="{BB962C8B-B14F-4D97-AF65-F5344CB8AC3E}">
        <p14:creationId xmlns:p14="http://schemas.microsoft.com/office/powerpoint/2010/main" val="1748730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2F12DA-84FC-451C-987F-9CBC22AD2E07}"/>
              </a:ext>
            </a:extLst>
          </p:cNvPr>
          <p:cNvSpPr>
            <a:spLocks noGrp="1"/>
          </p:cNvSpPr>
          <p:nvPr>
            <p:ph type="title"/>
          </p:nvPr>
        </p:nvSpPr>
        <p:spPr/>
        <p:txBody>
          <a:bodyPr/>
          <a:lstStyle/>
          <a:p>
            <a:r>
              <a:rPr lang="en-US" dirty="0" err="1"/>
              <a:t>Família</a:t>
            </a:r>
            <a:r>
              <a:rPr lang="en-US" dirty="0"/>
              <a:t> ISO 27000</a:t>
            </a:r>
          </a:p>
        </p:txBody>
      </p:sp>
      <p:sp>
        <p:nvSpPr>
          <p:cNvPr id="3" name="Espaço Reservado para Conteúdo 2">
            <a:extLst>
              <a:ext uri="{FF2B5EF4-FFF2-40B4-BE49-F238E27FC236}">
                <a16:creationId xmlns:a16="http://schemas.microsoft.com/office/drawing/2014/main" id="{7AE30A92-CF1C-4A22-9F93-5D504028AE9F}"/>
              </a:ext>
            </a:extLst>
          </p:cNvPr>
          <p:cNvSpPr>
            <a:spLocks noGrp="1"/>
          </p:cNvSpPr>
          <p:nvPr>
            <p:ph idx="1"/>
          </p:nvPr>
        </p:nvSpPr>
        <p:spPr/>
        <p:txBody>
          <a:bodyPr>
            <a:normAutofit/>
          </a:bodyPr>
          <a:lstStyle/>
          <a:p>
            <a:r>
              <a:rPr lang="pt-BR" b="1" dirty="0"/>
              <a:t>ISO/IEC 27011</a:t>
            </a:r>
            <a:r>
              <a:rPr lang="pt-BR" dirty="0"/>
              <a:t> </a:t>
            </a:r>
          </a:p>
          <a:p>
            <a:pPr lvl="1"/>
            <a:r>
              <a:rPr lang="pt-BR" dirty="0"/>
              <a:t>Guia de gestão da segurança da informação para empresas de telecomunicações.</a:t>
            </a:r>
          </a:p>
          <a:p>
            <a:r>
              <a:rPr lang="pt-BR" b="1" dirty="0"/>
              <a:t>ISO 27012</a:t>
            </a:r>
            <a:r>
              <a:rPr lang="pt-BR" dirty="0"/>
              <a:t> </a:t>
            </a:r>
          </a:p>
          <a:p>
            <a:pPr lvl="1"/>
            <a:r>
              <a:rPr lang="pt-BR" dirty="0"/>
              <a:t>No histórico da ISO, esta norma foi proposta para gestão da segurança da informação em organizações da administração pública, mas foi cancelada. No site oficial da ISO ela hoje não está entre as normas publicadas oficialmente.</a:t>
            </a:r>
          </a:p>
          <a:p>
            <a:pPr lvl="1"/>
            <a:r>
              <a:rPr lang="pt-BR" dirty="0"/>
              <a:t>Existem informações também de uma nova proposta com a numeração ISO 27012, o padrão específico da indústria de finanças, mas este papel acabou sendo assumido pela ISO 27015, descrita adiante.</a:t>
            </a:r>
          </a:p>
          <a:p>
            <a:endParaRPr lang="en-US" dirty="0"/>
          </a:p>
        </p:txBody>
      </p:sp>
    </p:spTree>
    <p:extLst>
      <p:ext uri="{BB962C8B-B14F-4D97-AF65-F5344CB8AC3E}">
        <p14:creationId xmlns:p14="http://schemas.microsoft.com/office/powerpoint/2010/main" val="153577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917933-C78A-42FC-8949-844360762D2E}"/>
              </a:ext>
            </a:extLst>
          </p:cNvPr>
          <p:cNvSpPr>
            <a:spLocks noGrp="1"/>
          </p:cNvSpPr>
          <p:nvPr>
            <p:ph type="title"/>
          </p:nvPr>
        </p:nvSpPr>
        <p:spPr/>
        <p:txBody>
          <a:bodyPr/>
          <a:lstStyle/>
          <a:p>
            <a:r>
              <a:rPr lang="en-US" dirty="0" err="1"/>
              <a:t>Família</a:t>
            </a:r>
            <a:r>
              <a:rPr lang="en-US" dirty="0"/>
              <a:t> ISO 27000</a:t>
            </a:r>
          </a:p>
        </p:txBody>
      </p:sp>
      <p:sp>
        <p:nvSpPr>
          <p:cNvPr id="3" name="Espaço Reservado para Conteúdo 2">
            <a:extLst>
              <a:ext uri="{FF2B5EF4-FFF2-40B4-BE49-F238E27FC236}">
                <a16:creationId xmlns:a16="http://schemas.microsoft.com/office/drawing/2014/main" id="{8F575E3E-DB11-4280-9C6D-047A855C11C5}"/>
              </a:ext>
            </a:extLst>
          </p:cNvPr>
          <p:cNvSpPr>
            <a:spLocks noGrp="1"/>
          </p:cNvSpPr>
          <p:nvPr>
            <p:ph idx="1"/>
          </p:nvPr>
        </p:nvSpPr>
        <p:spPr/>
        <p:txBody>
          <a:bodyPr>
            <a:normAutofit/>
          </a:bodyPr>
          <a:lstStyle/>
          <a:p>
            <a:r>
              <a:rPr lang="pt-BR" b="1" dirty="0"/>
              <a:t>ISO/IEC 27013</a:t>
            </a:r>
            <a:r>
              <a:rPr lang="pt-BR" dirty="0"/>
              <a:t> </a:t>
            </a:r>
          </a:p>
          <a:p>
            <a:pPr lvl="1"/>
            <a:r>
              <a:rPr lang="pt-BR" dirty="0"/>
              <a:t>Trata-se de um guia para implementar a ISO 27001 em uma organização de forma integrada com a ISO 20000 (norma que atribui os requisitos para gestão de serviços de tecnologia da informação).</a:t>
            </a:r>
          </a:p>
          <a:p>
            <a:r>
              <a:rPr lang="pt-BR" b="1" dirty="0"/>
              <a:t>ISO/IEC 27014</a:t>
            </a:r>
            <a:r>
              <a:rPr lang="pt-BR" dirty="0"/>
              <a:t> </a:t>
            </a:r>
          </a:p>
          <a:p>
            <a:pPr lvl="1"/>
            <a:r>
              <a:rPr lang="pt-BR" dirty="0"/>
              <a:t>Técnicas para governança da segurança da informação. </a:t>
            </a:r>
          </a:p>
          <a:p>
            <a:pPr lvl="1"/>
            <a:r>
              <a:rPr lang="pt-BR" dirty="0"/>
              <a:t>Este objetivo é buscado por tal norma através de uma especificação de como avaliar, dirigir, controlar e comunicar todas as práticas internas da empresa relacionadas à segurança da informação, de forma que sejam compreendidas e estejam alinhadas com necessidades da área de negócio.</a:t>
            </a:r>
          </a:p>
          <a:p>
            <a:endParaRPr lang="en-US" dirty="0"/>
          </a:p>
        </p:txBody>
      </p:sp>
    </p:spTree>
    <p:extLst>
      <p:ext uri="{BB962C8B-B14F-4D97-AF65-F5344CB8AC3E}">
        <p14:creationId xmlns:p14="http://schemas.microsoft.com/office/powerpoint/2010/main" val="858783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308FE8-4E90-4F8B-B163-811E4F71A502}"/>
              </a:ext>
            </a:extLst>
          </p:cNvPr>
          <p:cNvSpPr>
            <a:spLocks noGrp="1"/>
          </p:cNvSpPr>
          <p:nvPr>
            <p:ph type="title"/>
          </p:nvPr>
        </p:nvSpPr>
        <p:spPr/>
        <p:txBody>
          <a:bodyPr/>
          <a:lstStyle/>
          <a:p>
            <a:r>
              <a:rPr lang="en-US" dirty="0" err="1"/>
              <a:t>Família</a:t>
            </a:r>
            <a:r>
              <a:rPr lang="en-US" dirty="0"/>
              <a:t> ISO 27000</a:t>
            </a:r>
          </a:p>
        </p:txBody>
      </p:sp>
      <p:sp>
        <p:nvSpPr>
          <p:cNvPr id="3" name="Espaço Reservado para Conteúdo 2">
            <a:extLst>
              <a:ext uri="{FF2B5EF4-FFF2-40B4-BE49-F238E27FC236}">
                <a16:creationId xmlns:a16="http://schemas.microsoft.com/office/drawing/2014/main" id="{C6A3BA92-9BFA-4CBB-948C-047BBD7EED07}"/>
              </a:ext>
            </a:extLst>
          </p:cNvPr>
          <p:cNvSpPr>
            <a:spLocks noGrp="1"/>
          </p:cNvSpPr>
          <p:nvPr>
            <p:ph idx="1"/>
          </p:nvPr>
        </p:nvSpPr>
        <p:spPr/>
        <p:txBody>
          <a:bodyPr>
            <a:normAutofit lnSpcReduction="10000"/>
          </a:bodyPr>
          <a:lstStyle/>
          <a:p>
            <a:pPr marL="0" indent="0">
              <a:buNone/>
            </a:pPr>
            <a:r>
              <a:rPr lang="pt-BR" dirty="0"/>
              <a:t>As próximas 02 normas estabelecem diretrizes e controles para segmentos específicos do mercado, e isso volta a ocorrer na ISO 27799. Algumas delas ainda estão em elaboração.</a:t>
            </a:r>
            <a:endParaRPr lang="pt-BR" b="1" dirty="0"/>
          </a:p>
          <a:p>
            <a:endParaRPr lang="pt-BR" b="1" dirty="0"/>
          </a:p>
          <a:p>
            <a:r>
              <a:rPr lang="pt-BR" b="1" dirty="0"/>
              <a:t>ISO/IEC 27015</a:t>
            </a:r>
            <a:r>
              <a:rPr lang="pt-BR" dirty="0"/>
              <a:t> </a:t>
            </a:r>
          </a:p>
          <a:p>
            <a:pPr lvl="1"/>
            <a:r>
              <a:rPr lang="pt-BR" dirty="0"/>
              <a:t>Aborda a gestão da segurança da informação para serviços financeiros. Pode ser interpretada como uma norma que fornece controles e diretrizes complementares a ISO 27002 para empresas e departamentos deste segmento.</a:t>
            </a:r>
          </a:p>
          <a:p>
            <a:r>
              <a:rPr lang="pt-BR" b="1" dirty="0"/>
              <a:t>ISO/IEC 27016</a:t>
            </a:r>
            <a:r>
              <a:rPr lang="pt-BR" dirty="0"/>
              <a:t> </a:t>
            </a:r>
          </a:p>
          <a:p>
            <a:pPr lvl="1"/>
            <a:r>
              <a:rPr lang="pt-BR" dirty="0"/>
              <a:t>O mesmo raciocínio da 27015, só que para o setor de economia.</a:t>
            </a:r>
            <a:endParaRPr lang="en-US" dirty="0"/>
          </a:p>
        </p:txBody>
      </p:sp>
    </p:spTree>
    <p:extLst>
      <p:ext uri="{BB962C8B-B14F-4D97-AF65-F5344CB8AC3E}">
        <p14:creationId xmlns:p14="http://schemas.microsoft.com/office/powerpoint/2010/main" val="1293850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DCBB39-0B34-459E-8E10-91227D4FC293}"/>
              </a:ext>
            </a:extLst>
          </p:cNvPr>
          <p:cNvSpPr>
            <a:spLocks noGrp="1"/>
          </p:cNvSpPr>
          <p:nvPr>
            <p:ph type="title"/>
          </p:nvPr>
        </p:nvSpPr>
        <p:spPr/>
        <p:txBody>
          <a:bodyPr/>
          <a:lstStyle/>
          <a:p>
            <a:r>
              <a:rPr lang="en-US" dirty="0" err="1"/>
              <a:t>Família</a:t>
            </a:r>
            <a:r>
              <a:rPr lang="en-US" dirty="0"/>
              <a:t> ISO 27000</a:t>
            </a:r>
          </a:p>
        </p:txBody>
      </p:sp>
      <p:sp>
        <p:nvSpPr>
          <p:cNvPr id="3" name="Espaço Reservado para Conteúdo 2">
            <a:extLst>
              <a:ext uri="{FF2B5EF4-FFF2-40B4-BE49-F238E27FC236}">
                <a16:creationId xmlns:a16="http://schemas.microsoft.com/office/drawing/2014/main" id="{E9DE96A4-BD31-4A51-BF29-70ED14FAB52A}"/>
              </a:ext>
            </a:extLst>
          </p:cNvPr>
          <p:cNvSpPr>
            <a:spLocks noGrp="1"/>
          </p:cNvSpPr>
          <p:nvPr>
            <p:ph idx="1"/>
          </p:nvPr>
        </p:nvSpPr>
        <p:spPr/>
        <p:txBody>
          <a:bodyPr>
            <a:normAutofit lnSpcReduction="10000"/>
          </a:bodyPr>
          <a:lstStyle/>
          <a:p>
            <a:r>
              <a:rPr lang="pt-BR" dirty="0"/>
              <a:t>A partir da próxima norma, o foco muda para tópicos específicos em tecnologia da informação.</a:t>
            </a:r>
            <a:endParaRPr lang="pt-BR" b="1" dirty="0"/>
          </a:p>
          <a:p>
            <a:endParaRPr lang="pt-BR" b="1" dirty="0"/>
          </a:p>
          <a:p>
            <a:r>
              <a:rPr lang="pt-BR" b="1" dirty="0"/>
              <a:t>ISO/IEC 27017</a:t>
            </a:r>
            <a:r>
              <a:rPr lang="pt-BR" dirty="0"/>
              <a:t> </a:t>
            </a:r>
          </a:p>
          <a:p>
            <a:pPr lvl="1"/>
            <a:r>
              <a:rPr lang="pt-BR" dirty="0"/>
              <a:t>Controles específicos para </a:t>
            </a:r>
            <a:r>
              <a:rPr lang="pt-BR" i="1" dirty="0"/>
              <a:t>cloud </a:t>
            </a:r>
            <a:r>
              <a:rPr lang="pt-BR" i="1" dirty="0" err="1"/>
              <a:t>computing</a:t>
            </a:r>
            <a:r>
              <a:rPr lang="pt-BR" i="1" dirty="0"/>
              <a:t> </a:t>
            </a:r>
            <a:r>
              <a:rPr lang="pt-BR" dirty="0"/>
              <a:t>.</a:t>
            </a:r>
          </a:p>
          <a:p>
            <a:r>
              <a:rPr lang="pt-BR" b="1" dirty="0"/>
              <a:t>ISO/IEC 27018</a:t>
            </a:r>
            <a:r>
              <a:rPr lang="pt-BR" dirty="0"/>
              <a:t> </a:t>
            </a:r>
          </a:p>
          <a:p>
            <a:pPr lvl="1"/>
            <a:r>
              <a:rPr lang="pt-BR" dirty="0"/>
              <a:t>Cobre especificamente a privacidade ( PII - </a:t>
            </a:r>
            <a:r>
              <a:rPr lang="pt-BR" i="1" dirty="0" err="1"/>
              <a:t>Personally</a:t>
            </a:r>
            <a:r>
              <a:rPr lang="pt-BR" i="1" dirty="0"/>
              <a:t> </a:t>
            </a:r>
            <a:r>
              <a:rPr lang="pt-BR" i="1" dirty="0" err="1"/>
              <a:t>Identifiable</a:t>
            </a:r>
            <a:r>
              <a:rPr lang="pt-BR" i="1" dirty="0"/>
              <a:t> </a:t>
            </a:r>
            <a:r>
              <a:rPr lang="pt-BR" i="1" dirty="0" err="1"/>
              <a:t>Information</a:t>
            </a:r>
            <a:r>
              <a:rPr lang="pt-BR" dirty="0">
                <a:hlinkClick r:id="rId2"/>
              </a:rPr>
              <a:t> </a:t>
            </a:r>
            <a:r>
              <a:rPr lang="pt-BR" dirty="0"/>
              <a:t>) para serviços em </a:t>
            </a:r>
            <a:r>
              <a:rPr lang="pt-BR" i="1" dirty="0"/>
              <a:t>cloud </a:t>
            </a:r>
            <a:r>
              <a:rPr lang="pt-BR" i="1" dirty="0" err="1"/>
              <a:t>computing</a:t>
            </a:r>
            <a:r>
              <a:rPr lang="pt-BR" i="1" dirty="0"/>
              <a:t> </a:t>
            </a:r>
            <a:r>
              <a:rPr lang="pt-BR" dirty="0"/>
              <a:t>. É uma norma que complementa a ISO 27017.</a:t>
            </a:r>
          </a:p>
          <a:p>
            <a:r>
              <a:rPr lang="pt-BR" b="1" dirty="0"/>
              <a:t>ISO 27019</a:t>
            </a:r>
            <a:r>
              <a:rPr lang="pt-BR" dirty="0"/>
              <a:t> </a:t>
            </a:r>
          </a:p>
          <a:p>
            <a:pPr lvl="1"/>
            <a:r>
              <a:rPr lang="pt-BR" dirty="0"/>
              <a:t>Controles específicos para indústria de energia.</a:t>
            </a:r>
          </a:p>
          <a:p>
            <a:endParaRPr lang="en-US" dirty="0"/>
          </a:p>
        </p:txBody>
      </p:sp>
    </p:spTree>
    <p:extLst>
      <p:ext uri="{BB962C8B-B14F-4D97-AF65-F5344CB8AC3E}">
        <p14:creationId xmlns:p14="http://schemas.microsoft.com/office/powerpoint/2010/main" val="1165440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A9E79F-219C-4F8F-AC0A-117C3D0ED729}"/>
              </a:ext>
            </a:extLst>
          </p:cNvPr>
          <p:cNvSpPr>
            <a:spLocks noGrp="1"/>
          </p:cNvSpPr>
          <p:nvPr>
            <p:ph type="title"/>
          </p:nvPr>
        </p:nvSpPr>
        <p:spPr/>
        <p:txBody>
          <a:bodyPr/>
          <a:lstStyle/>
          <a:p>
            <a:r>
              <a:rPr lang="en-US" dirty="0" err="1"/>
              <a:t>Família</a:t>
            </a:r>
            <a:r>
              <a:rPr lang="en-US" dirty="0"/>
              <a:t> ISO 27000</a:t>
            </a:r>
          </a:p>
        </p:txBody>
      </p:sp>
      <p:sp>
        <p:nvSpPr>
          <p:cNvPr id="3" name="Espaço Reservado para Conteúdo 2">
            <a:extLst>
              <a:ext uri="{FF2B5EF4-FFF2-40B4-BE49-F238E27FC236}">
                <a16:creationId xmlns:a16="http://schemas.microsoft.com/office/drawing/2014/main" id="{80FC6F26-269B-463E-9112-43E7435F0245}"/>
              </a:ext>
            </a:extLst>
          </p:cNvPr>
          <p:cNvSpPr>
            <a:spLocks noGrp="1"/>
          </p:cNvSpPr>
          <p:nvPr>
            <p:ph idx="1"/>
          </p:nvPr>
        </p:nvSpPr>
        <p:spPr/>
        <p:txBody>
          <a:bodyPr/>
          <a:lstStyle/>
          <a:p>
            <a:r>
              <a:rPr lang="pt-BR" dirty="0"/>
              <a:t>As normas numeradas entre 27020 e 27030 não estão publicadas ou já estão publicadas para temas que não dizem respeito a gestão da segurança da Informação. </a:t>
            </a:r>
          </a:p>
          <a:p>
            <a:r>
              <a:rPr lang="pt-BR" dirty="0"/>
              <a:t>A ISO 27020 , por exemplo, é "aplicável a suportes e tubos para uso em aparelhos ortodônticos fixos“. </a:t>
            </a:r>
          </a:p>
          <a:p>
            <a:r>
              <a:rPr lang="pt-BR" dirty="0"/>
              <a:t>Enquanto a 27027 "especifica as definições, os requisitos de desempenho e métodos para determinar o desempenho de controladores de potência (remotas) de estado sólido para uso em sistemas de energia elétrica do setor aeroespacial”. </a:t>
            </a:r>
            <a:endParaRPr lang="en-US" dirty="0"/>
          </a:p>
        </p:txBody>
      </p:sp>
    </p:spTree>
    <p:extLst>
      <p:ext uri="{BB962C8B-B14F-4D97-AF65-F5344CB8AC3E}">
        <p14:creationId xmlns:p14="http://schemas.microsoft.com/office/powerpoint/2010/main" val="1001313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26139-22BA-45B3-A698-399F815E95CA}"/>
              </a:ext>
            </a:extLst>
          </p:cNvPr>
          <p:cNvSpPr>
            <a:spLocks noGrp="1"/>
          </p:cNvSpPr>
          <p:nvPr>
            <p:ph type="title"/>
          </p:nvPr>
        </p:nvSpPr>
        <p:spPr/>
        <p:txBody>
          <a:bodyPr/>
          <a:lstStyle/>
          <a:p>
            <a:r>
              <a:rPr lang="en-US" dirty="0" err="1"/>
              <a:t>Família</a:t>
            </a:r>
            <a:r>
              <a:rPr lang="en-US" dirty="0"/>
              <a:t> ISO 27000</a:t>
            </a:r>
          </a:p>
        </p:txBody>
      </p:sp>
      <p:sp>
        <p:nvSpPr>
          <p:cNvPr id="3" name="Espaço Reservado para Conteúdo 2">
            <a:extLst>
              <a:ext uri="{FF2B5EF4-FFF2-40B4-BE49-F238E27FC236}">
                <a16:creationId xmlns:a16="http://schemas.microsoft.com/office/drawing/2014/main" id="{6F7C5C4D-8F0C-439B-910A-E1BEF7A43645}"/>
              </a:ext>
            </a:extLst>
          </p:cNvPr>
          <p:cNvSpPr>
            <a:spLocks noGrp="1"/>
          </p:cNvSpPr>
          <p:nvPr>
            <p:ph idx="1"/>
          </p:nvPr>
        </p:nvSpPr>
        <p:spPr/>
        <p:txBody>
          <a:bodyPr>
            <a:normAutofit fontScale="92500" lnSpcReduction="20000"/>
          </a:bodyPr>
          <a:lstStyle/>
          <a:p>
            <a:r>
              <a:rPr lang="pt-BR" b="1" dirty="0"/>
              <a:t>ISO 27031</a:t>
            </a:r>
            <a:r>
              <a:rPr lang="pt-BR" dirty="0"/>
              <a:t> </a:t>
            </a:r>
          </a:p>
          <a:p>
            <a:pPr lvl="1"/>
            <a:r>
              <a:rPr lang="pt-BR" dirty="0"/>
              <a:t>Propõe um guia de princípios/conceitos por trás do papel da segurança da informação para TIC (Tecnologia de Informação e Comunicação) no sentido de garantir a continuidade dos negócios. Inclui diretrizes de mensuração do nível de proteção da organização para a gestão da continuidade na ótica da tecnologia e comunicação. </a:t>
            </a:r>
          </a:p>
          <a:p>
            <a:r>
              <a:rPr lang="pt-BR" b="1" dirty="0"/>
              <a:t>ISO 27032</a:t>
            </a:r>
            <a:r>
              <a:rPr lang="pt-BR" dirty="0"/>
              <a:t> </a:t>
            </a:r>
          </a:p>
          <a:p>
            <a:pPr lvl="1"/>
            <a:r>
              <a:rPr lang="pt-BR" dirty="0"/>
              <a:t>Aborda “ Cybersecurity ”. Está em sua definição a preservação da confidencialidade, integridade e disponibilidade da informação em " Cyberspace ".</a:t>
            </a:r>
          </a:p>
          <a:p>
            <a:r>
              <a:rPr lang="pt-BR" b="1" dirty="0"/>
              <a:t>ISO 27033-1</a:t>
            </a:r>
            <a:r>
              <a:rPr lang="pt-BR" dirty="0"/>
              <a:t> </a:t>
            </a:r>
          </a:p>
          <a:p>
            <a:pPr lvl="1"/>
            <a:r>
              <a:rPr lang="pt-BR" dirty="0"/>
              <a:t>Esta é uma das 06 partes da norma 27033. O conjunto de normas 27033-1 até 27033-6 são derivadas das 05 partes da norma de segurança em redes : ISO/IEC 18028 . A ISO 27033-1 trata sobre a introdução e conceitos gerais para segurança em redes.</a:t>
            </a:r>
          </a:p>
          <a:p>
            <a:endParaRPr lang="en-US" dirty="0"/>
          </a:p>
        </p:txBody>
      </p:sp>
    </p:spTree>
    <p:extLst>
      <p:ext uri="{BB962C8B-B14F-4D97-AF65-F5344CB8AC3E}">
        <p14:creationId xmlns:p14="http://schemas.microsoft.com/office/powerpoint/2010/main" val="3518722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8889CC-46B5-4B0B-86E1-826ADC92D983}"/>
              </a:ext>
            </a:extLst>
          </p:cNvPr>
          <p:cNvSpPr>
            <a:spLocks noGrp="1"/>
          </p:cNvSpPr>
          <p:nvPr>
            <p:ph type="title"/>
          </p:nvPr>
        </p:nvSpPr>
        <p:spPr/>
        <p:txBody>
          <a:bodyPr/>
          <a:lstStyle/>
          <a:p>
            <a:r>
              <a:rPr lang="en-US" dirty="0" err="1"/>
              <a:t>Família</a:t>
            </a:r>
            <a:r>
              <a:rPr lang="en-US" dirty="0"/>
              <a:t> ISO 27000</a:t>
            </a:r>
          </a:p>
        </p:txBody>
      </p:sp>
      <p:sp>
        <p:nvSpPr>
          <p:cNvPr id="3" name="Espaço Reservado para Conteúdo 2">
            <a:extLst>
              <a:ext uri="{FF2B5EF4-FFF2-40B4-BE49-F238E27FC236}">
                <a16:creationId xmlns:a16="http://schemas.microsoft.com/office/drawing/2014/main" id="{4755B0F2-E1A4-4AC5-903A-ABD50532F422}"/>
              </a:ext>
            </a:extLst>
          </p:cNvPr>
          <p:cNvSpPr>
            <a:spLocks noGrp="1"/>
          </p:cNvSpPr>
          <p:nvPr>
            <p:ph idx="1"/>
          </p:nvPr>
        </p:nvSpPr>
        <p:spPr/>
        <p:txBody>
          <a:bodyPr>
            <a:normAutofit fontScale="85000" lnSpcReduction="20000"/>
          </a:bodyPr>
          <a:lstStyle/>
          <a:p>
            <a:r>
              <a:rPr lang="pt-BR" b="1" dirty="0"/>
              <a:t>ISO 27033-2</a:t>
            </a:r>
            <a:r>
              <a:rPr lang="pt-BR" dirty="0"/>
              <a:t> </a:t>
            </a:r>
          </a:p>
          <a:p>
            <a:pPr lvl="1"/>
            <a:r>
              <a:rPr lang="pt-BR" dirty="0"/>
              <a:t>Guia para o planejamento, desenho, implementação e documentação da segurança em redes.</a:t>
            </a:r>
          </a:p>
          <a:p>
            <a:r>
              <a:rPr lang="pt-BR" b="1" dirty="0"/>
              <a:t>ISO 27033-3</a:t>
            </a:r>
            <a:r>
              <a:rPr lang="pt-BR" dirty="0"/>
              <a:t> </a:t>
            </a:r>
          </a:p>
          <a:p>
            <a:pPr lvl="1"/>
            <a:r>
              <a:rPr lang="pt-BR" dirty="0"/>
              <a:t>Tem o objetivo de definir os riscos específicos, técnicas de projetos e controles relacionados a segurança em redes.</a:t>
            </a:r>
          </a:p>
          <a:p>
            <a:r>
              <a:rPr lang="pt-BR" b="1" dirty="0"/>
              <a:t>ISO 27033-4</a:t>
            </a:r>
            <a:r>
              <a:rPr lang="pt-BR" dirty="0"/>
              <a:t> </a:t>
            </a:r>
          </a:p>
          <a:p>
            <a:pPr lvl="1"/>
            <a:r>
              <a:rPr lang="pt-BR" dirty="0"/>
              <a:t>Propõe uma visão geral e requisitos para identificação e análise de ameaças para a segurança da informação relacionadas a gateways de segurança da informação que compõem a arquitetura de segurança em redes.</a:t>
            </a:r>
          </a:p>
          <a:p>
            <a:r>
              <a:rPr lang="pt-BR" b="1" dirty="0"/>
              <a:t>ISO 27033-5</a:t>
            </a:r>
            <a:r>
              <a:rPr lang="pt-BR" dirty="0"/>
              <a:t> 	</a:t>
            </a:r>
          </a:p>
          <a:p>
            <a:pPr lvl="1"/>
            <a:r>
              <a:rPr lang="pt-BR" dirty="0"/>
              <a:t>Protegendo a comunicação entre redes usando Virtual Private Networks (</a:t>
            </a:r>
            <a:r>
              <a:rPr lang="pt-BR" dirty="0" err="1"/>
              <a:t>VPNs</a:t>
            </a:r>
            <a:r>
              <a:rPr lang="pt-BR" dirty="0"/>
              <a:t>).</a:t>
            </a:r>
          </a:p>
          <a:p>
            <a:r>
              <a:rPr lang="pt-BR" b="1" dirty="0"/>
              <a:t>ISO 27033-6</a:t>
            </a:r>
            <a:r>
              <a:rPr lang="pt-BR" dirty="0"/>
              <a:t> </a:t>
            </a:r>
          </a:p>
          <a:p>
            <a:pPr lvl="1"/>
            <a:r>
              <a:rPr lang="pt-BR" dirty="0"/>
              <a:t>Define riscos, técnicas de projeto e desenho e controles específicos para a segurança da informação em redes sem fio e rádio.</a:t>
            </a:r>
          </a:p>
          <a:p>
            <a:endParaRPr lang="en-US" dirty="0"/>
          </a:p>
        </p:txBody>
      </p:sp>
    </p:spTree>
    <p:extLst>
      <p:ext uri="{BB962C8B-B14F-4D97-AF65-F5344CB8AC3E}">
        <p14:creationId xmlns:p14="http://schemas.microsoft.com/office/powerpoint/2010/main" val="3342983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157789-510D-4595-9E18-9B47AA5E3617}"/>
              </a:ext>
            </a:extLst>
          </p:cNvPr>
          <p:cNvSpPr>
            <a:spLocks noGrp="1"/>
          </p:cNvSpPr>
          <p:nvPr>
            <p:ph type="title"/>
          </p:nvPr>
        </p:nvSpPr>
        <p:spPr/>
        <p:txBody>
          <a:bodyPr/>
          <a:lstStyle/>
          <a:p>
            <a:r>
              <a:rPr lang="en-US" dirty="0" err="1"/>
              <a:t>Família</a:t>
            </a:r>
            <a:r>
              <a:rPr lang="en-US" dirty="0"/>
              <a:t> ISO 27000</a:t>
            </a:r>
          </a:p>
        </p:txBody>
      </p:sp>
      <p:sp>
        <p:nvSpPr>
          <p:cNvPr id="3" name="Espaço Reservado para Conteúdo 2">
            <a:extLst>
              <a:ext uri="{FF2B5EF4-FFF2-40B4-BE49-F238E27FC236}">
                <a16:creationId xmlns:a16="http://schemas.microsoft.com/office/drawing/2014/main" id="{C9E46F5F-8290-47C2-8E80-CB7E87675EF7}"/>
              </a:ext>
            </a:extLst>
          </p:cNvPr>
          <p:cNvSpPr>
            <a:spLocks noGrp="1"/>
          </p:cNvSpPr>
          <p:nvPr>
            <p:ph idx="1"/>
          </p:nvPr>
        </p:nvSpPr>
        <p:spPr>
          <a:xfrm>
            <a:off x="838200" y="1690688"/>
            <a:ext cx="10515600" cy="4486275"/>
          </a:xfrm>
        </p:spPr>
        <p:txBody>
          <a:bodyPr>
            <a:normAutofit fontScale="85000" lnSpcReduction="20000"/>
          </a:bodyPr>
          <a:lstStyle/>
          <a:p>
            <a:r>
              <a:rPr lang="pt-BR" b="1" dirty="0"/>
              <a:t>ISO 27034-1</a:t>
            </a:r>
            <a:r>
              <a:rPr lang="pt-BR" dirty="0"/>
              <a:t> Segurança da informação em aplicações - parte 01</a:t>
            </a:r>
          </a:p>
          <a:p>
            <a:pPr lvl="1"/>
            <a:r>
              <a:rPr lang="pt-BR" dirty="0"/>
              <a:t>Nesta primeira parte, é definida e abordada uma introdução e conceitos. As partes 02 a 06 encontram-se em desenvolvimento, mas já é possível obter informações sobre elas.</a:t>
            </a:r>
          </a:p>
          <a:p>
            <a:r>
              <a:rPr lang="pt-BR" b="1" dirty="0"/>
              <a:t>ISO 27034-2</a:t>
            </a:r>
            <a:r>
              <a:rPr lang="pt-BR" dirty="0"/>
              <a:t>  Segurança da informação em aplicações - parte 02</a:t>
            </a:r>
          </a:p>
          <a:p>
            <a:pPr lvl="1"/>
            <a:r>
              <a:rPr lang="pt-BR" dirty="0"/>
              <a:t>A segunda parte trata sobre a organização normativa para segurança em aplicações.</a:t>
            </a:r>
          </a:p>
          <a:p>
            <a:r>
              <a:rPr lang="pt-BR" b="1" dirty="0"/>
              <a:t>ISO 27034-3</a:t>
            </a:r>
            <a:r>
              <a:rPr lang="pt-BR" dirty="0"/>
              <a:t> </a:t>
            </a:r>
          </a:p>
          <a:p>
            <a:pPr lvl="1"/>
            <a:r>
              <a:rPr lang="pt-BR" dirty="0"/>
              <a:t>Guia para o processo de gestão da segurança em aplicações.</a:t>
            </a:r>
          </a:p>
          <a:p>
            <a:r>
              <a:rPr lang="pt-BR" b="1" dirty="0"/>
              <a:t>ISO 27034-4 </a:t>
            </a:r>
          </a:p>
          <a:p>
            <a:pPr lvl="1"/>
            <a:r>
              <a:rPr lang="pt-BR" dirty="0"/>
              <a:t>Validação de requisitos de segurança em aplicações.</a:t>
            </a:r>
          </a:p>
          <a:p>
            <a:r>
              <a:rPr lang="pt-BR" b="1" dirty="0"/>
              <a:t>ISO 27034-5</a:t>
            </a:r>
            <a:r>
              <a:rPr lang="pt-BR" dirty="0"/>
              <a:t> </a:t>
            </a:r>
          </a:p>
          <a:p>
            <a:pPr lvl="1"/>
            <a:r>
              <a:rPr lang="pt-BR" dirty="0"/>
              <a:t>Protocolos e estrutura de dados de controle de segurança de aplicativos.</a:t>
            </a:r>
          </a:p>
          <a:p>
            <a:r>
              <a:rPr lang="pt-BR" b="1" dirty="0"/>
              <a:t>ISO 27034-6</a:t>
            </a:r>
            <a:r>
              <a:rPr lang="pt-BR" dirty="0"/>
              <a:t> </a:t>
            </a:r>
          </a:p>
          <a:p>
            <a:pPr lvl="1"/>
            <a:r>
              <a:rPr lang="pt-BR" dirty="0"/>
              <a:t>Guia de segurança da informação para aplicações específicas.</a:t>
            </a:r>
          </a:p>
          <a:p>
            <a:endParaRPr lang="en-US" dirty="0"/>
          </a:p>
        </p:txBody>
      </p:sp>
    </p:spTree>
    <p:extLst>
      <p:ext uri="{BB962C8B-B14F-4D97-AF65-F5344CB8AC3E}">
        <p14:creationId xmlns:p14="http://schemas.microsoft.com/office/powerpoint/2010/main" val="2391175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F1AE4E-F95D-4ACA-9C37-CD686A18162A}"/>
              </a:ext>
            </a:extLst>
          </p:cNvPr>
          <p:cNvSpPr>
            <a:spLocks noGrp="1"/>
          </p:cNvSpPr>
          <p:nvPr>
            <p:ph type="title"/>
          </p:nvPr>
        </p:nvSpPr>
        <p:spPr/>
        <p:txBody>
          <a:bodyPr/>
          <a:lstStyle/>
          <a:p>
            <a:r>
              <a:rPr lang="en-US" dirty="0" err="1"/>
              <a:t>Família</a:t>
            </a:r>
            <a:r>
              <a:rPr lang="en-US" dirty="0"/>
              <a:t> ISO 27000</a:t>
            </a:r>
          </a:p>
        </p:txBody>
      </p:sp>
      <p:sp>
        <p:nvSpPr>
          <p:cNvPr id="3" name="Espaço Reservado para Conteúdo 2">
            <a:extLst>
              <a:ext uri="{FF2B5EF4-FFF2-40B4-BE49-F238E27FC236}">
                <a16:creationId xmlns:a16="http://schemas.microsoft.com/office/drawing/2014/main" id="{31F56380-C0F0-4CB8-84EA-ACC2193E5B1D}"/>
              </a:ext>
            </a:extLst>
          </p:cNvPr>
          <p:cNvSpPr>
            <a:spLocks noGrp="1"/>
          </p:cNvSpPr>
          <p:nvPr>
            <p:ph idx="1"/>
          </p:nvPr>
        </p:nvSpPr>
        <p:spPr/>
        <p:txBody>
          <a:bodyPr>
            <a:normAutofit fontScale="92500" lnSpcReduction="10000"/>
          </a:bodyPr>
          <a:lstStyle/>
          <a:p>
            <a:pPr marL="0" indent="0">
              <a:buNone/>
            </a:pPr>
            <a:r>
              <a:rPr lang="pt-BR" dirty="0"/>
              <a:t>As próximas normas especificam em maiores detalhes muitas das seções da norma ISO 27002</a:t>
            </a:r>
            <a:endParaRPr lang="pt-BR" b="1" dirty="0"/>
          </a:p>
          <a:p>
            <a:r>
              <a:rPr lang="pt-BR" b="1" dirty="0"/>
              <a:t>ISO 27035</a:t>
            </a:r>
            <a:r>
              <a:rPr lang="pt-BR" dirty="0"/>
              <a:t> </a:t>
            </a:r>
          </a:p>
          <a:p>
            <a:pPr lvl="1"/>
            <a:r>
              <a:rPr lang="pt-BR" dirty="0"/>
              <a:t>Guia detalhado para a gestão de incidentes de segurança da informação, cobrindo o processo de mapeamento de eventos, incidentes e vulnerabilidades de segurança.</a:t>
            </a:r>
          </a:p>
          <a:p>
            <a:pPr lvl="1"/>
            <a:r>
              <a:rPr lang="pt-BR" dirty="0"/>
              <a:t>Inclui guias para declaração de uma política de gestão de incidentes de segurança, divisão das responsabilidades envolvidas, entre outros aspectos relevantes para quem adota as boas práticas se gestão da segurança.</a:t>
            </a:r>
          </a:p>
          <a:p>
            <a:r>
              <a:rPr lang="pt-BR" b="1" dirty="0"/>
              <a:t>ISO 27036</a:t>
            </a:r>
            <a:r>
              <a:rPr lang="pt-BR" dirty="0"/>
              <a:t> </a:t>
            </a:r>
          </a:p>
          <a:p>
            <a:pPr lvl="1"/>
            <a:r>
              <a:rPr lang="pt-BR" dirty="0"/>
              <a:t>Segurança da informação para o relacionamento com fornecedores . Oferece orientações sobre a avaliação e tratamento de riscos de segurança da informação envolvidos na aquisição de informações ou produtos relacionados com as TIC (Tecnologia de Informação e Comunicação) de outras organizações.</a:t>
            </a:r>
          </a:p>
          <a:p>
            <a:endParaRPr lang="en-US" dirty="0"/>
          </a:p>
        </p:txBody>
      </p:sp>
    </p:spTree>
    <p:extLst>
      <p:ext uri="{BB962C8B-B14F-4D97-AF65-F5344CB8AC3E}">
        <p14:creationId xmlns:p14="http://schemas.microsoft.com/office/powerpoint/2010/main" val="3290089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85C299-34F1-42A8-A5F8-A6113E7528CC}"/>
              </a:ext>
            </a:extLst>
          </p:cNvPr>
          <p:cNvSpPr>
            <a:spLocks noGrp="1"/>
          </p:cNvSpPr>
          <p:nvPr>
            <p:ph type="title"/>
          </p:nvPr>
        </p:nvSpPr>
        <p:spPr>
          <a:xfrm>
            <a:off x="648929" y="629266"/>
            <a:ext cx="5127031" cy="1676603"/>
          </a:xfrm>
        </p:spPr>
        <p:txBody>
          <a:bodyPr>
            <a:normAutofit/>
          </a:bodyPr>
          <a:lstStyle/>
          <a:p>
            <a:r>
              <a:rPr lang="en-US" dirty="0" err="1"/>
              <a:t>Família</a:t>
            </a:r>
            <a:r>
              <a:rPr lang="en-US" dirty="0"/>
              <a:t> ISO 27000</a:t>
            </a:r>
          </a:p>
        </p:txBody>
      </p:sp>
      <p:sp>
        <p:nvSpPr>
          <p:cNvPr id="3" name="Espaço Reservado para Conteúdo 2">
            <a:extLst>
              <a:ext uri="{FF2B5EF4-FFF2-40B4-BE49-F238E27FC236}">
                <a16:creationId xmlns:a16="http://schemas.microsoft.com/office/drawing/2014/main" id="{D2E61981-838B-48BA-9EFA-97DEC3CFCC76}"/>
              </a:ext>
            </a:extLst>
          </p:cNvPr>
          <p:cNvSpPr>
            <a:spLocks noGrp="1"/>
          </p:cNvSpPr>
          <p:nvPr>
            <p:ph idx="1"/>
          </p:nvPr>
        </p:nvSpPr>
        <p:spPr>
          <a:xfrm>
            <a:off x="648930" y="2438400"/>
            <a:ext cx="5127029" cy="3785419"/>
          </a:xfrm>
        </p:spPr>
        <p:txBody>
          <a:bodyPr>
            <a:normAutofit/>
          </a:bodyPr>
          <a:lstStyle/>
          <a:p>
            <a:r>
              <a:rPr lang="en-US" dirty="0" err="1"/>
              <a:t>Gestão</a:t>
            </a:r>
            <a:r>
              <a:rPr lang="en-US" dirty="0"/>
              <a:t> da </a:t>
            </a:r>
            <a:r>
              <a:rPr lang="en-US" dirty="0" err="1"/>
              <a:t>Segurança</a:t>
            </a:r>
            <a:r>
              <a:rPr lang="en-US" dirty="0"/>
              <a:t> da </a:t>
            </a:r>
            <a:r>
              <a:rPr lang="en-US" dirty="0" err="1"/>
              <a:t>Informação</a:t>
            </a:r>
            <a:endParaRPr lang="en-US" dirty="0"/>
          </a:p>
          <a:p>
            <a:r>
              <a:rPr lang="en-US" dirty="0" err="1"/>
              <a:t>Descrição</a:t>
            </a:r>
            <a:r>
              <a:rPr lang="en-US" dirty="0"/>
              <a:t> </a:t>
            </a:r>
            <a:r>
              <a:rPr lang="en-US" dirty="0" err="1"/>
              <a:t>resumida</a:t>
            </a:r>
            <a:r>
              <a:rPr lang="en-US" dirty="0"/>
              <a:t> das </a:t>
            </a:r>
            <a:r>
              <a:rPr lang="en-US" dirty="0" err="1"/>
              <a:t>normas</a:t>
            </a:r>
            <a:r>
              <a:rPr lang="en-US" dirty="0"/>
              <a:t>.</a:t>
            </a:r>
          </a:p>
        </p:txBody>
      </p:sp>
      <p:pic>
        <p:nvPicPr>
          <p:cNvPr id="5" name="Imagem 4">
            <a:extLst>
              <a:ext uri="{FF2B5EF4-FFF2-40B4-BE49-F238E27FC236}">
                <a16:creationId xmlns:a16="http://schemas.microsoft.com/office/drawing/2014/main" id="{9A6EA162-06DE-4D78-8BA2-0BEAD3A1E7B0}"/>
              </a:ext>
            </a:extLst>
          </p:cNvPr>
          <p:cNvPicPr>
            <a:picLocks noChangeAspect="1"/>
          </p:cNvPicPr>
          <p:nvPr/>
        </p:nvPicPr>
        <p:blipFill>
          <a:blip r:embed="rId2"/>
          <a:stretch>
            <a:fillRect/>
          </a:stretch>
        </p:blipFill>
        <p:spPr>
          <a:xfrm>
            <a:off x="8396287" y="1366837"/>
            <a:ext cx="2143125" cy="2143125"/>
          </a:xfrm>
          <a:prstGeom prst="rect">
            <a:avLst/>
          </a:prstGeom>
        </p:spPr>
      </p:pic>
      <p:pic>
        <p:nvPicPr>
          <p:cNvPr id="1028" name="Picture 4" descr="Resultado de imagem para iso 27002 foundation">
            <a:extLst>
              <a:ext uri="{FF2B5EF4-FFF2-40B4-BE49-F238E27FC236}">
                <a16:creationId xmlns:a16="http://schemas.microsoft.com/office/drawing/2014/main" id="{B14ED1CF-7009-4108-A3BE-E7D815B056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8686" y="3850956"/>
            <a:ext cx="2206944" cy="2206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145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573678-0F32-4B5D-B799-82D115DD79DD}"/>
              </a:ext>
            </a:extLst>
          </p:cNvPr>
          <p:cNvSpPr>
            <a:spLocks noGrp="1"/>
          </p:cNvSpPr>
          <p:nvPr>
            <p:ph type="title"/>
          </p:nvPr>
        </p:nvSpPr>
        <p:spPr/>
        <p:txBody>
          <a:bodyPr/>
          <a:lstStyle/>
          <a:p>
            <a:r>
              <a:rPr lang="en-US" dirty="0" err="1"/>
              <a:t>Família</a:t>
            </a:r>
            <a:r>
              <a:rPr lang="en-US" dirty="0"/>
              <a:t> ISO 27000</a:t>
            </a:r>
          </a:p>
        </p:txBody>
      </p:sp>
      <p:sp>
        <p:nvSpPr>
          <p:cNvPr id="3" name="Espaço Reservado para Conteúdo 2">
            <a:extLst>
              <a:ext uri="{FF2B5EF4-FFF2-40B4-BE49-F238E27FC236}">
                <a16:creationId xmlns:a16="http://schemas.microsoft.com/office/drawing/2014/main" id="{5D1352F3-D454-4067-8397-95DC5BB7C27B}"/>
              </a:ext>
            </a:extLst>
          </p:cNvPr>
          <p:cNvSpPr>
            <a:spLocks noGrp="1"/>
          </p:cNvSpPr>
          <p:nvPr>
            <p:ph idx="1"/>
          </p:nvPr>
        </p:nvSpPr>
        <p:spPr/>
        <p:txBody>
          <a:bodyPr>
            <a:normAutofit lnSpcReduction="10000"/>
          </a:bodyPr>
          <a:lstStyle/>
          <a:p>
            <a:r>
              <a:rPr lang="pt-BR" dirty="0"/>
              <a:t>As duas próximas normas ( ISO 27037 e ISO 27038) tratam sobre segurança forense , e este tema volta a ser citado nas normas ISO 27041 e ISO 27042 ". Já as ISO 27038 e ISO 27039 tratam sobre ferramentas que automatizam atividades para SI.</a:t>
            </a:r>
          </a:p>
          <a:p>
            <a:endParaRPr lang="pt-BR" dirty="0"/>
          </a:p>
          <a:p>
            <a:r>
              <a:rPr lang="pt-BR" b="1" dirty="0"/>
              <a:t>ISO 27037 </a:t>
            </a:r>
          </a:p>
          <a:p>
            <a:pPr lvl="1"/>
            <a:r>
              <a:rPr lang="pt-BR" dirty="0"/>
              <a:t>Orientações para a identificação, coleta, aquisição e preservação de evidências forenses digitais. Esta norma está focada na manutenção da integridade destas evidências. </a:t>
            </a:r>
          </a:p>
          <a:p>
            <a:pPr lvl="1"/>
            <a:r>
              <a:rPr lang="pt-BR" dirty="0"/>
              <a:t>Uma das normas mais relevantes para profissionais que seguem ou pretendem seguir carreira de perito forense.</a:t>
            </a:r>
            <a:endParaRPr lang="en-US" dirty="0"/>
          </a:p>
        </p:txBody>
      </p:sp>
    </p:spTree>
    <p:extLst>
      <p:ext uri="{BB962C8B-B14F-4D97-AF65-F5344CB8AC3E}">
        <p14:creationId xmlns:p14="http://schemas.microsoft.com/office/powerpoint/2010/main" val="155152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4CD671-DFEF-40C7-A4DC-6AA4118AD625}"/>
              </a:ext>
            </a:extLst>
          </p:cNvPr>
          <p:cNvSpPr>
            <a:spLocks noGrp="1"/>
          </p:cNvSpPr>
          <p:nvPr>
            <p:ph type="title"/>
          </p:nvPr>
        </p:nvSpPr>
        <p:spPr/>
        <p:txBody>
          <a:bodyPr/>
          <a:lstStyle/>
          <a:p>
            <a:r>
              <a:rPr lang="en-US" dirty="0" err="1"/>
              <a:t>Família</a:t>
            </a:r>
            <a:r>
              <a:rPr lang="en-US" dirty="0"/>
              <a:t> ISO 27000</a:t>
            </a:r>
          </a:p>
        </p:txBody>
      </p:sp>
      <p:sp>
        <p:nvSpPr>
          <p:cNvPr id="3" name="Espaço Reservado para Conteúdo 2">
            <a:extLst>
              <a:ext uri="{FF2B5EF4-FFF2-40B4-BE49-F238E27FC236}">
                <a16:creationId xmlns:a16="http://schemas.microsoft.com/office/drawing/2014/main" id="{8FF430AB-D9BA-4A74-B271-F67D32990F9D}"/>
              </a:ext>
            </a:extLst>
          </p:cNvPr>
          <p:cNvSpPr>
            <a:spLocks noGrp="1"/>
          </p:cNvSpPr>
          <p:nvPr>
            <p:ph idx="1"/>
          </p:nvPr>
        </p:nvSpPr>
        <p:spPr/>
        <p:txBody>
          <a:bodyPr/>
          <a:lstStyle/>
          <a:p>
            <a:r>
              <a:rPr lang="pt-BR" b="1" dirty="0"/>
              <a:t>ISO 27038</a:t>
            </a:r>
            <a:r>
              <a:rPr lang="pt-BR" dirty="0"/>
              <a:t> </a:t>
            </a:r>
          </a:p>
          <a:p>
            <a:pPr lvl="1"/>
            <a:r>
              <a:rPr lang="pt-BR" dirty="0"/>
              <a:t>Especificação para redação digital. Uma norma bem interessante por conta do seu grau de </a:t>
            </a:r>
            <a:r>
              <a:rPr lang="pt-BR" dirty="0" err="1"/>
              <a:t>especifidade</a:t>
            </a:r>
            <a:r>
              <a:rPr lang="pt-BR" dirty="0"/>
              <a:t>.</a:t>
            </a:r>
          </a:p>
          <a:p>
            <a:pPr lvl="1"/>
            <a:r>
              <a:rPr lang="pt-BR" dirty="0"/>
              <a:t>Trata sobre requisitos para a redação e compartilhamento da informação digital de forma adequada, seja ela publicada internamente na organização ou a partes externas.</a:t>
            </a:r>
            <a:endParaRPr lang="en-US" dirty="0"/>
          </a:p>
        </p:txBody>
      </p:sp>
    </p:spTree>
    <p:extLst>
      <p:ext uri="{BB962C8B-B14F-4D97-AF65-F5344CB8AC3E}">
        <p14:creationId xmlns:p14="http://schemas.microsoft.com/office/powerpoint/2010/main" val="1086487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11B569-AE37-4419-81F7-B4B48BC43026}"/>
              </a:ext>
            </a:extLst>
          </p:cNvPr>
          <p:cNvSpPr>
            <a:spLocks noGrp="1"/>
          </p:cNvSpPr>
          <p:nvPr>
            <p:ph type="title"/>
          </p:nvPr>
        </p:nvSpPr>
        <p:spPr/>
        <p:txBody>
          <a:bodyPr/>
          <a:lstStyle/>
          <a:p>
            <a:r>
              <a:rPr lang="en-US" dirty="0" err="1"/>
              <a:t>Família</a:t>
            </a:r>
            <a:r>
              <a:rPr lang="en-US" dirty="0"/>
              <a:t> ISO 27000</a:t>
            </a:r>
          </a:p>
        </p:txBody>
      </p:sp>
      <p:sp>
        <p:nvSpPr>
          <p:cNvPr id="3" name="Espaço Reservado para Conteúdo 2">
            <a:extLst>
              <a:ext uri="{FF2B5EF4-FFF2-40B4-BE49-F238E27FC236}">
                <a16:creationId xmlns:a16="http://schemas.microsoft.com/office/drawing/2014/main" id="{9C84AAFB-BC1F-4937-BF82-8179FB7BD0EC}"/>
              </a:ext>
            </a:extLst>
          </p:cNvPr>
          <p:cNvSpPr>
            <a:spLocks noGrp="1"/>
          </p:cNvSpPr>
          <p:nvPr>
            <p:ph idx="1"/>
          </p:nvPr>
        </p:nvSpPr>
        <p:spPr/>
        <p:txBody>
          <a:bodyPr/>
          <a:lstStyle/>
          <a:p>
            <a:r>
              <a:rPr lang="pt-BR" b="1" dirty="0"/>
              <a:t>ISO 27039</a:t>
            </a:r>
            <a:r>
              <a:rPr lang="pt-BR" dirty="0"/>
              <a:t> </a:t>
            </a:r>
          </a:p>
          <a:p>
            <a:pPr lvl="1"/>
            <a:r>
              <a:rPr lang="pt-BR" dirty="0"/>
              <a:t>Sistemas de detecção de intrusos: um guia para seleção, contratação, desenho, operação e administração de sistemas IDS ( </a:t>
            </a:r>
            <a:r>
              <a:rPr lang="pt-BR" i="1" dirty="0" err="1"/>
              <a:t>Intrusion</a:t>
            </a:r>
            <a:r>
              <a:rPr lang="pt-BR" i="1" dirty="0"/>
              <a:t> Detection Systems</a:t>
            </a:r>
            <a:r>
              <a:rPr lang="pt-BR" dirty="0"/>
              <a:t>).</a:t>
            </a:r>
          </a:p>
          <a:p>
            <a:r>
              <a:rPr lang="pt-BR" b="1" dirty="0"/>
              <a:t>ISO 27040</a:t>
            </a:r>
            <a:r>
              <a:rPr lang="pt-BR" dirty="0"/>
              <a:t> </a:t>
            </a:r>
          </a:p>
          <a:p>
            <a:pPr lvl="1"/>
            <a:r>
              <a:rPr lang="pt-BR" dirty="0"/>
              <a:t>Aspectos de segurança da informação para sistemas e Infraestrutura de storage.</a:t>
            </a:r>
          </a:p>
          <a:p>
            <a:r>
              <a:rPr lang="pt-BR" b="1" dirty="0"/>
              <a:t>ISO 27041</a:t>
            </a:r>
            <a:r>
              <a:rPr lang="pt-BR" dirty="0"/>
              <a:t> </a:t>
            </a:r>
          </a:p>
          <a:p>
            <a:pPr lvl="1"/>
            <a:r>
              <a:rPr lang="pt-BR" dirty="0"/>
              <a:t>Regulamenta sobre a conformidade para métodos de investigação de evidências digitais, sendo mais uma norma para análise forense computacional / segurança forense.</a:t>
            </a:r>
          </a:p>
          <a:p>
            <a:endParaRPr lang="en-US" dirty="0"/>
          </a:p>
        </p:txBody>
      </p:sp>
    </p:spTree>
    <p:extLst>
      <p:ext uri="{BB962C8B-B14F-4D97-AF65-F5344CB8AC3E}">
        <p14:creationId xmlns:p14="http://schemas.microsoft.com/office/powerpoint/2010/main" val="134666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D2ACA5-B854-4553-86E4-F95655290952}"/>
              </a:ext>
            </a:extLst>
          </p:cNvPr>
          <p:cNvSpPr>
            <a:spLocks noGrp="1"/>
          </p:cNvSpPr>
          <p:nvPr>
            <p:ph type="title"/>
          </p:nvPr>
        </p:nvSpPr>
        <p:spPr/>
        <p:txBody>
          <a:bodyPr/>
          <a:lstStyle/>
          <a:p>
            <a:r>
              <a:rPr lang="en-US" dirty="0" err="1"/>
              <a:t>Família</a:t>
            </a:r>
            <a:r>
              <a:rPr lang="en-US" dirty="0"/>
              <a:t> ISO 27000</a:t>
            </a:r>
          </a:p>
        </p:txBody>
      </p:sp>
      <p:sp>
        <p:nvSpPr>
          <p:cNvPr id="3" name="Espaço Reservado para Conteúdo 2">
            <a:extLst>
              <a:ext uri="{FF2B5EF4-FFF2-40B4-BE49-F238E27FC236}">
                <a16:creationId xmlns:a16="http://schemas.microsoft.com/office/drawing/2014/main" id="{9F4BA947-3644-462C-9690-DBC14F668959}"/>
              </a:ext>
            </a:extLst>
          </p:cNvPr>
          <p:cNvSpPr>
            <a:spLocks noGrp="1"/>
          </p:cNvSpPr>
          <p:nvPr>
            <p:ph idx="1"/>
          </p:nvPr>
        </p:nvSpPr>
        <p:spPr/>
        <p:txBody>
          <a:bodyPr>
            <a:normAutofit fontScale="92500" lnSpcReduction="20000"/>
          </a:bodyPr>
          <a:lstStyle/>
          <a:p>
            <a:r>
              <a:rPr lang="pt-BR" b="1" dirty="0"/>
              <a:t>ISO 27042</a:t>
            </a:r>
            <a:r>
              <a:rPr lang="pt-BR" dirty="0"/>
              <a:t> </a:t>
            </a:r>
          </a:p>
          <a:p>
            <a:pPr lvl="1"/>
            <a:r>
              <a:rPr lang="pt-BR" dirty="0"/>
              <a:t>Mais uma entre as normas forenses, sendo que esta prevê diretrizes para a análise e interpretação de evidências digitais. Existem especulações de que todas estas normas forenses sejam reestruturadas, no futuro, em uma norma com diversas partes assim como está definida a ISO 27034.</a:t>
            </a:r>
          </a:p>
          <a:p>
            <a:r>
              <a:rPr lang="pt-BR" b="1" dirty="0"/>
              <a:t>ISO 27043</a:t>
            </a:r>
            <a:r>
              <a:rPr lang="pt-BR" dirty="0"/>
              <a:t> </a:t>
            </a:r>
          </a:p>
          <a:p>
            <a:pPr lvl="1"/>
            <a:r>
              <a:rPr lang="pt-BR" dirty="0"/>
              <a:t>Princípios e processo de investigação de incidentes da segurança da informação. Esta é mais uma norma voltada exclusivamente para gestão de incidentes de segurança, assim como a ISO 27035.</a:t>
            </a:r>
          </a:p>
          <a:p>
            <a:r>
              <a:rPr lang="pt-BR" b="1" dirty="0"/>
              <a:t>ISO 27044</a:t>
            </a:r>
            <a:r>
              <a:rPr lang="pt-BR" dirty="0"/>
              <a:t> </a:t>
            </a:r>
          </a:p>
          <a:p>
            <a:pPr lvl="1"/>
            <a:r>
              <a:rPr lang="pt-BR" dirty="0"/>
              <a:t>Diretrizes específicas para o Gerenciamento de Eventos de Segurança da Informação (SIEM) .</a:t>
            </a:r>
          </a:p>
          <a:p>
            <a:r>
              <a:rPr lang="pt-BR" b="1" dirty="0"/>
              <a:t>ISO 27799</a:t>
            </a:r>
            <a:r>
              <a:rPr lang="pt-BR" dirty="0"/>
              <a:t> </a:t>
            </a:r>
          </a:p>
          <a:p>
            <a:pPr lvl="1"/>
            <a:r>
              <a:rPr lang="pt-BR" dirty="0"/>
              <a:t>Gerenciamento de segurança da informação para a área de saúde.</a:t>
            </a:r>
          </a:p>
          <a:p>
            <a:endParaRPr lang="en-US" dirty="0"/>
          </a:p>
        </p:txBody>
      </p:sp>
    </p:spTree>
    <p:extLst>
      <p:ext uri="{BB962C8B-B14F-4D97-AF65-F5344CB8AC3E}">
        <p14:creationId xmlns:p14="http://schemas.microsoft.com/office/powerpoint/2010/main" val="1256443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609DF1-FC1C-41F2-B041-216E4E1ADA62}"/>
              </a:ext>
            </a:extLst>
          </p:cNvPr>
          <p:cNvSpPr>
            <a:spLocks noGrp="1"/>
          </p:cNvSpPr>
          <p:nvPr>
            <p:ph type="title"/>
          </p:nvPr>
        </p:nvSpPr>
        <p:spPr/>
        <p:txBody>
          <a:bodyPr/>
          <a:lstStyle/>
          <a:p>
            <a:r>
              <a:rPr lang="en-US" dirty="0" err="1"/>
              <a:t>Família</a:t>
            </a:r>
            <a:r>
              <a:rPr lang="en-US" dirty="0"/>
              <a:t> ISO 27000</a:t>
            </a:r>
          </a:p>
        </p:txBody>
      </p:sp>
      <p:sp>
        <p:nvSpPr>
          <p:cNvPr id="3" name="Espaço Reservado para Conteúdo 2">
            <a:extLst>
              <a:ext uri="{FF2B5EF4-FFF2-40B4-BE49-F238E27FC236}">
                <a16:creationId xmlns:a16="http://schemas.microsoft.com/office/drawing/2014/main" id="{61F5D020-C61F-40B1-90E0-B343AAA2D0E1}"/>
              </a:ext>
            </a:extLst>
          </p:cNvPr>
          <p:cNvSpPr>
            <a:spLocks noGrp="1"/>
          </p:cNvSpPr>
          <p:nvPr>
            <p:ph idx="1"/>
          </p:nvPr>
        </p:nvSpPr>
        <p:spPr/>
        <p:txBody>
          <a:bodyPr>
            <a:normAutofit/>
          </a:bodyPr>
          <a:lstStyle/>
          <a:p>
            <a:r>
              <a:rPr lang="pt-BR" b="1" dirty="0"/>
              <a:t>ISO/IEC 27050</a:t>
            </a:r>
          </a:p>
          <a:p>
            <a:pPr lvl="1"/>
            <a:r>
              <a:rPr lang="pt-BR" dirty="0"/>
              <a:t>Esta norma ainda está em fase de elaboração (informação atualizada em Novembro de 2016). Versa sobre padrões forenses digitais com objetivo de contribuir para a captura de evidências digitais. Será lançada como uma continuação de outras normas da família que já tratam do tema. </a:t>
            </a:r>
          </a:p>
          <a:p>
            <a:endParaRPr lang="pt-BR" dirty="0"/>
          </a:p>
          <a:p>
            <a:r>
              <a:rPr lang="pt-BR" dirty="0"/>
              <a:t>Diversas outras normas desta família estão em fase de estudos e/ou sendo propostas, é possível notar que diversas áreas de negócio ainda não são contempladas, assim como assuntos específicos na estrutura de segurança da informação e sessões específicas da norma 27002.</a:t>
            </a:r>
            <a:endParaRPr lang="en-US" dirty="0"/>
          </a:p>
        </p:txBody>
      </p:sp>
    </p:spTree>
    <p:extLst>
      <p:ext uri="{BB962C8B-B14F-4D97-AF65-F5344CB8AC3E}">
        <p14:creationId xmlns:p14="http://schemas.microsoft.com/office/powerpoint/2010/main" val="46673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C957D7-39E7-4236-9603-E619C8E124BE}"/>
              </a:ext>
            </a:extLst>
          </p:cNvPr>
          <p:cNvSpPr>
            <a:spLocks noGrp="1"/>
          </p:cNvSpPr>
          <p:nvPr>
            <p:ph type="title"/>
          </p:nvPr>
        </p:nvSpPr>
        <p:spPr/>
        <p:txBody>
          <a:bodyPr/>
          <a:lstStyle/>
          <a:p>
            <a:endParaRPr lang="en-US"/>
          </a:p>
        </p:txBody>
      </p:sp>
      <p:sp>
        <p:nvSpPr>
          <p:cNvPr id="3" name="Espaço Reservado para Conteúdo 2">
            <a:extLst>
              <a:ext uri="{FF2B5EF4-FFF2-40B4-BE49-F238E27FC236}">
                <a16:creationId xmlns:a16="http://schemas.microsoft.com/office/drawing/2014/main" id="{B1CCE62D-2271-44F4-B502-896F04EAF649}"/>
              </a:ext>
            </a:extLst>
          </p:cNvPr>
          <p:cNvSpPr>
            <a:spLocks noGrp="1"/>
          </p:cNvSpPr>
          <p:nvPr>
            <p:ph idx="1"/>
          </p:nvPr>
        </p:nvSpPr>
        <p:spPr/>
        <p:txBody>
          <a:bodyPr>
            <a:normAutofit/>
          </a:bodyPr>
          <a:lstStyle/>
          <a:p>
            <a:pPr marL="0" indent="0">
              <a:buNone/>
            </a:pPr>
            <a:r>
              <a:rPr lang="pt-BR" b="1" dirty="0"/>
              <a:t>Referências:</a:t>
            </a:r>
          </a:p>
          <a:p>
            <a:r>
              <a:rPr lang="pt-BR" dirty="0">
                <a:hlinkClick r:id="rId2"/>
              </a:rPr>
              <a:t>http://www.iso.org </a:t>
            </a:r>
            <a:endParaRPr lang="pt-BR" dirty="0"/>
          </a:p>
          <a:p>
            <a:r>
              <a:rPr lang="pt-BR" dirty="0">
                <a:hlinkClick r:id="rId3"/>
              </a:rPr>
              <a:t>http://www.iso27001security.com </a:t>
            </a:r>
            <a:endParaRPr lang="pt-BR" dirty="0"/>
          </a:p>
          <a:p>
            <a:r>
              <a:rPr lang="pt-BR" dirty="0">
                <a:hlinkClick r:id="rId4"/>
              </a:rPr>
              <a:t>http://www.portalgsti.com.br</a:t>
            </a:r>
            <a:r>
              <a:rPr lang="pt-BR" dirty="0"/>
              <a:t> </a:t>
            </a:r>
          </a:p>
          <a:p>
            <a:r>
              <a:rPr lang="pt-BR" dirty="0">
                <a:hlinkClick r:id="rId5"/>
              </a:rPr>
              <a:t>http://www.abntcatalogo.com.br/</a:t>
            </a:r>
            <a:r>
              <a:rPr lang="pt-BR" dirty="0"/>
              <a:t> </a:t>
            </a:r>
          </a:p>
          <a:p>
            <a:pPr marL="0" indent="0">
              <a:buNone/>
            </a:pPr>
            <a:endParaRPr lang="pt-BR" dirty="0"/>
          </a:p>
          <a:p>
            <a:endParaRPr lang="en-US" dirty="0"/>
          </a:p>
        </p:txBody>
      </p:sp>
    </p:spTree>
    <p:extLst>
      <p:ext uri="{BB962C8B-B14F-4D97-AF65-F5344CB8AC3E}">
        <p14:creationId xmlns:p14="http://schemas.microsoft.com/office/powerpoint/2010/main" val="3451502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9173CC-9640-474A-AE63-6FD7C9D872C7}"/>
              </a:ext>
            </a:extLst>
          </p:cNvPr>
          <p:cNvSpPr>
            <a:spLocks noGrp="1"/>
          </p:cNvSpPr>
          <p:nvPr>
            <p:ph type="title"/>
          </p:nvPr>
        </p:nvSpPr>
        <p:spPr/>
        <p:txBody>
          <a:bodyPr/>
          <a:lstStyle/>
          <a:p>
            <a:r>
              <a:rPr lang="en-US" dirty="0" err="1"/>
              <a:t>Família</a:t>
            </a:r>
            <a:r>
              <a:rPr lang="en-US" dirty="0"/>
              <a:t> ISO 27000</a:t>
            </a:r>
          </a:p>
        </p:txBody>
      </p:sp>
      <p:sp>
        <p:nvSpPr>
          <p:cNvPr id="3" name="Espaço Reservado para Conteúdo 2">
            <a:extLst>
              <a:ext uri="{FF2B5EF4-FFF2-40B4-BE49-F238E27FC236}">
                <a16:creationId xmlns:a16="http://schemas.microsoft.com/office/drawing/2014/main" id="{CCCDE8CB-23F0-434B-ABB9-9C1F04C95D9F}"/>
              </a:ext>
            </a:extLst>
          </p:cNvPr>
          <p:cNvSpPr>
            <a:spLocks noGrp="1"/>
          </p:cNvSpPr>
          <p:nvPr>
            <p:ph idx="1"/>
          </p:nvPr>
        </p:nvSpPr>
        <p:spPr/>
        <p:txBody>
          <a:bodyPr/>
          <a:lstStyle/>
          <a:p>
            <a:r>
              <a:rPr lang="pt-BR" b="1" dirty="0"/>
              <a:t>ISO/IEC 27000</a:t>
            </a:r>
            <a:r>
              <a:rPr lang="pt-BR" dirty="0"/>
              <a:t> </a:t>
            </a:r>
          </a:p>
          <a:p>
            <a:pPr lvl="1"/>
            <a:r>
              <a:rPr lang="pt-BR" dirty="0"/>
              <a:t>Visão geral/introdução à família ISO 27000. </a:t>
            </a:r>
          </a:p>
          <a:p>
            <a:pPr lvl="1"/>
            <a:r>
              <a:rPr lang="pt-BR" dirty="0"/>
              <a:t>É uma norma interessante para iniciantes na gestão da Segurança da Informação. </a:t>
            </a:r>
          </a:p>
          <a:p>
            <a:pPr lvl="1"/>
            <a:r>
              <a:rPr lang="pt-BR" dirty="0"/>
              <a:t>Inclui um glossário de termos que ajuda na preparação para a certificação profissional ISO 27002 Foundation.</a:t>
            </a:r>
            <a:endParaRPr lang="en-US" dirty="0"/>
          </a:p>
        </p:txBody>
      </p:sp>
    </p:spTree>
    <p:extLst>
      <p:ext uri="{BB962C8B-B14F-4D97-AF65-F5344CB8AC3E}">
        <p14:creationId xmlns:p14="http://schemas.microsoft.com/office/powerpoint/2010/main" val="605284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76A13D-B7FF-4CF3-A2B1-13E47B4D143C}"/>
              </a:ext>
            </a:extLst>
          </p:cNvPr>
          <p:cNvSpPr>
            <a:spLocks noGrp="1"/>
          </p:cNvSpPr>
          <p:nvPr>
            <p:ph type="title"/>
          </p:nvPr>
        </p:nvSpPr>
        <p:spPr>
          <a:xfrm>
            <a:off x="838200" y="365125"/>
            <a:ext cx="10515600" cy="835025"/>
          </a:xfrm>
        </p:spPr>
        <p:txBody>
          <a:bodyPr/>
          <a:lstStyle/>
          <a:p>
            <a:r>
              <a:rPr lang="en-US" dirty="0" err="1"/>
              <a:t>Família</a:t>
            </a:r>
            <a:r>
              <a:rPr lang="en-US" dirty="0"/>
              <a:t> ISO 27000</a:t>
            </a:r>
          </a:p>
        </p:txBody>
      </p:sp>
      <p:sp>
        <p:nvSpPr>
          <p:cNvPr id="3" name="Espaço Reservado para Conteúdo 2">
            <a:extLst>
              <a:ext uri="{FF2B5EF4-FFF2-40B4-BE49-F238E27FC236}">
                <a16:creationId xmlns:a16="http://schemas.microsoft.com/office/drawing/2014/main" id="{CF1F10BE-FA20-4B09-8ED9-6E571E6B6C78}"/>
              </a:ext>
            </a:extLst>
          </p:cNvPr>
          <p:cNvSpPr>
            <a:spLocks noGrp="1"/>
          </p:cNvSpPr>
          <p:nvPr>
            <p:ph idx="1"/>
          </p:nvPr>
        </p:nvSpPr>
        <p:spPr>
          <a:xfrm>
            <a:off x="838200" y="1463040"/>
            <a:ext cx="10515600" cy="4713923"/>
          </a:xfrm>
        </p:spPr>
        <p:txBody>
          <a:bodyPr>
            <a:normAutofit lnSpcReduction="10000"/>
          </a:bodyPr>
          <a:lstStyle/>
          <a:p>
            <a:r>
              <a:rPr lang="pt-BR" b="1" dirty="0"/>
              <a:t>ISO/IEC 27001</a:t>
            </a:r>
            <a:r>
              <a:rPr lang="pt-BR" dirty="0"/>
              <a:t> </a:t>
            </a:r>
          </a:p>
          <a:p>
            <a:pPr lvl="1"/>
            <a:r>
              <a:rPr lang="pt-BR" dirty="0"/>
              <a:t>É a norma que define os requisitos para um Sistema de Gestão da Segurança da Informação (SGSI).</a:t>
            </a:r>
          </a:p>
          <a:p>
            <a:pPr lvl="1"/>
            <a:r>
              <a:rPr lang="pt-BR" dirty="0"/>
              <a:t>O SGSI é descrito como um sistema parte do sistema de gestão global da organização, com base em uma abordagem de risco do negócio, para estabelecer, implementar, operar, monitorar, revisar, manter e melhorar a segurança da informação. </a:t>
            </a:r>
          </a:p>
          <a:p>
            <a:pPr lvl="1"/>
            <a:r>
              <a:rPr lang="pt-BR" dirty="0"/>
              <a:t>O SGSI inclui estrutura organizacional, políticas, atividades de planejamento, responsabilidades, práticas, procedimentos, processos e recursos. </a:t>
            </a:r>
          </a:p>
          <a:p>
            <a:pPr lvl="1"/>
            <a:r>
              <a:rPr lang="pt-BR" dirty="0"/>
              <a:t>É a principal norma que uma organização deve utilizar como base para obter a certificação empresarial em gestão da segurança da informação . Por isso, é conhecida como a única norma internacional </a:t>
            </a:r>
            <a:r>
              <a:rPr lang="pt-BR" dirty="0" err="1"/>
              <a:t>auditável</a:t>
            </a:r>
            <a:r>
              <a:rPr lang="pt-BR" dirty="0"/>
              <a:t> que define os requisitos para um SGSI.</a:t>
            </a:r>
            <a:br>
              <a:rPr lang="pt-BR" dirty="0"/>
            </a:br>
            <a:endParaRPr lang="en-US" dirty="0"/>
          </a:p>
        </p:txBody>
      </p:sp>
    </p:spTree>
    <p:extLst>
      <p:ext uri="{BB962C8B-B14F-4D97-AF65-F5344CB8AC3E}">
        <p14:creationId xmlns:p14="http://schemas.microsoft.com/office/powerpoint/2010/main" val="3202447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FB0D78-1375-497E-8962-ECF49D874A51}"/>
              </a:ext>
            </a:extLst>
          </p:cNvPr>
          <p:cNvSpPr>
            <a:spLocks noGrp="1"/>
          </p:cNvSpPr>
          <p:nvPr>
            <p:ph type="title"/>
          </p:nvPr>
        </p:nvSpPr>
        <p:spPr/>
        <p:txBody>
          <a:bodyPr/>
          <a:lstStyle/>
          <a:p>
            <a:r>
              <a:rPr lang="en-US" dirty="0"/>
              <a:t>SGSI – Sistema de </a:t>
            </a:r>
            <a:r>
              <a:rPr lang="en-US" dirty="0" err="1"/>
              <a:t>Gestão</a:t>
            </a:r>
            <a:r>
              <a:rPr lang="en-US" dirty="0"/>
              <a:t> da SI</a:t>
            </a:r>
          </a:p>
        </p:txBody>
      </p:sp>
      <p:pic>
        <p:nvPicPr>
          <p:cNvPr id="4" name="Espaço Reservado para Conteúdo 3">
            <a:extLst>
              <a:ext uri="{FF2B5EF4-FFF2-40B4-BE49-F238E27FC236}">
                <a16:creationId xmlns:a16="http://schemas.microsoft.com/office/drawing/2014/main" id="{68AB2080-EFD7-4B7E-ABBD-E4B3C2A13EC6}"/>
              </a:ext>
            </a:extLst>
          </p:cNvPr>
          <p:cNvPicPr>
            <a:picLocks noGrp="1" noChangeAspect="1"/>
          </p:cNvPicPr>
          <p:nvPr>
            <p:ph idx="1"/>
          </p:nvPr>
        </p:nvPicPr>
        <p:blipFill>
          <a:blip r:embed="rId2"/>
          <a:stretch>
            <a:fillRect/>
          </a:stretch>
        </p:blipFill>
        <p:spPr>
          <a:xfrm>
            <a:off x="3476748" y="1825625"/>
            <a:ext cx="5238504" cy="4351338"/>
          </a:xfrm>
          <a:prstGeom prst="rect">
            <a:avLst/>
          </a:prstGeom>
        </p:spPr>
      </p:pic>
    </p:spTree>
    <p:extLst>
      <p:ext uri="{BB962C8B-B14F-4D97-AF65-F5344CB8AC3E}">
        <p14:creationId xmlns:p14="http://schemas.microsoft.com/office/powerpoint/2010/main" val="401128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4EB6FF-AFC8-400C-8774-6F9010646380}"/>
              </a:ext>
            </a:extLst>
          </p:cNvPr>
          <p:cNvSpPr>
            <a:spLocks noGrp="1"/>
          </p:cNvSpPr>
          <p:nvPr>
            <p:ph type="title"/>
          </p:nvPr>
        </p:nvSpPr>
        <p:spPr/>
        <p:txBody>
          <a:bodyPr/>
          <a:lstStyle/>
          <a:p>
            <a:r>
              <a:rPr lang="en-US" dirty="0" err="1"/>
              <a:t>Família</a:t>
            </a:r>
            <a:r>
              <a:rPr lang="en-US" dirty="0"/>
              <a:t> ISO 27000</a:t>
            </a:r>
          </a:p>
        </p:txBody>
      </p:sp>
      <p:sp>
        <p:nvSpPr>
          <p:cNvPr id="3" name="Espaço Reservado para Conteúdo 2">
            <a:extLst>
              <a:ext uri="{FF2B5EF4-FFF2-40B4-BE49-F238E27FC236}">
                <a16:creationId xmlns:a16="http://schemas.microsoft.com/office/drawing/2014/main" id="{D4FC908E-830A-4A23-9A39-7C9F9C6D8BB4}"/>
              </a:ext>
            </a:extLst>
          </p:cNvPr>
          <p:cNvSpPr>
            <a:spLocks noGrp="1"/>
          </p:cNvSpPr>
          <p:nvPr>
            <p:ph idx="1"/>
          </p:nvPr>
        </p:nvSpPr>
        <p:spPr/>
        <p:txBody>
          <a:bodyPr>
            <a:normAutofit/>
          </a:bodyPr>
          <a:lstStyle/>
          <a:p>
            <a:r>
              <a:rPr lang="pt-BR" b="1" dirty="0"/>
              <a:t>ISO/IEC 27002</a:t>
            </a:r>
            <a:r>
              <a:rPr lang="pt-BR" dirty="0"/>
              <a:t> </a:t>
            </a:r>
          </a:p>
          <a:p>
            <a:pPr lvl="1"/>
            <a:r>
              <a:rPr lang="pt-BR" dirty="0"/>
              <a:t>É um código de práticas com um conjunto completo de controles que auxiliam na aplicação do SGSI.</a:t>
            </a:r>
          </a:p>
          <a:p>
            <a:pPr lvl="1"/>
            <a:r>
              <a:rPr lang="pt-BR" dirty="0"/>
              <a:t>É recomendável que a norma seja utilizada em conjunto com a ISO 27001, mas pode ser também consultada de forma independente com fins de adoção das boas práticas. </a:t>
            </a:r>
          </a:p>
          <a:p>
            <a:pPr lvl="1"/>
            <a:r>
              <a:rPr lang="pt-BR" dirty="0"/>
              <a:t>É a única norma em gestão da segurança para qual existem certificações profissionais. </a:t>
            </a:r>
            <a:endParaRPr lang="en-US" dirty="0"/>
          </a:p>
        </p:txBody>
      </p:sp>
    </p:spTree>
    <p:extLst>
      <p:ext uri="{BB962C8B-B14F-4D97-AF65-F5344CB8AC3E}">
        <p14:creationId xmlns:p14="http://schemas.microsoft.com/office/powerpoint/2010/main" val="822379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3CD400-4352-49E5-9FD9-6DD85DA79A3B}"/>
              </a:ext>
            </a:extLst>
          </p:cNvPr>
          <p:cNvSpPr>
            <a:spLocks noGrp="1"/>
          </p:cNvSpPr>
          <p:nvPr>
            <p:ph type="title"/>
          </p:nvPr>
        </p:nvSpPr>
        <p:spPr/>
        <p:txBody>
          <a:bodyPr/>
          <a:lstStyle/>
          <a:p>
            <a:r>
              <a:rPr lang="en-US" dirty="0" err="1"/>
              <a:t>Família</a:t>
            </a:r>
            <a:r>
              <a:rPr lang="en-US" dirty="0"/>
              <a:t> ISO 27000</a:t>
            </a:r>
          </a:p>
        </p:txBody>
      </p:sp>
      <p:sp>
        <p:nvSpPr>
          <p:cNvPr id="3" name="Espaço Reservado para Conteúdo 2">
            <a:extLst>
              <a:ext uri="{FF2B5EF4-FFF2-40B4-BE49-F238E27FC236}">
                <a16:creationId xmlns:a16="http://schemas.microsoft.com/office/drawing/2014/main" id="{3EF157AD-2D69-4632-BDBD-2B61AEC6DA00}"/>
              </a:ext>
            </a:extLst>
          </p:cNvPr>
          <p:cNvSpPr>
            <a:spLocks noGrp="1"/>
          </p:cNvSpPr>
          <p:nvPr>
            <p:ph idx="1"/>
          </p:nvPr>
        </p:nvSpPr>
        <p:spPr/>
        <p:txBody>
          <a:bodyPr/>
          <a:lstStyle/>
          <a:p>
            <a:r>
              <a:rPr lang="pt-BR" b="1" dirty="0"/>
              <a:t>ISO/IEC 27003 </a:t>
            </a:r>
          </a:p>
          <a:p>
            <a:pPr lvl="1"/>
            <a:r>
              <a:rPr lang="pt-BR" dirty="0"/>
              <a:t>A menos conhecida entre as 05 primeiras normas desta família. A ISO 27003 contém um conjunto de diretrizes para a implementação do SGSI. Enquanto a 27001 disponibiliza apenas requisitos, esta apresenta uma orientação detalhada.</a:t>
            </a:r>
          </a:p>
          <a:p>
            <a:r>
              <a:rPr lang="pt-BR" b="1" dirty="0"/>
              <a:t>ISO/IEC 27004 </a:t>
            </a:r>
          </a:p>
          <a:p>
            <a:pPr lvl="1"/>
            <a:r>
              <a:rPr lang="pt-BR" dirty="0"/>
              <a:t>Define métricas de medição para a gestão da segurança da informação. Pode ser uma importante aliada no momento de definir metas de níveis de serviço para a segurança da informação, ou mesmo executar o </a:t>
            </a:r>
            <a:r>
              <a:rPr lang="pt-BR" dirty="0" err="1"/>
              <a:t>check</a:t>
            </a:r>
            <a:r>
              <a:rPr lang="pt-BR" dirty="0"/>
              <a:t> e </a:t>
            </a:r>
            <a:r>
              <a:rPr lang="pt-BR" dirty="0" err="1"/>
              <a:t>act</a:t>
            </a:r>
            <a:r>
              <a:rPr lang="pt-BR" dirty="0"/>
              <a:t> do SGSI.</a:t>
            </a:r>
          </a:p>
          <a:p>
            <a:endParaRPr lang="en-US" dirty="0"/>
          </a:p>
        </p:txBody>
      </p:sp>
    </p:spTree>
    <p:extLst>
      <p:ext uri="{BB962C8B-B14F-4D97-AF65-F5344CB8AC3E}">
        <p14:creationId xmlns:p14="http://schemas.microsoft.com/office/powerpoint/2010/main" val="1482100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66F725-4063-4B47-81EE-54BC45F7858E}"/>
              </a:ext>
            </a:extLst>
          </p:cNvPr>
          <p:cNvSpPr>
            <a:spLocks noGrp="1"/>
          </p:cNvSpPr>
          <p:nvPr>
            <p:ph type="title"/>
          </p:nvPr>
        </p:nvSpPr>
        <p:spPr/>
        <p:txBody>
          <a:bodyPr/>
          <a:lstStyle/>
          <a:p>
            <a:r>
              <a:rPr lang="en-US" dirty="0" err="1"/>
              <a:t>Família</a:t>
            </a:r>
            <a:r>
              <a:rPr lang="en-US" dirty="0"/>
              <a:t> ISO 27000</a:t>
            </a:r>
          </a:p>
        </p:txBody>
      </p:sp>
      <p:sp>
        <p:nvSpPr>
          <p:cNvPr id="3" name="Espaço Reservado para Conteúdo 2">
            <a:extLst>
              <a:ext uri="{FF2B5EF4-FFF2-40B4-BE49-F238E27FC236}">
                <a16:creationId xmlns:a16="http://schemas.microsoft.com/office/drawing/2014/main" id="{E77525F4-4FB6-482C-A36C-524C244A6284}"/>
              </a:ext>
            </a:extLst>
          </p:cNvPr>
          <p:cNvSpPr>
            <a:spLocks noGrp="1"/>
          </p:cNvSpPr>
          <p:nvPr>
            <p:ph idx="1"/>
          </p:nvPr>
        </p:nvSpPr>
        <p:spPr/>
        <p:txBody>
          <a:bodyPr/>
          <a:lstStyle/>
          <a:p>
            <a:r>
              <a:rPr lang="pt-BR" b="1" dirty="0"/>
              <a:t>ISO/IEC 27006</a:t>
            </a:r>
            <a:r>
              <a:rPr lang="pt-BR" dirty="0"/>
              <a:t> </a:t>
            </a:r>
          </a:p>
          <a:p>
            <a:pPr lvl="1"/>
            <a:r>
              <a:rPr lang="pt-BR" dirty="0"/>
              <a:t>Define requisitos para organizações que trabalham com auditoria e certificação de sistemas de gestão de segurança da informação. Em outras palavras, os requisitos na perspectiva da empresa auditando o seu cliente, para validar um SGSI .</a:t>
            </a:r>
          </a:p>
          <a:p>
            <a:r>
              <a:rPr lang="pt-BR" b="1" dirty="0"/>
              <a:t>ISO/IEC 27007</a:t>
            </a:r>
            <a:r>
              <a:rPr lang="pt-BR" dirty="0"/>
              <a:t> </a:t>
            </a:r>
          </a:p>
          <a:p>
            <a:pPr lvl="1"/>
            <a:r>
              <a:rPr lang="pt-BR" dirty="0"/>
              <a:t>Aborda diretrizes para guiar a auditoria do sistema de gestão da segurança da informação. Ela deve ser usada junto com a ISO 27006, assim como a ISO 27002 deve ser usada em conjunto com a ISO 27001.</a:t>
            </a:r>
          </a:p>
          <a:p>
            <a:endParaRPr lang="en-US" dirty="0"/>
          </a:p>
        </p:txBody>
      </p:sp>
    </p:spTree>
    <p:extLst>
      <p:ext uri="{BB962C8B-B14F-4D97-AF65-F5344CB8AC3E}">
        <p14:creationId xmlns:p14="http://schemas.microsoft.com/office/powerpoint/2010/main" val="750392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BFE429-B069-4C50-BB75-1BBD18F33313}"/>
              </a:ext>
            </a:extLst>
          </p:cNvPr>
          <p:cNvSpPr>
            <a:spLocks noGrp="1"/>
          </p:cNvSpPr>
          <p:nvPr>
            <p:ph type="title"/>
          </p:nvPr>
        </p:nvSpPr>
        <p:spPr/>
        <p:txBody>
          <a:bodyPr/>
          <a:lstStyle/>
          <a:p>
            <a:r>
              <a:rPr lang="en-US" dirty="0" err="1"/>
              <a:t>Família</a:t>
            </a:r>
            <a:r>
              <a:rPr lang="en-US" dirty="0"/>
              <a:t> ISO 27000</a:t>
            </a:r>
          </a:p>
        </p:txBody>
      </p:sp>
      <p:sp>
        <p:nvSpPr>
          <p:cNvPr id="3" name="Espaço Reservado para Conteúdo 2">
            <a:extLst>
              <a:ext uri="{FF2B5EF4-FFF2-40B4-BE49-F238E27FC236}">
                <a16:creationId xmlns:a16="http://schemas.microsoft.com/office/drawing/2014/main" id="{A2F3A542-ACB1-4D52-8341-CCAF9BD83542}"/>
              </a:ext>
            </a:extLst>
          </p:cNvPr>
          <p:cNvSpPr>
            <a:spLocks noGrp="1"/>
          </p:cNvSpPr>
          <p:nvPr>
            <p:ph idx="1"/>
          </p:nvPr>
        </p:nvSpPr>
        <p:spPr/>
        <p:txBody>
          <a:bodyPr/>
          <a:lstStyle/>
          <a:p>
            <a:r>
              <a:rPr lang="pt-BR" b="1" dirty="0"/>
              <a:t>ISO/IEC 27008</a:t>
            </a:r>
            <a:r>
              <a:rPr lang="pt-BR" dirty="0"/>
              <a:t> </a:t>
            </a:r>
          </a:p>
          <a:p>
            <a:pPr lvl="1"/>
            <a:r>
              <a:rPr lang="pt-BR" dirty="0"/>
              <a:t>Esta norma complementa a ISO 27007 ao concentrar-se na auditoria dos controles em segurança da informação (que estão dispostos </a:t>
            </a:r>
            <a:r>
              <a:rPr lang="pt-BR" dirty="0" err="1"/>
              <a:t>na</a:t>
            </a:r>
            <a:r>
              <a:rPr lang="pt-BR" dirty="0"/>
              <a:t> ISO 27002), enquanto a 27007 concentra-se na auditoria dos requisitos do SGSI (definidos na 27001).</a:t>
            </a:r>
          </a:p>
          <a:p>
            <a:r>
              <a:rPr lang="pt-BR" b="1" dirty="0"/>
              <a:t>ISO/IEC 27009</a:t>
            </a:r>
          </a:p>
          <a:p>
            <a:pPr lvl="1"/>
            <a:r>
              <a:rPr lang="pt-BR" dirty="0"/>
              <a:t>Esta norma apoia indústrias específicas pretendem trabalhar orientadas às normas ISO 27000.</a:t>
            </a:r>
          </a:p>
          <a:p>
            <a:endParaRPr lang="en-US" dirty="0"/>
          </a:p>
        </p:txBody>
      </p:sp>
    </p:spTree>
    <p:extLst>
      <p:ext uri="{BB962C8B-B14F-4D97-AF65-F5344CB8AC3E}">
        <p14:creationId xmlns:p14="http://schemas.microsoft.com/office/powerpoint/2010/main" val="67470123"/>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319</Words>
  <Application>Microsoft Office PowerPoint</Application>
  <PresentationFormat>Widescreen</PresentationFormat>
  <Paragraphs>151</Paragraphs>
  <Slides>25</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25</vt:i4>
      </vt:variant>
    </vt:vector>
  </HeadingPairs>
  <TitlesOfParts>
    <vt:vector size="29" baseType="lpstr">
      <vt:lpstr>Arial</vt:lpstr>
      <vt:lpstr>Calibri</vt:lpstr>
      <vt:lpstr>Calibri Light</vt:lpstr>
      <vt:lpstr>Tema do Office</vt:lpstr>
      <vt:lpstr>Família ISO 27000</vt:lpstr>
      <vt:lpstr>Família ISO 27000</vt:lpstr>
      <vt:lpstr>Família ISO 27000</vt:lpstr>
      <vt:lpstr>Família ISO 27000</vt:lpstr>
      <vt:lpstr>SGSI – Sistema de Gestão da SI</vt:lpstr>
      <vt:lpstr>Família ISO 27000</vt:lpstr>
      <vt:lpstr>Família ISO 27000</vt:lpstr>
      <vt:lpstr>Família ISO 27000</vt:lpstr>
      <vt:lpstr>Família ISO 27000</vt:lpstr>
      <vt:lpstr>Família ISO 27000</vt:lpstr>
      <vt:lpstr>Família ISO 27000</vt:lpstr>
      <vt:lpstr>Família ISO 27000</vt:lpstr>
      <vt:lpstr>Família ISO 27000</vt:lpstr>
      <vt:lpstr>Família ISO 27000</vt:lpstr>
      <vt:lpstr>Família ISO 27000</vt:lpstr>
      <vt:lpstr>Família ISO 27000</vt:lpstr>
      <vt:lpstr>Família ISO 27000</vt:lpstr>
      <vt:lpstr>Família ISO 27000</vt:lpstr>
      <vt:lpstr>Família ISO 27000</vt:lpstr>
      <vt:lpstr>Família ISO 27000</vt:lpstr>
      <vt:lpstr>Família ISO 27000</vt:lpstr>
      <vt:lpstr>Família ISO 27000</vt:lpstr>
      <vt:lpstr>Família ISO 27000</vt:lpstr>
      <vt:lpstr>Família ISO 27000</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Família ISO 27000</dc:title>
  <dc:creator>Patricia de Bassi</dc:creator>
  <cp:lastModifiedBy>Patricia de Bassi</cp:lastModifiedBy>
  <cp:revision>11</cp:revision>
  <dcterms:created xsi:type="dcterms:W3CDTF">2017-08-30T16:48:32Z</dcterms:created>
  <dcterms:modified xsi:type="dcterms:W3CDTF">2017-08-30T21:16:52Z</dcterms:modified>
</cp:coreProperties>
</file>