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71" r:id="rId11"/>
    <p:sldId id="272" r:id="rId12"/>
    <p:sldId id="273" r:id="rId13"/>
    <p:sldId id="265" r:id="rId14"/>
    <p:sldId id="266" r:id="rId15"/>
    <p:sldId id="267" r:id="rId16"/>
    <p:sldId id="268" r:id="rId17"/>
    <p:sldId id="269" r:id="rId18"/>
    <p:sldId id="270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ia de Bassi" initials="PdB" lastIdx="1" clrIdx="0">
    <p:extLst>
      <p:ext uri="{19B8F6BF-5375-455C-9EA6-DF929625EA0E}">
        <p15:presenceInfo xmlns:p15="http://schemas.microsoft.com/office/powerpoint/2012/main" userId="44b6d8738350d5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38" d="100"/>
          <a:sy n="38" d="100"/>
        </p:scale>
        <p:origin x="60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31T17:06:04.041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979DE-F246-478E-BFE9-13937B4DD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B6D564-F58E-45EA-812F-D4856ABD4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B55E9D-2BB6-42E6-933F-73441A84C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977D0F-83A8-4BA3-ABF2-F2B9E228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8C916C-85E2-4ECC-BDEB-865C968D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9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6B8BB-AFF6-4CD1-94D6-4476507D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CE4162-2E93-4B92-93AA-DF3AA704D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B5DFAC-BF84-4FD5-9F64-3E1542BC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DC31D3-9222-4F64-9528-E360A2C6B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E54911-2CE1-4BB5-A3EE-F67D0C5D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9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B2D200-DE7B-4816-9707-15D2054C1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E9A4C0-BCF2-4A6C-B0F8-950CA986C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6060DE-C59A-4495-9D72-D3089C28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2EA50F-88AB-4FEB-9A2E-1CB8C98A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599EC3-82D7-4659-856D-0FD3E94A1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3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52379-7498-4E1A-A791-360ECB5B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C06B3-F9D8-448F-A09B-1343FBFE3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06AF81-4A79-4E79-B2E5-54A941F5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C1121A-CDE6-428E-8469-9DD98E862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26EB89-41D8-47C2-A973-04A3111F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3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9363C-B274-484C-A79D-92A8DE0E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C506DE-F0C7-485C-8AFF-AB00DAA25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27870F-2383-48A1-9768-AB986CAD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0E42E1-FEBF-4B27-9208-9D716DD13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33339A-0E69-467E-B204-EEEA347B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6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64073-DCE2-4676-8D87-C740DB1C1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7941A9-E814-4189-A989-34CC41F89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A1998D-D119-4B38-8D3C-2B108E8BC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612C07-6B54-4399-8CE6-AB386ADD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C089B6-4B23-4B48-BA33-8001F659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A12F9E-4F57-400F-B582-ECC533B2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2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9513B-BE9E-40CA-9365-EFFEE9E5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052786-78CF-4F79-B388-FB642B497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860AE0-4067-4D54-832B-DB752767E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62F34E-97E8-43C6-97D7-EF5D2BCE6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6F3DC55-4FD6-4426-B6B0-D928CDC89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8EAD7A1-CE8E-4F8D-925C-17F233FE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4E02CA5-F58D-4F18-A79F-98E809DA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56F7162-0AB6-4138-A4A7-9FFD1520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1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9437D-FE5C-4AB6-96F9-DE5100B8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72291F-73B8-468F-A1B4-78408BC0A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C5B293-8B69-41E5-8D8F-A1ECF520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E0E42A3-C344-4F58-8FB6-89C3A00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1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DEA083D-67C9-479C-9EF5-E5B1CB78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BBBC20D-2D1C-475D-AA71-6604AA99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B22ED6-1202-42AA-AFFA-27FCE7B4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6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2A23C-24B0-4CAC-9596-AC07A643E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A045E6-AD13-4A02-BFB6-FE637545B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9FD759-9795-4F93-86A6-35AB26AE5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BC8BA6-053A-4EDC-97C7-2FE6891E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C8D582-4DEA-4E21-A7E4-014983507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A2D8F4-B342-4C3C-9642-0DF88748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F1766-BBD9-47C0-B29C-63A1D57E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9836441-8D37-4417-B1C5-82C9E6438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BA1016-96A3-4D57-BFB8-A1D95C7FE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52DEA8-5CA8-4886-AD12-E4AB5E34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611345-3DDD-4793-A4A4-1E84F2DD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83C2BD-7D3C-433F-821E-BD6FA79B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1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9D60E47-3781-4D69-9E90-4DFB63E2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E498DC-57EF-442C-A55C-EBB2DCC2B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9B20AA-A261-422B-81ED-2610B2436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E8924-3104-47DC-A84A-AEA495A1E001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D1B656-2693-4200-876D-B0B1C463F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34D706-E9EE-4CA6-B452-327B795A5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3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9A4CE-4BCB-4447-BE5B-C084A20A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Segurança</a:t>
            </a:r>
            <a:r>
              <a:rPr lang="en-US" dirty="0"/>
              <a:t> e Auditoria de </a:t>
            </a:r>
            <a:r>
              <a:rPr lang="en-US" dirty="0" err="1"/>
              <a:t>Sistemas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2D89E2-0214-4799-B586-48A133ADEA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Conceitos</a:t>
            </a:r>
            <a:r>
              <a:rPr lang="en-US" dirty="0"/>
              <a:t> </a:t>
            </a:r>
            <a:r>
              <a:rPr lang="en-US" dirty="0" err="1"/>
              <a:t>Iniciais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Profa</a:t>
            </a:r>
            <a:r>
              <a:rPr lang="en-US" dirty="0"/>
              <a:t>. Patricia Rucker de Bassi</a:t>
            </a:r>
          </a:p>
        </p:txBody>
      </p:sp>
    </p:spTree>
    <p:extLst>
      <p:ext uri="{BB962C8B-B14F-4D97-AF65-F5344CB8AC3E}">
        <p14:creationId xmlns:p14="http://schemas.microsoft.com/office/powerpoint/2010/main" val="2302335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31C29-20DC-460D-B416-7EA4CB83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3"/>
            <a:ext cx="10515600" cy="1325563"/>
          </a:xfrm>
        </p:spPr>
        <p:txBody>
          <a:bodyPr/>
          <a:lstStyle/>
          <a:p>
            <a:r>
              <a:rPr lang="en-US" dirty="0" err="1"/>
              <a:t>Atividade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711AFA-1A65-4145-A1E6-A6F8EA405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i="1" dirty="0"/>
              <a:t>“Maria é funcionária do RH de uma grande corporação. As informações salariais são de acesso exclusivo a funcionários do RH e diretores (</a:t>
            </a:r>
            <a:r>
              <a:rPr lang="pt-BR" b="1" i="1" dirty="0">
                <a:solidFill>
                  <a:srgbClr val="FF0000"/>
                </a:solidFill>
              </a:rPr>
              <a:t>confidencialidade</a:t>
            </a:r>
            <a:r>
              <a:rPr lang="pt-BR" i="1" dirty="0"/>
              <a:t>). Maria deseja gerar um ambiente de discórdia na empresa e envia uma planilha com salários adulterados para uma lista de e-mails internos de funcionários de outros setores. Um dos funcionários comunica sua chefia, que por sua vez comunica a direção da empresa. Eles comparam a planilha enviada por Maria, com a planilha contida em uma pasta de rede do servidor, cujo acesso é somente leitura (</a:t>
            </a:r>
            <a:r>
              <a:rPr lang="pt-BR" b="1" i="1" dirty="0">
                <a:solidFill>
                  <a:srgbClr val="FF0000"/>
                </a:solidFill>
              </a:rPr>
              <a:t>integridade</a:t>
            </a:r>
            <a:r>
              <a:rPr lang="pt-BR" i="1" dirty="0"/>
              <a:t>). Quando chamam Maria para conversar, eles tentam acessar a mesma planilha, porém uma falha no ponto de rede impede o acesso instantâneo (</a:t>
            </a:r>
            <a:r>
              <a:rPr lang="pt-BR" b="1" i="1" dirty="0">
                <a:solidFill>
                  <a:srgbClr val="FF0000"/>
                </a:solidFill>
              </a:rPr>
              <a:t>disponibilidade</a:t>
            </a:r>
            <a:r>
              <a:rPr lang="pt-BR" i="1" dirty="0"/>
              <a:t>). Resolvido o problema eles conversam com Maria, que admite a alteração dos valores da planilha salarial original e envio da mesma. Maria é então demitida por justa causa.”</a:t>
            </a:r>
            <a:endParaRPr lang="en-US" dirty="0"/>
          </a:p>
          <a:p>
            <a:endParaRPr lang="en-US" dirty="0"/>
          </a:p>
        </p:txBody>
      </p:sp>
      <p:sp>
        <p:nvSpPr>
          <p:cNvPr id="4" name="Balão de Fala: Oval 3">
            <a:extLst>
              <a:ext uri="{FF2B5EF4-FFF2-40B4-BE49-F238E27FC236}">
                <a16:creationId xmlns:a16="http://schemas.microsoft.com/office/drawing/2014/main" id="{3FAE60C1-F3A8-44D5-894B-ED43F07D03D0}"/>
              </a:ext>
            </a:extLst>
          </p:cNvPr>
          <p:cNvSpPr/>
          <p:nvPr/>
        </p:nvSpPr>
        <p:spPr>
          <a:xfrm>
            <a:off x="3806190" y="2673508"/>
            <a:ext cx="4377690" cy="1898015"/>
          </a:xfrm>
          <a:prstGeom prst="wedgeEllipseCallout">
            <a:avLst>
              <a:gd name="adj1" fmla="val -50598"/>
              <a:gd name="adj2" fmla="val -446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Determinadas</a:t>
            </a:r>
            <a:r>
              <a:rPr lang="en-US" sz="1200" dirty="0"/>
              <a:t> </a:t>
            </a:r>
            <a:r>
              <a:rPr lang="en-US" sz="1200" dirty="0" err="1"/>
              <a:t>informações</a:t>
            </a:r>
            <a:r>
              <a:rPr lang="en-US" sz="1200" dirty="0"/>
              <a:t> </a:t>
            </a:r>
            <a:r>
              <a:rPr lang="en-US" sz="1200" dirty="0" err="1"/>
              <a:t>só</a:t>
            </a:r>
            <a:r>
              <a:rPr lang="en-US" sz="1200" dirty="0"/>
              <a:t> </a:t>
            </a:r>
            <a:r>
              <a:rPr lang="en-US" sz="1200" dirty="0" err="1"/>
              <a:t>podem</a:t>
            </a:r>
            <a:r>
              <a:rPr lang="en-US" sz="1200" dirty="0"/>
              <a:t> </a:t>
            </a:r>
            <a:r>
              <a:rPr lang="en-US" sz="1200" dirty="0" err="1"/>
              <a:t>ser</a:t>
            </a:r>
            <a:r>
              <a:rPr lang="en-US" sz="1200" dirty="0"/>
              <a:t> </a:t>
            </a:r>
            <a:r>
              <a:rPr lang="en-US" sz="1200" dirty="0" err="1"/>
              <a:t>acessadas</a:t>
            </a:r>
            <a:r>
              <a:rPr lang="en-US" sz="1200" dirty="0"/>
              <a:t> </a:t>
            </a:r>
            <a:r>
              <a:rPr lang="en-US" sz="1200" dirty="0" err="1"/>
              <a:t>por</a:t>
            </a:r>
            <a:r>
              <a:rPr lang="en-US" sz="1200" dirty="0"/>
              <a:t> </a:t>
            </a:r>
            <a:r>
              <a:rPr lang="en-US" sz="1200" dirty="0" err="1"/>
              <a:t>quem</a:t>
            </a:r>
            <a:r>
              <a:rPr lang="en-US" sz="1200" dirty="0"/>
              <a:t> é de </a:t>
            </a:r>
            <a:r>
              <a:rPr lang="en-US" sz="1200" dirty="0" err="1"/>
              <a:t>direito</a:t>
            </a:r>
            <a:r>
              <a:rPr lang="en-US" sz="1200" dirty="0"/>
              <a:t>. </a:t>
            </a:r>
            <a:r>
              <a:rPr lang="en-US" sz="1200" dirty="0" err="1"/>
              <a:t>Pessoas</a:t>
            </a:r>
            <a:r>
              <a:rPr lang="en-US" sz="1200" dirty="0"/>
              <a:t> </a:t>
            </a:r>
            <a:r>
              <a:rPr lang="en-US" sz="1200" dirty="0" err="1"/>
              <a:t>não</a:t>
            </a:r>
            <a:r>
              <a:rPr lang="en-US" sz="1200" dirty="0"/>
              <a:t> </a:t>
            </a:r>
            <a:r>
              <a:rPr lang="en-US" sz="1200" dirty="0" err="1"/>
              <a:t>autorizadas</a:t>
            </a:r>
            <a:r>
              <a:rPr lang="en-US" sz="1200" dirty="0"/>
              <a:t> </a:t>
            </a:r>
            <a:r>
              <a:rPr lang="en-US" sz="1200" dirty="0" err="1"/>
              <a:t>não</a:t>
            </a:r>
            <a:r>
              <a:rPr lang="en-US" sz="1200" dirty="0"/>
              <a:t> </a:t>
            </a:r>
            <a:r>
              <a:rPr lang="en-US" sz="1200" dirty="0" err="1"/>
              <a:t>podem</a:t>
            </a:r>
            <a:r>
              <a:rPr lang="en-US" sz="1200" dirty="0"/>
              <a:t> </a:t>
            </a:r>
            <a:r>
              <a:rPr lang="en-US" sz="1200" dirty="0" err="1"/>
              <a:t>acessar</a:t>
            </a:r>
            <a:r>
              <a:rPr lang="en-US" sz="1200" dirty="0"/>
              <a:t> </a:t>
            </a:r>
            <a:r>
              <a:rPr lang="en-US" sz="1200" dirty="0" err="1"/>
              <a:t>determinadas</a:t>
            </a:r>
            <a:r>
              <a:rPr lang="en-US" sz="1200" dirty="0"/>
              <a:t> </a:t>
            </a:r>
            <a:r>
              <a:rPr lang="en-US" sz="1200" dirty="0" err="1"/>
              <a:t>informações</a:t>
            </a:r>
            <a:r>
              <a:rPr lang="en-US" sz="1200" dirty="0"/>
              <a:t>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71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31C29-20DC-460D-B416-7EA4CB83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Atividade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711AFA-1A65-4145-A1E6-A6F8EA405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i="1" dirty="0"/>
              <a:t>“Maria é funcionária do RH de uma grande corporação. As informações salariais são de acesso exclusivo a funcionários do RH e diretores (</a:t>
            </a:r>
            <a:r>
              <a:rPr lang="pt-BR" b="1" i="1" dirty="0">
                <a:solidFill>
                  <a:srgbClr val="FF0000"/>
                </a:solidFill>
              </a:rPr>
              <a:t>confidencialidade</a:t>
            </a:r>
            <a:r>
              <a:rPr lang="pt-BR" i="1" dirty="0"/>
              <a:t>). Maria deseja gerar um ambiente de discórdia na empresa e envia uma planilha com salários adulterados para uma lista de e-mails internos de funcionários de outros setores. Um dos funcionários comunica sua chefia, que por sua vez comunica a direção da empresa. Eles comparam a planilha enviada por Maria, com a planilha contida em uma pasta de rede do servidor, cujo acesso é somente leitura (</a:t>
            </a:r>
            <a:r>
              <a:rPr lang="pt-BR" b="1" i="1" dirty="0">
                <a:solidFill>
                  <a:srgbClr val="FF0000"/>
                </a:solidFill>
              </a:rPr>
              <a:t>integridade</a:t>
            </a:r>
            <a:r>
              <a:rPr lang="pt-BR" i="1" dirty="0"/>
              <a:t>). Quando chamam Maria para conversar, eles tentam acessar a mesma planilha, porém uma falha no ponto de rede impede o acesso instantâneo (</a:t>
            </a:r>
            <a:r>
              <a:rPr lang="pt-BR" b="1" i="1" dirty="0">
                <a:solidFill>
                  <a:srgbClr val="FF0000"/>
                </a:solidFill>
              </a:rPr>
              <a:t>disponibilidade</a:t>
            </a:r>
            <a:r>
              <a:rPr lang="pt-BR" i="1" dirty="0"/>
              <a:t>). Resolvido o problema eles conversam com Maria, que admite a alteração dos valores da planilha salarial original e envio da mesma. Maria é então demitida por justa causa.”</a:t>
            </a:r>
            <a:endParaRPr lang="en-US" dirty="0"/>
          </a:p>
          <a:p>
            <a:endParaRPr lang="en-US" dirty="0"/>
          </a:p>
        </p:txBody>
      </p:sp>
      <p:sp>
        <p:nvSpPr>
          <p:cNvPr id="4" name="Balão de Fala: Oval 3">
            <a:extLst>
              <a:ext uri="{FF2B5EF4-FFF2-40B4-BE49-F238E27FC236}">
                <a16:creationId xmlns:a16="http://schemas.microsoft.com/office/drawing/2014/main" id="{AB47698E-C642-4754-87A4-4941536410E3}"/>
              </a:ext>
            </a:extLst>
          </p:cNvPr>
          <p:cNvSpPr/>
          <p:nvPr/>
        </p:nvSpPr>
        <p:spPr>
          <a:xfrm>
            <a:off x="4011930" y="1690688"/>
            <a:ext cx="3806190" cy="1772602"/>
          </a:xfrm>
          <a:prstGeom prst="wedgeEllipseCallout">
            <a:avLst>
              <a:gd name="adj1" fmla="val 67756"/>
              <a:gd name="adj2" fmla="val 676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Garantia</a:t>
            </a:r>
            <a:r>
              <a:rPr lang="en-US" sz="1200" dirty="0"/>
              <a:t> de que a </a:t>
            </a:r>
            <a:r>
              <a:rPr lang="en-US" sz="1200" dirty="0" err="1"/>
              <a:t>informação</a:t>
            </a:r>
            <a:r>
              <a:rPr lang="en-US" sz="1200" dirty="0"/>
              <a:t> </a:t>
            </a:r>
            <a:r>
              <a:rPr lang="en-US" sz="1200" dirty="0" err="1"/>
              <a:t>armazenada</a:t>
            </a:r>
            <a:r>
              <a:rPr lang="en-US" sz="1200" dirty="0"/>
              <a:t> é </a:t>
            </a:r>
            <a:r>
              <a:rPr lang="en-US" sz="1200" dirty="0" err="1"/>
              <a:t>verdadeira</a:t>
            </a:r>
            <a:r>
              <a:rPr lang="en-US" sz="1200" dirty="0"/>
              <a:t> e </a:t>
            </a:r>
            <a:r>
              <a:rPr lang="en-US" sz="1200" dirty="0" err="1"/>
              <a:t>não</a:t>
            </a:r>
            <a:r>
              <a:rPr lang="en-US" sz="1200" dirty="0"/>
              <a:t> </a:t>
            </a:r>
            <a:r>
              <a:rPr lang="en-US" sz="1200" dirty="0" err="1"/>
              <a:t>está</a:t>
            </a:r>
            <a:r>
              <a:rPr lang="en-US" sz="1200" dirty="0"/>
              <a:t> </a:t>
            </a:r>
            <a:r>
              <a:rPr lang="en-US" sz="1200" dirty="0" err="1"/>
              <a:t>corrompida</a:t>
            </a:r>
            <a:r>
              <a:rPr lang="en-US" sz="1200" dirty="0"/>
              <a:t>. A </a:t>
            </a:r>
            <a:r>
              <a:rPr lang="en-US" sz="1200" dirty="0" err="1"/>
              <a:t>informação</a:t>
            </a:r>
            <a:r>
              <a:rPr lang="en-US" sz="1200" dirty="0"/>
              <a:t> </a:t>
            </a:r>
            <a:r>
              <a:rPr lang="en-US" sz="1200" dirty="0" err="1"/>
              <a:t>deve</a:t>
            </a:r>
            <a:r>
              <a:rPr lang="en-US" sz="1200" dirty="0"/>
              <a:t> </a:t>
            </a:r>
            <a:r>
              <a:rPr lang="en-US" sz="1200" dirty="0" err="1"/>
              <a:t>ser</a:t>
            </a:r>
            <a:r>
              <a:rPr lang="en-US" sz="1200" dirty="0"/>
              <a:t> </a:t>
            </a:r>
            <a:r>
              <a:rPr lang="en-US" sz="1200" dirty="0" err="1"/>
              <a:t>exata</a:t>
            </a:r>
            <a:r>
              <a:rPr lang="en-US" sz="1200" dirty="0"/>
              <a:t> e </a:t>
            </a:r>
            <a:r>
              <a:rPr lang="en-US" sz="1200" dirty="0" err="1"/>
              <a:t>manter</a:t>
            </a:r>
            <a:r>
              <a:rPr lang="en-US" sz="1200" dirty="0"/>
              <a:t> as </a:t>
            </a:r>
            <a:r>
              <a:rPr lang="en-US" sz="1200" dirty="0" err="1"/>
              <a:t>propriedades</a:t>
            </a:r>
            <a:r>
              <a:rPr lang="en-US" sz="1200" dirty="0"/>
              <a:t> </a:t>
            </a:r>
            <a:r>
              <a:rPr lang="en-US" sz="1200" dirty="0" err="1"/>
              <a:t>originais</a:t>
            </a:r>
            <a:r>
              <a:rPr lang="en-US" sz="1200" dirty="0"/>
              <a:t> </a:t>
            </a:r>
            <a:r>
              <a:rPr lang="en-US" sz="1200" dirty="0" err="1"/>
              <a:t>definidas</a:t>
            </a:r>
            <a:r>
              <a:rPr lang="en-US" sz="1200" dirty="0"/>
              <a:t> </a:t>
            </a:r>
            <a:r>
              <a:rPr lang="en-US" sz="1200" dirty="0" err="1"/>
              <a:t>por</a:t>
            </a:r>
            <a:r>
              <a:rPr lang="en-US" sz="1200" dirty="0"/>
              <a:t> </a:t>
            </a:r>
            <a:r>
              <a:rPr lang="en-US" sz="1200" dirty="0" err="1"/>
              <a:t>seu</a:t>
            </a:r>
            <a:r>
              <a:rPr lang="en-US" sz="1200" dirty="0"/>
              <a:t> </a:t>
            </a:r>
            <a:r>
              <a:rPr lang="en-US" sz="1200" dirty="0" err="1"/>
              <a:t>proprietário</a:t>
            </a:r>
            <a:r>
              <a:rPr lang="en-US" sz="1200" dirty="0"/>
              <a:t>.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21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31C29-20DC-460D-B416-7EA4CB83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Atividade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711AFA-1A65-4145-A1E6-A6F8EA405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i="1" dirty="0"/>
              <a:t>“Maria é funcionária do RH de uma grande corporação. As informações salariais são de acesso exclusivo a funcionários do RH e diretores (</a:t>
            </a:r>
            <a:r>
              <a:rPr lang="pt-BR" b="1" i="1" dirty="0">
                <a:solidFill>
                  <a:srgbClr val="FF0000"/>
                </a:solidFill>
              </a:rPr>
              <a:t>confidencialidade</a:t>
            </a:r>
            <a:r>
              <a:rPr lang="pt-BR" i="1" dirty="0"/>
              <a:t>). Maria deseja gerar um ambiente de discórdia na empresa e envia uma planilha com salários adulterados para uma lista de e-mails internos de funcionários de outros setores. Um dos funcionários comunica sua chefia, que por sua vez comunica a direção da empresa. Eles comparam a planilha enviada por Maria, com a planilha contida em uma pasta de rede do servidor, cujo acesso é somente leitura (</a:t>
            </a:r>
            <a:r>
              <a:rPr lang="pt-BR" b="1" i="1" dirty="0">
                <a:solidFill>
                  <a:srgbClr val="FF0000"/>
                </a:solidFill>
              </a:rPr>
              <a:t>integridade</a:t>
            </a:r>
            <a:r>
              <a:rPr lang="pt-BR" i="1" dirty="0"/>
              <a:t>). Quando chamam Maria para conversar, eles tentam acessar a mesma planilha, porém uma falha no ponto de rede impede o acesso instantâneo (</a:t>
            </a:r>
            <a:r>
              <a:rPr lang="pt-BR" b="1" i="1" dirty="0">
                <a:solidFill>
                  <a:srgbClr val="FF0000"/>
                </a:solidFill>
              </a:rPr>
              <a:t>disponibilidade</a:t>
            </a:r>
            <a:r>
              <a:rPr lang="pt-BR" i="1" dirty="0"/>
              <a:t>). Resolvido o problema eles conversam com Maria, que admite a alteração dos valores da planilha salarial original e envio da mesma. Maria é então demitida por justa causa.”</a:t>
            </a:r>
            <a:endParaRPr lang="en-US" dirty="0"/>
          </a:p>
          <a:p>
            <a:endParaRPr lang="en-US" dirty="0"/>
          </a:p>
        </p:txBody>
      </p:sp>
      <p:sp>
        <p:nvSpPr>
          <p:cNvPr id="4" name="Balão de Fala: Oval 3">
            <a:extLst>
              <a:ext uri="{FF2B5EF4-FFF2-40B4-BE49-F238E27FC236}">
                <a16:creationId xmlns:a16="http://schemas.microsoft.com/office/drawing/2014/main" id="{6168F8A2-1D25-443C-A54E-3C1711325AF3}"/>
              </a:ext>
            </a:extLst>
          </p:cNvPr>
          <p:cNvSpPr/>
          <p:nvPr/>
        </p:nvSpPr>
        <p:spPr>
          <a:xfrm>
            <a:off x="582930" y="1825625"/>
            <a:ext cx="4126230" cy="2251710"/>
          </a:xfrm>
          <a:prstGeom prst="wedgeEllipseCallout">
            <a:avLst>
              <a:gd name="adj1" fmla="val -22772"/>
              <a:gd name="adj2" fmla="val 90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</a:t>
            </a:r>
            <a:r>
              <a:rPr lang="en-US" sz="1200" dirty="0" err="1"/>
              <a:t>informação</a:t>
            </a:r>
            <a:r>
              <a:rPr lang="en-US" sz="1200" dirty="0"/>
              <a:t> </a:t>
            </a:r>
            <a:r>
              <a:rPr lang="en-US" sz="1200" dirty="0" err="1"/>
              <a:t>deve</a:t>
            </a:r>
            <a:r>
              <a:rPr lang="en-US" sz="1200" dirty="0"/>
              <a:t> </a:t>
            </a:r>
            <a:r>
              <a:rPr lang="en-US" sz="1200" dirty="0" err="1"/>
              <a:t>estar</a:t>
            </a:r>
            <a:r>
              <a:rPr lang="en-US" sz="1200" dirty="0"/>
              <a:t> </a:t>
            </a:r>
            <a:r>
              <a:rPr lang="en-US" sz="1200" dirty="0" err="1"/>
              <a:t>disponível</a:t>
            </a:r>
            <a:r>
              <a:rPr lang="en-US" sz="1200" dirty="0"/>
              <a:t> </a:t>
            </a:r>
            <a:r>
              <a:rPr lang="en-US" sz="1200" dirty="0" err="1"/>
              <a:t>sempre</a:t>
            </a:r>
            <a:r>
              <a:rPr lang="en-US" sz="1200" dirty="0"/>
              <a:t> que a </a:t>
            </a:r>
            <a:r>
              <a:rPr lang="en-US" sz="1200" dirty="0" err="1"/>
              <a:t>pessoa</a:t>
            </a:r>
            <a:r>
              <a:rPr lang="en-US" sz="1200" dirty="0"/>
              <a:t> </a:t>
            </a:r>
            <a:r>
              <a:rPr lang="en-US" sz="1200" dirty="0" err="1"/>
              <a:t>autorizada</a:t>
            </a:r>
            <a:r>
              <a:rPr lang="en-US" sz="1200" dirty="0"/>
              <a:t>, no </a:t>
            </a:r>
            <a:r>
              <a:rPr lang="en-US" sz="1200" dirty="0" err="1"/>
              <a:t>exercício</a:t>
            </a:r>
            <a:r>
              <a:rPr lang="en-US" sz="1200" dirty="0"/>
              <a:t> de </a:t>
            </a:r>
            <a:r>
              <a:rPr lang="en-US" sz="1200" dirty="0" err="1"/>
              <a:t>suas</a:t>
            </a:r>
            <a:r>
              <a:rPr lang="en-US" sz="1200" dirty="0"/>
              <a:t> </a:t>
            </a:r>
            <a:r>
              <a:rPr lang="en-US" sz="1200" dirty="0" err="1"/>
              <a:t>funções</a:t>
            </a:r>
            <a:r>
              <a:rPr lang="en-US" sz="1200" dirty="0"/>
              <a:t>, </a:t>
            </a:r>
            <a:r>
              <a:rPr lang="en-US" sz="1200" dirty="0" err="1"/>
              <a:t>necessitar</a:t>
            </a:r>
            <a:r>
              <a:rPr lang="en-US" sz="1200" dirty="0"/>
              <a:t> </a:t>
            </a:r>
            <a:r>
              <a:rPr lang="en-US" sz="1200" dirty="0" err="1"/>
              <a:t>dela</a:t>
            </a:r>
            <a:r>
              <a:rPr lang="en-US" sz="1200" dirty="0"/>
              <a:t>. A </a:t>
            </a:r>
            <a:r>
              <a:rPr lang="en-US" sz="1200" dirty="0" err="1"/>
              <a:t>indisponibilidade</a:t>
            </a:r>
            <a:r>
              <a:rPr lang="en-US" sz="1200" dirty="0"/>
              <a:t> da </a:t>
            </a:r>
            <a:r>
              <a:rPr lang="en-US" sz="1200" dirty="0" err="1"/>
              <a:t>informação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uma</a:t>
            </a:r>
            <a:r>
              <a:rPr lang="en-US" sz="1200" dirty="0"/>
              <a:t> </a:t>
            </a:r>
            <a:r>
              <a:rPr lang="en-US" sz="1200" dirty="0" err="1"/>
              <a:t>empresa</a:t>
            </a:r>
            <a:r>
              <a:rPr lang="en-US" sz="1200" dirty="0"/>
              <a:t> </a:t>
            </a:r>
            <a:r>
              <a:rPr lang="en-US" sz="1200" dirty="0" err="1"/>
              <a:t>pode</a:t>
            </a:r>
            <a:r>
              <a:rPr lang="en-US" sz="1200" dirty="0"/>
              <a:t> </a:t>
            </a:r>
            <a:r>
              <a:rPr lang="en-US" sz="1200" dirty="0" err="1"/>
              <a:t>acarretar</a:t>
            </a:r>
            <a:r>
              <a:rPr lang="en-US" sz="1200" dirty="0"/>
              <a:t> </a:t>
            </a:r>
            <a:r>
              <a:rPr lang="en-US" sz="1200" dirty="0" err="1"/>
              <a:t>prejuízos</a:t>
            </a:r>
            <a:r>
              <a:rPr lang="en-US" sz="1200" dirty="0"/>
              <a:t> para a </a:t>
            </a:r>
            <a:r>
              <a:rPr lang="en-US" sz="1200" dirty="0" err="1"/>
              <a:t>organização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1667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EEF15-6A1A-4895-A076-6E2C8F22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Relacionamento</a:t>
            </a:r>
            <a:r>
              <a:rPr lang="en-US" dirty="0"/>
              <a:t> entre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conceitos</a:t>
            </a:r>
            <a:r>
              <a:rPr lang="en-US" dirty="0"/>
              <a:t> de SI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F067D0D-D01A-4154-A1B6-230032743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2361" y="1891375"/>
            <a:ext cx="7000240" cy="401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06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C4E68-A891-46B2-ADF5-E51ABCFE1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Identifique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conceitos</a:t>
            </a:r>
            <a:r>
              <a:rPr lang="en-US" dirty="0"/>
              <a:t> de: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566A31-E33D-4A28-96C7-E6F69BF1D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Ativo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endParaRPr lang="en-US" dirty="0"/>
          </a:p>
          <a:p>
            <a:r>
              <a:rPr lang="en-US" dirty="0" err="1"/>
              <a:t>Ataque</a:t>
            </a:r>
            <a:endParaRPr lang="en-US" dirty="0"/>
          </a:p>
          <a:p>
            <a:r>
              <a:rPr lang="en-US" dirty="0" err="1"/>
              <a:t>Vulnerabilidade</a:t>
            </a:r>
            <a:endParaRPr lang="en-US" dirty="0"/>
          </a:p>
          <a:p>
            <a:r>
              <a:rPr lang="en-US" dirty="0" err="1"/>
              <a:t>Ameaça</a:t>
            </a:r>
            <a:endParaRPr lang="en-US" dirty="0"/>
          </a:p>
          <a:p>
            <a:r>
              <a:rPr lang="en-US" dirty="0" err="1"/>
              <a:t>Probabilidade</a:t>
            </a:r>
            <a:endParaRPr lang="en-US" dirty="0"/>
          </a:p>
          <a:p>
            <a:r>
              <a:rPr lang="en-US" dirty="0"/>
              <a:t>Contra-</a:t>
            </a:r>
            <a:r>
              <a:rPr lang="en-US" dirty="0" err="1"/>
              <a:t>medidas</a:t>
            </a:r>
            <a:endParaRPr lang="en-US" dirty="0"/>
          </a:p>
          <a:p>
            <a:r>
              <a:rPr lang="en-US" dirty="0" err="1"/>
              <a:t>Impacto</a:t>
            </a:r>
            <a:endParaRPr lang="en-US" dirty="0"/>
          </a:p>
          <a:p>
            <a:r>
              <a:rPr lang="en-US" dirty="0" err="1"/>
              <a:t>Controle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8374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C4E68-A891-46B2-ADF5-E51ABCFE1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Conceitos</a:t>
            </a:r>
            <a:r>
              <a:rPr lang="en-US" dirty="0"/>
              <a:t> de SI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566A31-E33D-4A28-96C7-E6F69BF1D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Ativo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r>
              <a:rPr lang="en-US" dirty="0"/>
              <a:t> – ISO 27001 – é a </a:t>
            </a:r>
            <a:r>
              <a:rPr lang="en-US" dirty="0" err="1"/>
              <a:t>propria</a:t>
            </a:r>
            <a:r>
              <a:rPr lang="en-US" dirty="0"/>
              <a:t>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somada</a:t>
            </a:r>
            <a:r>
              <a:rPr lang="en-US" dirty="0"/>
              <a:t> a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que a </a:t>
            </a:r>
            <a:r>
              <a:rPr lang="en-US" dirty="0" err="1"/>
              <a:t>sustenta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se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dela</a:t>
            </a:r>
            <a:r>
              <a:rPr lang="en-US" dirty="0"/>
              <a:t> – </a:t>
            </a:r>
            <a:r>
              <a:rPr lang="en-US" dirty="0" err="1"/>
              <a:t>humano</a:t>
            </a:r>
            <a:r>
              <a:rPr lang="en-US" dirty="0"/>
              <a:t>, </a:t>
            </a:r>
            <a:r>
              <a:rPr lang="en-US" dirty="0" err="1"/>
              <a:t>tecnológico</a:t>
            </a:r>
            <a:r>
              <a:rPr lang="en-US" dirty="0"/>
              <a:t> (hardware, software), entre outros.</a:t>
            </a:r>
          </a:p>
          <a:p>
            <a:r>
              <a:rPr lang="en-US" dirty="0" err="1"/>
              <a:t>Ataque</a:t>
            </a:r>
            <a:r>
              <a:rPr lang="en-US" dirty="0"/>
              <a:t> – </a:t>
            </a:r>
            <a:r>
              <a:rPr lang="en-US" dirty="0" err="1"/>
              <a:t>exploração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falha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um </a:t>
            </a:r>
            <a:r>
              <a:rPr lang="en-US" dirty="0" err="1"/>
              <a:t>agente</a:t>
            </a:r>
            <a:r>
              <a:rPr lang="en-US" dirty="0"/>
              <a:t> </a:t>
            </a:r>
            <a:r>
              <a:rPr lang="en-US" dirty="0" err="1"/>
              <a:t>atingindo</a:t>
            </a:r>
            <a:r>
              <a:rPr lang="en-US" dirty="0"/>
              <a:t> </a:t>
            </a:r>
            <a:r>
              <a:rPr lang="en-US" dirty="0" err="1"/>
              <a:t>algum</a:t>
            </a:r>
            <a:r>
              <a:rPr lang="en-US" dirty="0"/>
              <a:t> </a:t>
            </a:r>
            <a:r>
              <a:rPr lang="en-US" dirty="0" err="1"/>
              <a:t>ativo</a:t>
            </a:r>
            <a:r>
              <a:rPr lang="en-US" dirty="0"/>
              <a:t> de valor, </a:t>
            </a:r>
            <a:r>
              <a:rPr lang="en-US" dirty="0" err="1"/>
              <a:t>motivado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fatores</a:t>
            </a:r>
            <a:r>
              <a:rPr lang="en-US" dirty="0"/>
              <a:t> </a:t>
            </a:r>
            <a:r>
              <a:rPr lang="en-US" dirty="0" err="1"/>
              <a:t>diversos</a:t>
            </a:r>
            <a:r>
              <a:rPr lang="en-US" dirty="0"/>
              <a:t>.</a:t>
            </a:r>
          </a:p>
          <a:p>
            <a:r>
              <a:rPr lang="en-US" dirty="0" err="1"/>
              <a:t>Vulnerabilidade</a:t>
            </a:r>
            <a:r>
              <a:rPr lang="en-US" dirty="0"/>
              <a:t> – é o </a:t>
            </a:r>
            <a:r>
              <a:rPr lang="en-US" dirty="0" err="1"/>
              <a:t>ponto</a:t>
            </a:r>
            <a:r>
              <a:rPr lang="en-US" dirty="0"/>
              <a:t> </a:t>
            </a:r>
            <a:r>
              <a:rPr lang="en-US" dirty="0" err="1"/>
              <a:t>fraco</a:t>
            </a:r>
            <a:r>
              <a:rPr lang="en-US" dirty="0"/>
              <a:t> de um </a:t>
            </a:r>
            <a:r>
              <a:rPr lang="en-US" dirty="0" err="1"/>
              <a:t>ativo</a:t>
            </a:r>
            <a:r>
              <a:rPr lang="en-US" dirty="0"/>
              <a:t>. A </a:t>
            </a:r>
            <a:r>
              <a:rPr lang="en-US" dirty="0" err="1"/>
              <a:t>vulnerabilidade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caracteriza</a:t>
            </a:r>
            <a:r>
              <a:rPr lang="en-US" dirty="0"/>
              <a:t> a </a:t>
            </a:r>
            <a:r>
              <a:rPr lang="en-US" dirty="0" err="1"/>
              <a:t>quebra</a:t>
            </a:r>
            <a:r>
              <a:rPr lang="en-US" dirty="0"/>
              <a:t> </a:t>
            </a:r>
            <a:r>
              <a:rPr lang="en-US" dirty="0" err="1"/>
              <a:t>imediata</a:t>
            </a:r>
            <a:r>
              <a:rPr lang="en-US" dirty="0"/>
              <a:t> de um dos 3 </a:t>
            </a:r>
            <a:r>
              <a:rPr lang="en-US" dirty="0" err="1"/>
              <a:t>pilares</a:t>
            </a:r>
            <a:r>
              <a:rPr lang="en-US" dirty="0"/>
              <a:t> – CID.</a:t>
            </a:r>
          </a:p>
          <a:p>
            <a:r>
              <a:rPr lang="en-US" dirty="0" err="1"/>
              <a:t>Ameaça</a:t>
            </a:r>
            <a:r>
              <a:rPr lang="en-US" dirty="0"/>
              <a:t> – é a </a:t>
            </a:r>
            <a:r>
              <a:rPr lang="en-US" dirty="0" err="1"/>
              <a:t>iminência</a:t>
            </a:r>
            <a:r>
              <a:rPr lang="en-US" dirty="0"/>
              <a:t> de um </a:t>
            </a:r>
            <a:r>
              <a:rPr lang="en-US" dirty="0" err="1"/>
              <a:t>ataque</a:t>
            </a:r>
            <a:r>
              <a:rPr lang="en-US" dirty="0"/>
              <a:t>, </a:t>
            </a:r>
            <a:r>
              <a:rPr lang="en-US" dirty="0" err="1"/>
              <a:t>caracterizado</a:t>
            </a:r>
            <a:r>
              <a:rPr lang="en-US" dirty="0"/>
              <a:t> pela </a:t>
            </a:r>
            <a:r>
              <a:rPr lang="en-US" dirty="0" err="1"/>
              <a:t>exposição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vulnerabilidade</a:t>
            </a:r>
            <a:r>
              <a:rPr lang="en-US" dirty="0"/>
              <a:t> a um </a:t>
            </a:r>
            <a:r>
              <a:rPr lang="en-US" dirty="0" err="1"/>
              <a:t>meio</a:t>
            </a:r>
            <a:r>
              <a:rPr lang="en-US" dirty="0"/>
              <a:t> </a:t>
            </a:r>
            <a:r>
              <a:rPr lang="en-US" dirty="0" err="1"/>
              <a:t>hostil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74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C4E68-A891-46B2-ADF5-E51ABCFE1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Conceitos</a:t>
            </a:r>
            <a:r>
              <a:rPr lang="en-US" dirty="0"/>
              <a:t> de SI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566A31-E33D-4A28-96C7-E6F69BF1D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Probabilidade</a:t>
            </a:r>
            <a:r>
              <a:rPr lang="en-US" dirty="0"/>
              <a:t> – é a </a:t>
            </a:r>
            <a:r>
              <a:rPr lang="en-US" dirty="0" err="1"/>
              <a:t>quantificação</a:t>
            </a:r>
            <a:r>
              <a:rPr lang="en-US" dirty="0"/>
              <a:t> das chances de um </a:t>
            </a:r>
            <a:r>
              <a:rPr lang="en-US" dirty="0" err="1"/>
              <a:t>ataque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efetivado</a:t>
            </a:r>
            <a:r>
              <a:rPr lang="en-US" dirty="0"/>
              <a:t> contra um </a:t>
            </a:r>
            <a:r>
              <a:rPr lang="en-US" dirty="0" err="1"/>
              <a:t>ativo</a:t>
            </a:r>
            <a:r>
              <a:rPr lang="en-US" dirty="0"/>
              <a:t>, </a:t>
            </a:r>
            <a:r>
              <a:rPr lang="en-US" dirty="0" err="1"/>
              <a:t>levando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conta</a:t>
            </a:r>
            <a:r>
              <a:rPr lang="en-US" dirty="0"/>
              <a:t> as </a:t>
            </a:r>
            <a:r>
              <a:rPr lang="en-US" dirty="0" err="1"/>
              <a:t>ameaças</a:t>
            </a:r>
            <a:r>
              <a:rPr lang="en-US" dirty="0"/>
              <a:t> e </a:t>
            </a:r>
            <a:r>
              <a:rPr lang="en-US" dirty="0" err="1"/>
              <a:t>vulnerabilidade</a:t>
            </a:r>
            <a:r>
              <a:rPr lang="en-US" dirty="0"/>
              <a:t>. </a:t>
            </a:r>
          </a:p>
          <a:p>
            <a:r>
              <a:rPr lang="en-US" dirty="0"/>
              <a:t>Contra-</a:t>
            </a:r>
            <a:r>
              <a:rPr lang="en-US" dirty="0" err="1"/>
              <a:t>medidas</a:t>
            </a:r>
            <a:r>
              <a:rPr lang="en-US" dirty="0"/>
              <a:t> –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 e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para a </a:t>
            </a:r>
            <a:r>
              <a:rPr lang="en-US" dirty="0" err="1"/>
              <a:t>defesa</a:t>
            </a:r>
            <a:r>
              <a:rPr lang="en-US" dirty="0"/>
              <a:t> contra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ataques</a:t>
            </a:r>
            <a:r>
              <a:rPr lang="en-US" dirty="0"/>
              <a:t>. </a:t>
            </a:r>
            <a:r>
              <a:rPr lang="en-US" dirty="0" err="1"/>
              <a:t>Também</a:t>
            </a:r>
            <a:r>
              <a:rPr lang="en-US" dirty="0"/>
              <a:t> é a </a:t>
            </a:r>
            <a:r>
              <a:rPr lang="en-US" dirty="0" err="1"/>
              <a:t>mitigação</a:t>
            </a:r>
            <a:r>
              <a:rPr lang="en-US" dirty="0"/>
              <a:t> de </a:t>
            </a:r>
            <a:r>
              <a:rPr lang="en-US" dirty="0" err="1"/>
              <a:t>vulnerabilidades</a:t>
            </a:r>
            <a:r>
              <a:rPr lang="en-US" dirty="0"/>
              <a:t>.</a:t>
            </a:r>
          </a:p>
          <a:p>
            <a:r>
              <a:rPr lang="en-US" dirty="0" err="1"/>
              <a:t>Impacto</a:t>
            </a:r>
            <a:r>
              <a:rPr lang="en-US" dirty="0"/>
              <a:t> – o </a:t>
            </a:r>
            <a:r>
              <a:rPr lang="en-US" dirty="0" err="1"/>
              <a:t>impacto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relação</a:t>
            </a:r>
            <a:r>
              <a:rPr lang="en-US" dirty="0"/>
              <a:t> </a:t>
            </a:r>
            <a:r>
              <a:rPr lang="en-US" dirty="0" err="1"/>
              <a:t>direta</a:t>
            </a:r>
            <a:r>
              <a:rPr lang="en-US" dirty="0"/>
              <a:t> com as </a:t>
            </a:r>
            <a:r>
              <a:rPr lang="en-US" dirty="0" err="1"/>
              <a:t>consequências</a:t>
            </a:r>
            <a:r>
              <a:rPr lang="en-US" dirty="0"/>
              <a:t> que um </a:t>
            </a:r>
            <a:r>
              <a:rPr lang="en-US" dirty="0" err="1"/>
              <a:t>incidente</a:t>
            </a:r>
            <a:r>
              <a:rPr lang="en-US" dirty="0"/>
              <a:t> de </a:t>
            </a:r>
            <a:r>
              <a:rPr lang="en-US" dirty="0" err="1"/>
              <a:t>segurança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causar</a:t>
            </a:r>
            <a:r>
              <a:rPr lang="en-US" dirty="0"/>
              <a:t>.</a:t>
            </a:r>
          </a:p>
          <a:p>
            <a:r>
              <a:rPr lang="en-US" dirty="0" err="1"/>
              <a:t>Controle</a:t>
            </a:r>
            <a:r>
              <a:rPr lang="en-US" dirty="0"/>
              <a:t>  -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meios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para a </a:t>
            </a:r>
            <a:r>
              <a:rPr lang="en-US" dirty="0" err="1"/>
              <a:t>resolução</a:t>
            </a:r>
            <a:r>
              <a:rPr lang="en-US" dirty="0"/>
              <a:t> das </a:t>
            </a:r>
            <a:r>
              <a:rPr lang="en-US" dirty="0" err="1"/>
              <a:t>vulnerabilidades</a:t>
            </a:r>
            <a:r>
              <a:rPr lang="en-US" dirty="0"/>
              <a:t>.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um firewall, </a:t>
            </a:r>
            <a:r>
              <a:rPr lang="en-US" dirty="0" err="1"/>
              <a:t>ajuste</a:t>
            </a:r>
            <a:r>
              <a:rPr lang="en-US" dirty="0"/>
              <a:t> de um </a:t>
            </a:r>
            <a:r>
              <a:rPr lang="en-US" dirty="0" err="1"/>
              <a:t>processo</a:t>
            </a:r>
            <a:r>
              <a:rPr lang="en-US" dirty="0"/>
              <a:t>, </a:t>
            </a:r>
            <a:r>
              <a:rPr lang="en-US" dirty="0" err="1"/>
              <a:t>implantação</a:t>
            </a:r>
            <a:r>
              <a:rPr lang="en-US" dirty="0"/>
              <a:t> de </a:t>
            </a:r>
            <a:r>
              <a:rPr lang="en-US" dirty="0" err="1"/>
              <a:t>novas</a:t>
            </a:r>
            <a:r>
              <a:rPr lang="en-US" dirty="0"/>
              <a:t> </a:t>
            </a:r>
            <a:r>
              <a:rPr lang="en-US" dirty="0" err="1"/>
              <a:t>tecnologias,entre</a:t>
            </a:r>
            <a:r>
              <a:rPr lang="en-US" dirty="0"/>
              <a:t> outros.</a:t>
            </a:r>
          </a:p>
        </p:txBody>
      </p:sp>
    </p:spTree>
    <p:extLst>
      <p:ext uri="{BB962C8B-B14F-4D97-AF65-F5344CB8AC3E}">
        <p14:creationId xmlns:p14="http://schemas.microsoft.com/office/powerpoint/2010/main" val="907202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8" name="Espaço Reservado para Conteúdo 7" descr="Uma imagem contendo objeto, coisa&#10;&#10;Descrição gerada com alta confiança">
            <a:extLst>
              <a:ext uri="{FF2B5EF4-FFF2-40B4-BE49-F238E27FC236}">
                <a16:creationId xmlns:a16="http://schemas.microsoft.com/office/drawing/2014/main" id="{517C484C-3A7C-4C8C-83BA-06F6239BB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1410038"/>
            <a:ext cx="7729728" cy="22112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712BBA-BCF6-43DC-896C-1732CD22B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88020"/>
            <a:ext cx="7729728" cy="1188720"/>
          </a:xfr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Classificação das Informações</a:t>
            </a:r>
          </a:p>
        </p:txBody>
      </p:sp>
    </p:spTree>
    <p:extLst>
      <p:ext uri="{BB962C8B-B14F-4D97-AF65-F5344CB8AC3E}">
        <p14:creationId xmlns:p14="http://schemas.microsoft.com/office/powerpoint/2010/main" val="2430913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EF54DA23-DF60-46F3-8773-A3C27020E27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98908396"/>
              </p:ext>
            </p:extLst>
          </p:nvPr>
        </p:nvGraphicFramePr>
        <p:xfrm>
          <a:off x="3687763" y="468313"/>
          <a:ext cx="7418070" cy="57454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09035">
                  <a:extLst>
                    <a:ext uri="{9D8B030D-6E8A-4147-A177-3AD203B41FA5}">
                      <a16:colId xmlns:a16="http://schemas.microsoft.com/office/drawing/2014/main" val="3235260821"/>
                    </a:ext>
                  </a:extLst>
                </a:gridCol>
                <a:gridCol w="3709035">
                  <a:extLst>
                    <a:ext uri="{9D8B030D-6E8A-4147-A177-3AD203B41FA5}">
                      <a16:colId xmlns:a16="http://schemas.microsoft.com/office/drawing/2014/main" val="2950798900"/>
                    </a:ext>
                  </a:extLst>
                </a:gridCol>
              </a:tblGrid>
              <a:tr h="4026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Natureza do Ativo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Ativos de informação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ctr"/>
                </a:tc>
                <a:extLst>
                  <a:ext uri="{0D108BD9-81ED-4DB2-BD59-A6C34878D82A}">
                    <a16:rowId xmlns:a16="http://schemas.microsoft.com/office/drawing/2014/main" val="3707697971"/>
                  </a:ext>
                </a:extLst>
              </a:tr>
              <a:tr h="223688">
                <a:tc row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Software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Aplicativos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b"/>
                </a:tc>
                <a:extLst>
                  <a:ext uri="{0D108BD9-81ED-4DB2-BD59-A6C34878D82A}">
                    <a16:rowId xmlns:a16="http://schemas.microsoft.com/office/drawing/2014/main" val="4164928985"/>
                  </a:ext>
                </a:extLst>
              </a:tr>
              <a:tr h="223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Sistemas operacionais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b"/>
                </a:tc>
                <a:extLst>
                  <a:ext uri="{0D108BD9-81ED-4DB2-BD59-A6C34878D82A}">
                    <a16:rowId xmlns:a16="http://schemas.microsoft.com/office/drawing/2014/main" val="1074406965"/>
                  </a:ext>
                </a:extLst>
              </a:tr>
              <a:tr h="223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Ferramentas de desenvolvimento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b"/>
                </a:tc>
                <a:extLst>
                  <a:ext uri="{0D108BD9-81ED-4DB2-BD59-A6C34878D82A}">
                    <a16:rowId xmlns:a16="http://schemas.microsoft.com/office/drawing/2014/main" val="2030229699"/>
                  </a:ext>
                </a:extLst>
              </a:tr>
              <a:tr h="223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Utilitários do sistema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b"/>
                </a:tc>
                <a:extLst>
                  <a:ext uri="{0D108BD9-81ED-4DB2-BD59-A6C34878D82A}">
                    <a16:rowId xmlns:a16="http://schemas.microsoft.com/office/drawing/2014/main" val="896278068"/>
                  </a:ext>
                </a:extLst>
              </a:tr>
              <a:tr h="223688">
                <a:tc rowSpan="6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Físico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Servidores, desktops e notebooks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b"/>
                </a:tc>
                <a:extLst>
                  <a:ext uri="{0D108BD9-81ED-4DB2-BD59-A6C34878D82A}">
                    <a16:rowId xmlns:a16="http://schemas.microsoft.com/office/drawing/2014/main" val="413909628"/>
                  </a:ext>
                </a:extLst>
              </a:tr>
              <a:tr h="223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Impressoras e copiadoras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b"/>
                </a:tc>
                <a:extLst>
                  <a:ext uri="{0D108BD9-81ED-4DB2-BD59-A6C34878D82A}">
                    <a16:rowId xmlns:a16="http://schemas.microsoft.com/office/drawing/2014/main" val="618666372"/>
                  </a:ext>
                </a:extLst>
              </a:tr>
              <a:tr h="223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Equipamentos de comunicação (fax, roteadores)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b"/>
                </a:tc>
                <a:extLst>
                  <a:ext uri="{0D108BD9-81ED-4DB2-BD59-A6C34878D82A}">
                    <a16:rowId xmlns:a16="http://schemas.microsoft.com/office/drawing/2014/main" val="2182724554"/>
                  </a:ext>
                </a:extLst>
              </a:tr>
              <a:tr h="223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Mídias magnéticas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b"/>
                </a:tc>
                <a:extLst>
                  <a:ext uri="{0D108BD9-81ED-4DB2-BD59-A6C34878D82A}">
                    <a16:rowId xmlns:a16="http://schemas.microsoft.com/office/drawing/2014/main" val="4007243131"/>
                  </a:ext>
                </a:extLst>
              </a:tr>
              <a:tr h="223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Gerador, nobreak e ar-condicionado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b"/>
                </a:tc>
                <a:extLst>
                  <a:ext uri="{0D108BD9-81ED-4DB2-BD59-A6C34878D82A}">
                    <a16:rowId xmlns:a16="http://schemas.microsoft.com/office/drawing/2014/main" val="1430243067"/>
                  </a:ext>
                </a:extLst>
              </a:tr>
              <a:tr h="223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Móveis, prédios e salas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b"/>
                </a:tc>
                <a:extLst>
                  <a:ext uri="{0D108BD9-81ED-4DB2-BD59-A6C34878D82A}">
                    <a16:rowId xmlns:a16="http://schemas.microsoft.com/office/drawing/2014/main" val="3683574673"/>
                  </a:ext>
                </a:extLst>
              </a:tr>
              <a:tr h="223688"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Serviços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Computação (aplicação de patches, backup)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b"/>
                </a:tc>
                <a:extLst>
                  <a:ext uri="{0D108BD9-81ED-4DB2-BD59-A6C34878D82A}">
                    <a16:rowId xmlns:a16="http://schemas.microsoft.com/office/drawing/2014/main" val="3314947270"/>
                  </a:ext>
                </a:extLst>
              </a:tr>
              <a:tr h="3504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Comunicação (ligações telefônicas, videoconferências)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b"/>
                </a:tc>
                <a:extLst>
                  <a:ext uri="{0D108BD9-81ED-4DB2-BD59-A6C34878D82A}">
                    <a16:rowId xmlns:a16="http://schemas.microsoft.com/office/drawing/2014/main" val="1885080441"/>
                  </a:ext>
                </a:extLst>
              </a:tr>
              <a:tr h="223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Utilidades gerais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b"/>
                </a:tc>
                <a:extLst>
                  <a:ext uri="{0D108BD9-81ED-4DB2-BD59-A6C34878D82A}">
                    <a16:rowId xmlns:a16="http://schemas.microsoft.com/office/drawing/2014/main" val="1409622881"/>
                  </a:ext>
                </a:extLst>
              </a:tr>
              <a:tr h="4026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Pessoas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Empregados, estagiários, terceiros e fornecedores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b"/>
                </a:tc>
                <a:extLst>
                  <a:ext uri="{0D108BD9-81ED-4DB2-BD59-A6C34878D82A}">
                    <a16:rowId xmlns:a16="http://schemas.microsoft.com/office/drawing/2014/main" val="2243437152"/>
                  </a:ext>
                </a:extLst>
              </a:tr>
              <a:tr h="223688"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Documentos em papel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Contratos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b"/>
                </a:tc>
                <a:extLst>
                  <a:ext uri="{0D108BD9-81ED-4DB2-BD59-A6C34878D82A}">
                    <a16:rowId xmlns:a16="http://schemas.microsoft.com/office/drawing/2014/main" val="1621824398"/>
                  </a:ext>
                </a:extLst>
              </a:tr>
              <a:tr h="223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Documentação da empresa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b"/>
                </a:tc>
                <a:extLst>
                  <a:ext uri="{0D108BD9-81ED-4DB2-BD59-A6C34878D82A}">
                    <a16:rowId xmlns:a16="http://schemas.microsoft.com/office/drawing/2014/main" val="2888392165"/>
                  </a:ext>
                </a:extLst>
              </a:tr>
              <a:tr h="223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Relatórios confidenciais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b"/>
                </a:tc>
                <a:extLst>
                  <a:ext uri="{0D108BD9-81ED-4DB2-BD59-A6C34878D82A}">
                    <a16:rowId xmlns:a16="http://schemas.microsoft.com/office/drawing/2014/main" val="1254593173"/>
                  </a:ext>
                </a:extLst>
              </a:tr>
              <a:tr h="223688">
                <a:tc rowSpan="5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Informação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Banco de dados e arquivos magnéticos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b"/>
                </a:tc>
                <a:extLst>
                  <a:ext uri="{0D108BD9-81ED-4DB2-BD59-A6C34878D82A}">
                    <a16:rowId xmlns:a16="http://schemas.microsoft.com/office/drawing/2014/main" val="1248129175"/>
                  </a:ext>
                </a:extLst>
              </a:tr>
              <a:tr h="223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Documentação de sistemas e manual do usuário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b"/>
                </a:tc>
                <a:extLst>
                  <a:ext uri="{0D108BD9-81ED-4DB2-BD59-A6C34878D82A}">
                    <a16:rowId xmlns:a16="http://schemas.microsoft.com/office/drawing/2014/main" val="3487736031"/>
                  </a:ext>
                </a:extLst>
              </a:tr>
              <a:tr h="223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Material de treinamento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b"/>
                </a:tc>
                <a:extLst>
                  <a:ext uri="{0D108BD9-81ED-4DB2-BD59-A6C34878D82A}">
                    <a16:rowId xmlns:a16="http://schemas.microsoft.com/office/drawing/2014/main" val="1902079920"/>
                  </a:ext>
                </a:extLst>
              </a:tr>
              <a:tr h="223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Procedimentos operacionais de recuperação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b"/>
                </a:tc>
                <a:extLst>
                  <a:ext uri="{0D108BD9-81ED-4DB2-BD59-A6C34878D82A}">
                    <a16:rowId xmlns:a16="http://schemas.microsoft.com/office/drawing/2014/main" val="2145667623"/>
                  </a:ext>
                </a:extLst>
              </a:tr>
              <a:tr h="223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Planos de continuidade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b"/>
                </a:tc>
                <a:extLst>
                  <a:ext uri="{0D108BD9-81ED-4DB2-BD59-A6C34878D82A}">
                    <a16:rowId xmlns:a16="http://schemas.microsoft.com/office/drawing/2014/main" val="4161523131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ECD4EF7C-1D88-4067-8DB4-B38A475D58C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61753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Classificação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    dos 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ativos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44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E1310-5FD7-4540-A723-14B70804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Classificação</a:t>
            </a:r>
            <a:r>
              <a:rPr lang="en-US" dirty="0"/>
              <a:t> das </a:t>
            </a:r>
            <a:r>
              <a:rPr lang="en-US" dirty="0" err="1"/>
              <a:t>informações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F12D54-CEB4-4DEE-A03A-D13243B40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Fácil</a:t>
            </a:r>
            <a:r>
              <a:rPr lang="en-US" dirty="0"/>
              <a:t> </a:t>
            </a:r>
            <a:r>
              <a:rPr lang="en-US" dirty="0" err="1"/>
              <a:t>compreensão</a:t>
            </a:r>
            <a:endParaRPr lang="en-US" dirty="0"/>
          </a:p>
          <a:p>
            <a:pPr lvl="1"/>
            <a:r>
              <a:rPr lang="en-US" dirty="0"/>
              <a:t>Clara</a:t>
            </a:r>
          </a:p>
          <a:p>
            <a:pPr lvl="1"/>
            <a:r>
              <a:rPr lang="en-US" dirty="0"/>
              <a:t>PSI (</a:t>
            </a:r>
            <a:r>
              <a:rPr lang="en-US" dirty="0" err="1"/>
              <a:t>politica</a:t>
            </a:r>
            <a:r>
              <a:rPr lang="en-US" dirty="0"/>
              <a:t> de </a:t>
            </a:r>
            <a:r>
              <a:rPr lang="en-US" dirty="0" err="1"/>
              <a:t>segurança</a:t>
            </a:r>
            <a:r>
              <a:rPr lang="en-US" dirty="0"/>
              <a:t> da </a:t>
            </a:r>
            <a:r>
              <a:rPr lang="en-US" dirty="0" err="1"/>
              <a:t>informação</a:t>
            </a:r>
            <a:r>
              <a:rPr lang="en-US" dirty="0"/>
              <a:t>)</a:t>
            </a:r>
          </a:p>
          <a:p>
            <a:r>
              <a:rPr lang="en-US" dirty="0"/>
              <a:t>Classes 4 </a:t>
            </a:r>
            <a:r>
              <a:rPr lang="en-US" dirty="0" err="1"/>
              <a:t>eixos</a:t>
            </a:r>
            <a:r>
              <a:rPr lang="en-US" dirty="0"/>
              <a:t> - CIDAL</a:t>
            </a:r>
          </a:p>
          <a:p>
            <a:pPr lvl="2"/>
            <a:r>
              <a:rPr lang="en-US" dirty="0" err="1"/>
              <a:t>Confidencialidade</a:t>
            </a:r>
            <a:endParaRPr lang="en-US" dirty="0"/>
          </a:p>
          <a:p>
            <a:pPr lvl="2"/>
            <a:r>
              <a:rPr lang="en-US" dirty="0" err="1"/>
              <a:t>Disponibilidade</a:t>
            </a:r>
            <a:endParaRPr lang="en-US" dirty="0"/>
          </a:p>
          <a:p>
            <a:pPr lvl="2"/>
            <a:r>
              <a:rPr lang="en-US" dirty="0" err="1"/>
              <a:t>Integridada</a:t>
            </a:r>
            <a:endParaRPr lang="en-US" dirty="0"/>
          </a:p>
          <a:p>
            <a:pPr lvl="2"/>
            <a:r>
              <a:rPr lang="en-US" dirty="0" err="1"/>
              <a:t>autenticidade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7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5C76D0F-8170-42B2-9069-F9BFFBC1B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257" y="2397681"/>
            <a:ext cx="7020073" cy="367174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E0EED55-7F30-4D3E-B88A-6B7344CB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Dado X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Informação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X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Conhecimento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62776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D78CE-D7D1-4F4D-933D-7416E9B4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Classificação</a:t>
            </a:r>
            <a:r>
              <a:rPr lang="en-US" dirty="0"/>
              <a:t> da </a:t>
            </a:r>
            <a:r>
              <a:rPr lang="en-US" dirty="0" err="1"/>
              <a:t>informação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03DF55-CE63-4FC9-BCD3-55A9EF3E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Confidencialidade</a:t>
            </a:r>
            <a:endParaRPr lang="en-US" dirty="0"/>
          </a:p>
          <a:p>
            <a:pPr lvl="1"/>
            <a:r>
              <a:rPr lang="en-US" dirty="0" err="1"/>
              <a:t>Nivel</a:t>
            </a:r>
            <a:r>
              <a:rPr lang="en-US" dirty="0"/>
              <a:t> 1 –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pública</a:t>
            </a:r>
            <a:endParaRPr lang="en-US" dirty="0"/>
          </a:p>
          <a:p>
            <a:pPr lvl="2"/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terão</a:t>
            </a:r>
            <a:r>
              <a:rPr lang="en-US" dirty="0"/>
              <a:t> </a:t>
            </a:r>
            <a:r>
              <a:rPr lang="en-US" dirty="0" err="1"/>
              <a:t>prejuízo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sejam</a:t>
            </a:r>
            <a:r>
              <a:rPr lang="en-US" dirty="0"/>
              <a:t> </a:t>
            </a:r>
            <a:r>
              <a:rPr lang="en-US" dirty="0" err="1"/>
              <a:t>divulgadas</a:t>
            </a:r>
            <a:r>
              <a:rPr lang="en-US" dirty="0"/>
              <a:t> fora da </a:t>
            </a:r>
            <a:r>
              <a:rPr lang="en-US" dirty="0" err="1"/>
              <a:t>organização</a:t>
            </a:r>
            <a:endParaRPr lang="en-US" dirty="0"/>
          </a:p>
          <a:p>
            <a:pPr lvl="1"/>
            <a:r>
              <a:rPr lang="en-US" dirty="0" err="1"/>
              <a:t>Nivel</a:t>
            </a:r>
            <a:r>
              <a:rPr lang="en-US" dirty="0"/>
              <a:t> 2 –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interna</a:t>
            </a:r>
            <a:endParaRPr lang="en-US" dirty="0"/>
          </a:p>
          <a:p>
            <a:pPr lvl="2"/>
            <a:r>
              <a:rPr lang="en-US" dirty="0" err="1"/>
              <a:t>divulgação</a:t>
            </a:r>
            <a:r>
              <a:rPr lang="en-US" dirty="0"/>
              <a:t> externa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evitada</a:t>
            </a:r>
            <a:r>
              <a:rPr lang="en-US" dirty="0"/>
              <a:t>,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aconteça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incorre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prejuízo</a:t>
            </a:r>
            <a:r>
              <a:rPr lang="en-US" dirty="0"/>
              <a:t> </a:t>
            </a:r>
            <a:r>
              <a:rPr lang="en-US" dirty="0" err="1"/>
              <a:t>significativo</a:t>
            </a:r>
            <a:r>
              <a:rPr lang="en-US" dirty="0"/>
              <a:t> para a </a:t>
            </a:r>
            <a:r>
              <a:rPr lang="en-US" dirty="0" err="1"/>
              <a:t>organização</a:t>
            </a:r>
            <a:endParaRPr lang="en-US" dirty="0"/>
          </a:p>
          <a:p>
            <a:pPr lvl="1"/>
            <a:r>
              <a:rPr lang="en-US" dirty="0" err="1"/>
              <a:t>Nivel</a:t>
            </a:r>
            <a:r>
              <a:rPr lang="en-US" dirty="0"/>
              <a:t> 3 –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confidencial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restrito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interno</a:t>
            </a:r>
            <a:r>
              <a:rPr lang="en-US" dirty="0"/>
              <a:t> da </a:t>
            </a:r>
            <a:r>
              <a:rPr lang="en-US" dirty="0" err="1"/>
              <a:t>organização</a:t>
            </a:r>
            <a:r>
              <a:rPr lang="en-US" dirty="0"/>
              <a:t>. A </a:t>
            </a:r>
            <a:r>
              <a:rPr lang="en-US" dirty="0" err="1"/>
              <a:t>divulgação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acarretar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perdas</a:t>
            </a:r>
            <a:r>
              <a:rPr lang="en-US" dirty="0"/>
              <a:t> – </a:t>
            </a:r>
            <a:r>
              <a:rPr lang="en-US" dirty="0" err="1"/>
              <a:t>financeiras</a:t>
            </a:r>
            <a:r>
              <a:rPr lang="en-US" dirty="0"/>
              <a:t>, de </a:t>
            </a:r>
            <a:r>
              <a:rPr lang="en-US" dirty="0" err="1"/>
              <a:t>competitividade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Nivel</a:t>
            </a:r>
            <a:r>
              <a:rPr lang="en-US" dirty="0"/>
              <a:t> 4-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secreta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exclusivamente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meio</a:t>
            </a:r>
            <a:r>
              <a:rPr lang="en-US" dirty="0"/>
              <a:t> </a:t>
            </a:r>
            <a:r>
              <a:rPr lang="en-US" dirty="0" err="1"/>
              <a:t>interno</a:t>
            </a:r>
            <a:r>
              <a:rPr lang="en-US" dirty="0"/>
              <a:t> e de forma </a:t>
            </a:r>
            <a:r>
              <a:rPr lang="en-US" dirty="0" err="1"/>
              <a:t>controlada</a:t>
            </a:r>
            <a:r>
              <a:rPr lang="en-US" dirty="0"/>
              <a:t>.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divulgação</a:t>
            </a:r>
            <a:r>
              <a:rPr lang="en-US" dirty="0"/>
              <a:t> </a:t>
            </a:r>
            <a:r>
              <a:rPr lang="en-US" dirty="0" err="1"/>
              <a:t>trará</a:t>
            </a:r>
            <a:r>
              <a:rPr lang="en-US" dirty="0"/>
              <a:t> alto </a:t>
            </a:r>
            <a:r>
              <a:rPr lang="en-US" dirty="0" err="1"/>
              <a:t>impacto</a:t>
            </a:r>
            <a:r>
              <a:rPr lang="en-US" dirty="0"/>
              <a:t> à </a:t>
            </a:r>
            <a:r>
              <a:rPr lang="en-US" dirty="0" err="1"/>
              <a:t>organização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7005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692D2-ED0B-4D2F-B7BF-189959EB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Classificação</a:t>
            </a:r>
            <a:r>
              <a:rPr lang="en-US" dirty="0"/>
              <a:t> da </a:t>
            </a:r>
            <a:r>
              <a:rPr lang="en-US" dirty="0" err="1"/>
              <a:t>informação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2AF7A8-2D4B-41B0-89B7-9BCC7FCE0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err="1"/>
              <a:t>Disponibilidade</a:t>
            </a:r>
            <a:endParaRPr lang="en-US" dirty="0"/>
          </a:p>
          <a:p>
            <a:pPr lvl="1"/>
            <a:r>
              <a:rPr lang="en-US" dirty="0" err="1"/>
              <a:t>Quanto</a:t>
            </a:r>
            <a:r>
              <a:rPr lang="en-US" dirty="0"/>
              <a:t> a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faz</a:t>
            </a:r>
            <a:r>
              <a:rPr lang="en-US" dirty="0"/>
              <a:t> </a:t>
            </a:r>
            <a:r>
              <a:rPr lang="en-US" dirty="0" err="1"/>
              <a:t>falta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organização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Tempo de </a:t>
            </a:r>
            <a:r>
              <a:rPr lang="en-US" dirty="0" err="1"/>
              <a:t>recuperação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D31F8D1-D1CB-43B6-8344-49ED61BCB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586" y="3274646"/>
            <a:ext cx="5408814" cy="190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6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BC38E-BAB4-4CBA-9D21-E8CD064F5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Classificação</a:t>
            </a:r>
            <a:r>
              <a:rPr lang="en-US" dirty="0"/>
              <a:t> da </a:t>
            </a:r>
            <a:r>
              <a:rPr lang="en-US" dirty="0" err="1"/>
              <a:t>informação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F0CEF0-9E49-41C6-9681-47CABB696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Integridade</a:t>
            </a:r>
            <a:endParaRPr lang="en-US" dirty="0"/>
          </a:p>
          <a:p>
            <a:pPr lvl="1"/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aquelas</a:t>
            </a:r>
            <a:r>
              <a:rPr lang="en-US" dirty="0"/>
              <a:t> que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fundamentais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negócio</a:t>
            </a:r>
            <a:endParaRPr lang="en-US" dirty="0"/>
          </a:p>
          <a:p>
            <a:pPr lvl="1"/>
            <a:r>
              <a:rPr lang="en-US" dirty="0" err="1"/>
              <a:t>Esforços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direcionados</a:t>
            </a:r>
            <a:r>
              <a:rPr lang="en-US" dirty="0"/>
              <a:t> no </a:t>
            </a:r>
            <a:r>
              <a:rPr lang="en-US" dirty="0" err="1"/>
              <a:t>sentido</a:t>
            </a:r>
            <a:r>
              <a:rPr lang="en-US" dirty="0"/>
              <a:t> de </a:t>
            </a:r>
            <a:r>
              <a:rPr lang="en-US" dirty="0" err="1"/>
              <a:t>prevenir</a:t>
            </a:r>
            <a:r>
              <a:rPr lang="en-US" dirty="0"/>
              <a:t>, </a:t>
            </a:r>
            <a:r>
              <a:rPr lang="en-US" dirty="0" err="1"/>
              <a:t>detectar</a:t>
            </a:r>
            <a:r>
              <a:rPr lang="en-US" dirty="0"/>
              <a:t> e </a:t>
            </a:r>
            <a:r>
              <a:rPr lang="en-US" dirty="0" err="1"/>
              <a:t>corrigir</a:t>
            </a:r>
            <a:r>
              <a:rPr lang="en-US" dirty="0"/>
              <a:t> a </a:t>
            </a:r>
            <a:r>
              <a:rPr lang="en-US" dirty="0" err="1"/>
              <a:t>produção</a:t>
            </a:r>
            <a:r>
              <a:rPr lang="en-US" dirty="0"/>
              <a:t> de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integridade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7777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9633E-F4B0-42DC-A475-B28FCCC2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Classificação</a:t>
            </a:r>
            <a:r>
              <a:rPr lang="en-US" dirty="0"/>
              <a:t> da </a:t>
            </a:r>
            <a:r>
              <a:rPr lang="en-US" dirty="0" err="1"/>
              <a:t>informação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FE969E-74AA-432A-9ABB-1F659F635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Autenticidade</a:t>
            </a:r>
            <a:endParaRPr lang="en-US" dirty="0"/>
          </a:p>
          <a:p>
            <a:pPr lvl="1"/>
            <a:r>
              <a:rPr lang="en-US" dirty="0" err="1"/>
              <a:t>Quando</a:t>
            </a:r>
            <a:r>
              <a:rPr lang="en-US" dirty="0"/>
              <a:t> for </a:t>
            </a:r>
            <a:r>
              <a:rPr lang="en-US" dirty="0" err="1"/>
              <a:t>divulgar</a:t>
            </a:r>
            <a:r>
              <a:rPr lang="en-US" dirty="0"/>
              <a:t> a </a:t>
            </a:r>
            <a:r>
              <a:rPr lang="en-US" dirty="0" err="1"/>
              <a:t>informação</a:t>
            </a:r>
            <a:r>
              <a:rPr lang="en-US" dirty="0"/>
              <a:t> para o </a:t>
            </a:r>
            <a:r>
              <a:rPr lang="en-US" dirty="0" err="1"/>
              <a:t>público</a:t>
            </a:r>
            <a:r>
              <a:rPr lang="en-US" dirty="0"/>
              <a:t> </a:t>
            </a:r>
            <a:r>
              <a:rPr lang="en-US" dirty="0" err="1"/>
              <a:t>externo</a:t>
            </a:r>
            <a:r>
              <a:rPr lang="en-US" dirty="0"/>
              <a:t> é </a:t>
            </a:r>
            <a:r>
              <a:rPr lang="en-US" dirty="0" err="1"/>
              <a:t>imprescindível</a:t>
            </a:r>
            <a:r>
              <a:rPr lang="en-US" dirty="0"/>
              <a:t> que </a:t>
            </a:r>
            <a:r>
              <a:rPr lang="en-US" dirty="0" err="1"/>
              <a:t>tais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apresentem</a:t>
            </a:r>
            <a:r>
              <a:rPr lang="en-US" dirty="0"/>
              <a:t> </a:t>
            </a:r>
            <a:r>
              <a:rPr lang="en-US" dirty="0" err="1"/>
              <a:t>requisitos</a:t>
            </a:r>
            <a:r>
              <a:rPr lang="en-US" dirty="0"/>
              <a:t> de </a:t>
            </a:r>
            <a:r>
              <a:rPr lang="en-US" dirty="0" err="1"/>
              <a:t>verificação</a:t>
            </a:r>
            <a:r>
              <a:rPr lang="en-US" dirty="0"/>
              <a:t> de </a:t>
            </a:r>
            <a:r>
              <a:rPr lang="en-US" dirty="0" err="1"/>
              <a:t>autenticidade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4117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91A63-89CC-441B-AF35-DB31BBF7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Importante</a:t>
            </a:r>
            <a:r>
              <a:rPr lang="en-US"/>
              <a:t>!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AB674A-30F9-415B-BFB6-FF782F4BB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Uma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efetuada</a:t>
            </a:r>
            <a:r>
              <a:rPr lang="en-US" dirty="0"/>
              <a:t> a </a:t>
            </a:r>
            <a:r>
              <a:rPr lang="en-US" dirty="0" err="1"/>
              <a:t>classificação</a:t>
            </a:r>
            <a:r>
              <a:rPr lang="en-US" dirty="0"/>
              <a:t> das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-se </a:t>
            </a: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procedimentos</a:t>
            </a:r>
            <a:r>
              <a:rPr lang="en-US" dirty="0"/>
              <a:t> para o </a:t>
            </a:r>
            <a:r>
              <a:rPr lang="en-US" dirty="0" err="1"/>
              <a:t>monitoramento</a:t>
            </a:r>
            <a:r>
              <a:rPr lang="en-US" dirty="0"/>
              <a:t> </a:t>
            </a:r>
            <a:r>
              <a:rPr lang="en-US" dirty="0" err="1"/>
              <a:t>contínuo</a:t>
            </a:r>
            <a:r>
              <a:rPr lang="en-US" dirty="0"/>
              <a:t> pela </a:t>
            </a:r>
            <a:r>
              <a:rPr lang="en-US" dirty="0" err="1"/>
              <a:t>área</a:t>
            </a:r>
            <a:r>
              <a:rPr lang="en-US" dirty="0"/>
              <a:t> </a:t>
            </a:r>
            <a:r>
              <a:rPr lang="en-US" dirty="0" err="1"/>
              <a:t>responsável</a:t>
            </a:r>
            <a:r>
              <a:rPr lang="en-US" dirty="0"/>
              <a:t> pela SI, a </a:t>
            </a:r>
            <a:r>
              <a:rPr lang="en-US" dirty="0" err="1"/>
              <a:t>fim</a:t>
            </a:r>
            <a:r>
              <a:rPr lang="en-US" dirty="0"/>
              <a:t> de </a:t>
            </a:r>
            <a:r>
              <a:rPr lang="en-US" dirty="0" err="1"/>
              <a:t>assegurar</a:t>
            </a:r>
            <a:r>
              <a:rPr lang="en-US" dirty="0"/>
              <a:t> que com o </a:t>
            </a:r>
            <a:r>
              <a:rPr lang="en-US" dirty="0" err="1"/>
              <a:t>passar</a:t>
            </a:r>
            <a:r>
              <a:rPr lang="en-US" dirty="0"/>
              <a:t> do tempo,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ativo</a:t>
            </a:r>
            <a:r>
              <a:rPr lang="en-US" dirty="0"/>
              <a:t> </a:t>
            </a:r>
            <a:r>
              <a:rPr lang="en-US" dirty="0" err="1"/>
              <a:t>esteja</a:t>
            </a:r>
            <a:r>
              <a:rPr lang="en-US" dirty="0"/>
              <a:t> </a:t>
            </a:r>
            <a:r>
              <a:rPr lang="en-US" dirty="0" err="1"/>
              <a:t>adequadamente</a:t>
            </a:r>
            <a:r>
              <a:rPr lang="en-US" dirty="0"/>
              <a:t> </a:t>
            </a:r>
            <a:r>
              <a:rPr lang="en-US" dirty="0" err="1"/>
              <a:t>classificado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894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5C76D0F-8170-42B2-9069-F9BFFBC1B6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50121" y="1406040"/>
            <a:ext cx="5941068" cy="310738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E0EED55-7F30-4D3E-B88A-6B7344CB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Dado X Informação X Conhecimento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816ED7-9A81-4541-9BDD-6E5DF9FCC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4655" y="635000"/>
            <a:ext cx="4008101" cy="43506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/>
              <a:t>Dados</a:t>
            </a:r>
            <a:r>
              <a:rPr lang="en-US" sz="2000" dirty="0"/>
              <a:t> – </a:t>
            </a:r>
            <a:r>
              <a:rPr lang="en-US" sz="2000" dirty="0" err="1"/>
              <a:t>são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elementos</a:t>
            </a:r>
            <a:r>
              <a:rPr lang="en-US" sz="2000" dirty="0"/>
              <a:t> </a:t>
            </a:r>
            <a:r>
              <a:rPr lang="en-US" sz="2000" dirty="0" err="1"/>
              <a:t>fundamentais</a:t>
            </a:r>
            <a:r>
              <a:rPr lang="en-US" sz="2000" dirty="0"/>
              <a:t> e </a:t>
            </a:r>
            <a:r>
              <a:rPr lang="en-US" sz="2000" dirty="0" err="1"/>
              <a:t>brutos</a:t>
            </a:r>
            <a:r>
              <a:rPr lang="en-US" sz="2000" dirty="0"/>
              <a:t>, a </a:t>
            </a:r>
            <a:r>
              <a:rPr lang="en-US" sz="2000" dirty="0" err="1"/>
              <a:t>matéria</a:t>
            </a:r>
            <a:r>
              <a:rPr lang="en-US" sz="2000" dirty="0"/>
              <a:t>-prima da </a:t>
            </a:r>
            <a:r>
              <a:rPr lang="en-US" sz="2000" dirty="0" err="1"/>
              <a:t>informação</a:t>
            </a:r>
            <a:endParaRPr lang="en-US" sz="2000" dirty="0"/>
          </a:p>
          <a:p>
            <a:r>
              <a:rPr lang="en-US" sz="2000" b="1" dirty="0" err="1"/>
              <a:t>Informação</a:t>
            </a:r>
            <a:r>
              <a:rPr lang="en-US" sz="2000" dirty="0"/>
              <a:t> – é o conjunto de dados </a:t>
            </a:r>
            <a:r>
              <a:rPr lang="en-US" sz="2000" dirty="0" err="1"/>
              <a:t>organizado</a:t>
            </a:r>
            <a:r>
              <a:rPr lang="en-US" sz="2000" dirty="0"/>
              <a:t> a </a:t>
            </a:r>
            <a:r>
              <a:rPr lang="en-US" sz="2000" dirty="0" err="1"/>
              <a:t>fim</a:t>
            </a:r>
            <a:r>
              <a:rPr lang="en-US" sz="2000" dirty="0"/>
              <a:t> de </a:t>
            </a:r>
            <a:r>
              <a:rPr lang="en-US" sz="2000" dirty="0" err="1"/>
              <a:t>transmitir</a:t>
            </a:r>
            <a:r>
              <a:rPr lang="en-US" sz="2000" dirty="0"/>
              <a:t> um </a:t>
            </a:r>
            <a:r>
              <a:rPr lang="en-US" sz="2000" dirty="0" err="1"/>
              <a:t>significado</a:t>
            </a:r>
            <a:r>
              <a:rPr lang="en-US" sz="2000" dirty="0"/>
              <a:t> </a:t>
            </a:r>
            <a:r>
              <a:rPr lang="en-US" sz="2000" dirty="0" err="1"/>
              <a:t>dentro</a:t>
            </a:r>
            <a:r>
              <a:rPr lang="en-US" sz="2000" dirty="0"/>
              <a:t> de um </a:t>
            </a:r>
            <a:r>
              <a:rPr lang="en-US" sz="2000" dirty="0" err="1"/>
              <a:t>contexto</a:t>
            </a:r>
            <a:r>
              <a:rPr lang="en-US" sz="2000" dirty="0"/>
              <a:t>. </a:t>
            </a:r>
            <a:r>
              <a:rPr lang="en-US" sz="2000" dirty="0" err="1"/>
              <a:t>Permite</a:t>
            </a:r>
            <a:r>
              <a:rPr lang="en-US" sz="2000" dirty="0"/>
              <a:t> a </a:t>
            </a:r>
            <a:r>
              <a:rPr lang="en-US" sz="2000" dirty="0" err="1"/>
              <a:t>tomada</a:t>
            </a:r>
            <a:r>
              <a:rPr lang="en-US" sz="2000" dirty="0"/>
              <a:t> de </a:t>
            </a:r>
            <a:r>
              <a:rPr lang="en-US" sz="2000" dirty="0" err="1"/>
              <a:t>decisão</a:t>
            </a:r>
            <a:r>
              <a:rPr lang="en-US" sz="2000" dirty="0"/>
              <a:t>.</a:t>
            </a:r>
          </a:p>
          <a:p>
            <a:r>
              <a:rPr lang="en-US" sz="2000" b="1" dirty="0" err="1"/>
              <a:t>Conhecimento</a:t>
            </a:r>
            <a:r>
              <a:rPr lang="en-US" sz="2000" b="1" dirty="0"/>
              <a:t> </a:t>
            </a:r>
            <a:r>
              <a:rPr lang="en-US" sz="2000" dirty="0"/>
              <a:t>– é </a:t>
            </a:r>
            <a:r>
              <a:rPr lang="en-US" sz="2000" dirty="0" err="1"/>
              <a:t>quando</a:t>
            </a:r>
            <a:r>
              <a:rPr lang="en-US" sz="2000" dirty="0"/>
              <a:t> um conjunto de </a:t>
            </a:r>
            <a:r>
              <a:rPr lang="en-US" sz="2000" dirty="0" err="1"/>
              <a:t>informações</a:t>
            </a:r>
            <a:r>
              <a:rPr lang="en-US" sz="2000" dirty="0"/>
              <a:t> </a:t>
            </a:r>
            <a:r>
              <a:rPr lang="en-US" sz="2000" dirty="0" err="1"/>
              <a:t>constitui</a:t>
            </a:r>
            <a:r>
              <a:rPr lang="en-US" sz="2000" dirty="0"/>
              <a:t> um saber </a:t>
            </a:r>
            <a:r>
              <a:rPr lang="en-US" sz="2000" dirty="0" err="1"/>
              <a:t>sobre</a:t>
            </a:r>
            <a:r>
              <a:rPr lang="en-US" sz="2000" dirty="0"/>
              <a:t> </a:t>
            </a:r>
            <a:r>
              <a:rPr lang="en-US" sz="2000" dirty="0" err="1"/>
              <a:t>determinado</a:t>
            </a:r>
            <a:r>
              <a:rPr lang="en-US" sz="2000" dirty="0"/>
              <a:t> </a:t>
            </a:r>
            <a:r>
              <a:rPr lang="en-US" sz="2000" dirty="0" err="1"/>
              <a:t>assunto</a:t>
            </a:r>
            <a:r>
              <a:rPr lang="en-US" sz="2000" dirty="0"/>
              <a:t>. A </a:t>
            </a:r>
            <a:r>
              <a:rPr lang="en-US" sz="2000" dirty="0" err="1"/>
              <a:t>informação</a:t>
            </a:r>
            <a:r>
              <a:rPr lang="en-US" sz="2000" dirty="0"/>
              <a:t> </a:t>
            </a:r>
            <a:r>
              <a:rPr lang="en-US" sz="2000" dirty="0" err="1"/>
              <a:t>tem</a:t>
            </a:r>
            <a:r>
              <a:rPr lang="en-US" sz="2000" dirty="0"/>
              <a:t> um valor </a:t>
            </a:r>
            <a:r>
              <a:rPr lang="en-US" sz="2000" dirty="0" err="1"/>
              <a:t>agregado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991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70F03-A5CB-4BFF-AA30-647714AB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Conceitos</a:t>
            </a:r>
            <a:r>
              <a:rPr lang="en-US" dirty="0"/>
              <a:t> de SI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AFCB9C-7EFB-4DF9-9355-B06D8951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Necessidade</a:t>
            </a:r>
            <a:endParaRPr lang="en-US" dirty="0"/>
          </a:p>
          <a:p>
            <a:pPr lvl="1"/>
            <a:r>
              <a:rPr lang="en-US" dirty="0"/>
              <a:t>Grande </a:t>
            </a:r>
            <a:r>
              <a:rPr lang="en-US" dirty="0" err="1"/>
              <a:t>quantidade</a:t>
            </a:r>
            <a:r>
              <a:rPr lang="en-US" dirty="0"/>
              <a:t> de dados </a:t>
            </a:r>
            <a:r>
              <a:rPr lang="en-US" dirty="0" err="1"/>
              <a:t>armazenados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forma de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decisiva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gestores</a:t>
            </a:r>
            <a:endParaRPr lang="en-US" dirty="0"/>
          </a:p>
          <a:p>
            <a:pPr lvl="1"/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valiosas</a:t>
            </a:r>
            <a:r>
              <a:rPr lang="en-US" dirty="0"/>
              <a:t> </a:t>
            </a:r>
            <a:r>
              <a:rPr lang="en-US" dirty="0" err="1"/>
              <a:t>necessitam</a:t>
            </a:r>
            <a:r>
              <a:rPr lang="en-US" dirty="0"/>
              <a:t> de </a:t>
            </a:r>
            <a:r>
              <a:rPr lang="en-US" dirty="0" err="1"/>
              <a:t>recursos</a:t>
            </a:r>
            <a:r>
              <a:rPr lang="en-US" dirty="0"/>
              <a:t> para </a:t>
            </a:r>
            <a:r>
              <a:rPr lang="en-US" dirty="0" err="1"/>
              <a:t>protegê</a:t>
            </a:r>
            <a:r>
              <a:rPr lang="en-US" dirty="0"/>
              <a:t>-las</a:t>
            </a:r>
          </a:p>
          <a:p>
            <a:pPr lvl="2"/>
            <a:r>
              <a:rPr lang="en-US" dirty="0" err="1"/>
              <a:t>Bem</a:t>
            </a:r>
            <a:r>
              <a:rPr lang="en-US" dirty="0"/>
              <a:t> X Mal</a:t>
            </a:r>
          </a:p>
          <a:p>
            <a:pPr lvl="1"/>
            <a:r>
              <a:rPr lang="en-US" dirty="0" err="1"/>
              <a:t>Transmissão</a:t>
            </a:r>
            <a:r>
              <a:rPr lang="en-US" dirty="0"/>
              <a:t> de dados entre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/>
              <a:t>atores</a:t>
            </a:r>
            <a:r>
              <a:rPr lang="en-US" dirty="0"/>
              <a:t> da </a:t>
            </a:r>
            <a:r>
              <a:rPr lang="en-US" dirty="0" err="1"/>
              <a:t>organização</a:t>
            </a:r>
            <a:endParaRPr lang="en-US" dirty="0"/>
          </a:p>
          <a:p>
            <a:pPr lvl="2"/>
            <a:r>
              <a:rPr lang="en-US" dirty="0" err="1"/>
              <a:t>Mensagem</a:t>
            </a:r>
            <a:r>
              <a:rPr lang="en-US" dirty="0"/>
              <a:t> – </a:t>
            </a:r>
            <a:r>
              <a:rPr lang="en-US" dirty="0" err="1"/>
              <a:t>objeto</a:t>
            </a:r>
            <a:r>
              <a:rPr lang="en-US" dirty="0"/>
              <a:t> da </a:t>
            </a:r>
            <a:r>
              <a:rPr lang="en-US" dirty="0" err="1"/>
              <a:t>comunicação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Emissor</a:t>
            </a:r>
            <a:r>
              <a:rPr lang="en-US" dirty="0"/>
              <a:t> – </a:t>
            </a:r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deseja</a:t>
            </a:r>
            <a:r>
              <a:rPr lang="en-US" dirty="0"/>
              <a:t> </a:t>
            </a:r>
            <a:r>
              <a:rPr lang="en-US" dirty="0" err="1"/>
              <a:t>transmitir</a:t>
            </a:r>
            <a:r>
              <a:rPr lang="en-US" dirty="0"/>
              <a:t> a </a:t>
            </a:r>
            <a:r>
              <a:rPr lang="en-US" dirty="0" err="1"/>
              <a:t>mensagem</a:t>
            </a:r>
            <a:endParaRPr lang="en-US" dirty="0"/>
          </a:p>
          <a:p>
            <a:pPr lvl="2"/>
            <a:r>
              <a:rPr lang="en-US" dirty="0"/>
              <a:t>Canal – </a:t>
            </a:r>
            <a:r>
              <a:rPr lang="en-US" dirty="0" err="1"/>
              <a:t>meio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enviada</a:t>
            </a:r>
            <a:r>
              <a:rPr lang="en-US" dirty="0"/>
              <a:t> a </a:t>
            </a:r>
            <a:r>
              <a:rPr lang="en-US" dirty="0" err="1"/>
              <a:t>mensagem</a:t>
            </a:r>
            <a:endParaRPr lang="en-US" dirty="0"/>
          </a:p>
          <a:p>
            <a:pPr lvl="2"/>
            <a:r>
              <a:rPr lang="en-US" dirty="0"/>
              <a:t>Receptor – </a:t>
            </a:r>
            <a:r>
              <a:rPr lang="en-US" dirty="0" err="1"/>
              <a:t>destinatário</a:t>
            </a:r>
            <a:r>
              <a:rPr lang="en-US" dirty="0"/>
              <a:t> da </a:t>
            </a:r>
            <a:r>
              <a:rPr lang="en-US" dirty="0" err="1"/>
              <a:t>mensagem</a:t>
            </a:r>
            <a:endParaRPr lang="en-US" dirty="0"/>
          </a:p>
          <a:p>
            <a:pPr lvl="1"/>
            <a:r>
              <a:rPr lang="en-US" dirty="0" err="1"/>
              <a:t>Pessoas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autorizadas</a:t>
            </a:r>
            <a:r>
              <a:rPr lang="en-US" dirty="0"/>
              <a:t> </a:t>
            </a:r>
            <a:r>
              <a:rPr lang="en-US" dirty="0" err="1"/>
              <a:t>acessando</a:t>
            </a:r>
            <a:r>
              <a:rPr lang="en-US" dirty="0"/>
              <a:t> </a:t>
            </a:r>
            <a:r>
              <a:rPr lang="en-US" dirty="0" err="1"/>
              <a:t>determinadas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prejudicial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1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BA0E9-03A9-4CAF-9934-E0F34FFBE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Conceitos</a:t>
            </a:r>
            <a:r>
              <a:rPr lang="en-US" dirty="0"/>
              <a:t> de SI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2F29E4-79D0-4823-8105-3B80C63E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Pilares</a:t>
            </a:r>
            <a:r>
              <a:rPr lang="en-US" dirty="0"/>
              <a:t> da </a:t>
            </a:r>
            <a:r>
              <a:rPr lang="en-US" dirty="0" err="1"/>
              <a:t>Segurança</a:t>
            </a:r>
            <a:r>
              <a:rPr lang="en-US" dirty="0"/>
              <a:t> da </a:t>
            </a:r>
            <a:r>
              <a:rPr lang="en-US" dirty="0" err="1"/>
              <a:t>Informação</a:t>
            </a:r>
            <a:r>
              <a:rPr lang="en-US" dirty="0"/>
              <a:t> – PSI</a:t>
            </a:r>
          </a:p>
          <a:p>
            <a:pPr lvl="1"/>
            <a:r>
              <a:rPr lang="en-US" b="1" dirty="0" err="1"/>
              <a:t>Confidencialidade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determinadas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só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acessadas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quem</a:t>
            </a:r>
            <a:r>
              <a:rPr lang="en-US" dirty="0"/>
              <a:t> é de </a:t>
            </a:r>
            <a:r>
              <a:rPr lang="en-US" dirty="0" err="1"/>
              <a:t>direito</a:t>
            </a:r>
            <a:r>
              <a:rPr lang="en-US" dirty="0"/>
              <a:t>. </a:t>
            </a:r>
            <a:r>
              <a:rPr lang="en-US" dirty="0" err="1"/>
              <a:t>Pessoas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autorizadas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acessar</a:t>
            </a:r>
            <a:r>
              <a:rPr lang="en-US" dirty="0"/>
              <a:t> </a:t>
            </a:r>
            <a:r>
              <a:rPr lang="en-US" dirty="0" err="1"/>
              <a:t>determinadas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.</a:t>
            </a:r>
          </a:p>
          <a:p>
            <a:pPr lvl="1"/>
            <a:r>
              <a:rPr lang="en-US" b="1" dirty="0" err="1"/>
              <a:t>Integridade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garantia</a:t>
            </a:r>
            <a:r>
              <a:rPr lang="en-US" dirty="0"/>
              <a:t> de que a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armazenada</a:t>
            </a:r>
            <a:r>
              <a:rPr lang="en-US" dirty="0"/>
              <a:t> é </a:t>
            </a:r>
            <a:r>
              <a:rPr lang="en-US" dirty="0" err="1"/>
              <a:t>verdadeira</a:t>
            </a:r>
            <a:r>
              <a:rPr lang="en-US" dirty="0"/>
              <a:t> 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corrompida</a:t>
            </a:r>
            <a:r>
              <a:rPr lang="en-US" dirty="0"/>
              <a:t>. A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exata</a:t>
            </a:r>
            <a:r>
              <a:rPr lang="en-US" dirty="0"/>
              <a:t> e </a:t>
            </a:r>
            <a:r>
              <a:rPr lang="en-US" dirty="0" err="1"/>
              <a:t>manter</a:t>
            </a:r>
            <a:r>
              <a:rPr lang="en-US" dirty="0"/>
              <a:t> as </a:t>
            </a:r>
            <a:r>
              <a:rPr lang="en-US" dirty="0" err="1"/>
              <a:t>propriedades</a:t>
            </a:r>
            <a:r>
              <a:rPr lang="en-US" dirty="0"/>
              <a:t> </a:t>
            </a:r>
            <a:r>
              <a:rPr lang="en-US" dirty="0" err="1"/>
              <a:t>originais</a:t>
            </a:r>
            <a:r>
              <a:rPr lang="en-US" dirty="0"/>
              <a:t> </a:t>
            </a:r>
            <a:r>
              <a:rPr lang="en-US" dirty="0" err="1"/>
              <a:t>definidas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proprietário</a:t>
            </a:r>
            <a:r>
              <a:rPr lang="en-US" dirty="0"/>
              <a:t>. </a:t>
            </a:r>
          </a:p>
          <a:p>
            <a:pPr lvl="1"/>
            <a:r>
              <a:rPr lang="en-US" b="1" dirty="0" err="1"/>
              <a:t>Disponibilidad</a:t>
            </a:r>
            <a:r>
              <a:rPr lang="en-US" dirty="0" err="1"/>
              <a:t>e</a:t>
            </a:r>
            <a:r>
              <a:rPr lang="en-US" dirty="0"/>
              <a:t> – a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que a </a:t>
            </a:r>
            <a:r>
              <a:rPr lang="en-US" dirty="0" err="1"/>
              <a:t>pessoa</a:t>
            </a:r>
            <a:r>
              <a:rPr lang="en-US" dirty="0"/>
              <a:t> </a:t>
            </a:r>
            <a:r>
              <a:rPr lang="en-US" dirty="0" err="1"/>
              <a:t>autorizada</a:t>
            </a:r>
            <a:r>
              <a:rPr lang="en-US" dirty="0"/>
              <a:t>, no </a:t>
            </a:r>
            <a:r>
              <a:rPr lang="en-US" dirty="0" err="1"/>
              <a:t>exercício</a:t>
            </a:r>
            <a:r>
              <a:rPr lang="en-US" dirty="0"/>
              <a:t> de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funções</a:t>
            </a:r>
            <a:r>
              <a:rPr lang="en-US" dirty="0"/>
              <a:t>, </a:t>
            </a:r>
            <a:r>
              <a:rPr lang="en-US" dirty="0" err="1"/>
              <a:t>necessitar</a:t>
            </a:r>
            <a:r>
              <a:rPr lang="en-US" dirty="0"/>
              <a:t> </a:t>
            </a:r>
            <a:r>
              <a:rPr lang="en-US" dirty="0" err="1"/>
              <a:t>dela</a:t>
            </a:r>
            <a:r>
              <a:rPr lang="en-US" dirty="0"/>
              <a:t>. A </a:t>
            </a:r>
            <a:r>
              <a:rPr lang="en-US" dirty="0" err="1"/>
              <a:t>indisponibilidade</a:t>
            </a:r>
            <a:r>
              <a:rPr lang="en-US" dirty="0"/>
              <a:t> da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acarretar</a:t>
            </a:r>
            <a:r>
              <a:rPr lang="en-US" dirty="0"/>
              <a:t> </a:t>
            </a:r>
            <a:r>
              <a:rPr lang="en-US" dirty="0" err="1"/>
              <a:t>prejuízos</a:t>
            </a:r>
            <a:r>
              <a:rPr lang="en-US" dirty="0"/>
              <a:t> para a </a:t>
            </a:r>
            <a:r>
              <a:rPr lang="en-US" dirty="0" err="1"/>
              <a:t>organização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7995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B3DBC-27E1-4510-B97A-4E3AF3029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Conceitos</a:t>
            </a:r>
            <a:r>
              <a:rPr lang="en-US" dirty="0"/>
              <a:t> de SI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394E7E-29CB-40C3-B6CB-481FB53CF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Autenticação</a:t>
            </a:r>
            <a:r>
              <a:rPr lang="en-US" dirty="0"/>
              <a:t> – é a </a:t>
            </a:r>
            <a:r>
              <a:rPr lang="en-US" dirty="0" err="1"/>
              <a:t>garantia</a:t>
            </a:r>
            <a:r>
              <a:rPr lang="en-US" dirty="0"/>
              <a:t> de que um </a:t>
            </a:r>
            <a:r>
              <a:rPr lang="en-US" dirty="0" err="1"/>
              <a:t>usuário</a:t>
            </a:r>
            <a:r>
              <a:rPr lang="en-US" dirty="0"/>
              <a:t> é de </a:t>
            </a:r>
            <a:r>
              <a:rPr lang="en-US" dirty="0" err="1"/>
              <a:t>fato</a:t>
            </a:r>
            <a:r>
              <a:rPr lang="en-US" dirty="0"/>
              <a:t> </a:t>
            </a:r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alega</a:t>
            </a:r>
            <a:r>
              <a:rPr lang="en-US" dirty="0"/>
              <a:t> ser. É </a:t>
            </a:r>
            <a:r>
              <a:rPr lang="en-US" dirty="0" err="1"/>
              <a:t>preciso</a:t>
            </a:r>
            <a:r>
              <a:rPr lang="en-US" dirty="0"/>
              <a:t> </a:t>
            </a:r>
            <a:r>
              <a:rPr lang="en-US" dirty="0" err="1"/>
              <a:t>assegurar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informação</a:t>
            </a:r>
            <a:r>
              <a:rPr lang="en-US" dirty="0"/>
              <a:t>/</a:t>
            </a:r>
            <a:r>
              <a:rPr lang="en-US" dirty="0" err="1"/>
              <a:t>alegação</a:t>
            </a:r>
            <a:r>
              <a:rPr lang="en-US" dirty="0"/>
              <a:t>.</a:t>
            </a:r>
          </a:p>
          <a:p>
            <a:r>
              <a:rPr lang="en-US" b="1" dirty="0" err="1"/>
              <a:t>Não-repúdio</a:t>
            </a:r>
            <a:r>
              <a:rPr lang="en-US" dirty="0"/>
              <a:t> – </a:t>
            </a:r>
            <a:r>
              <a:rPr lang="en-US" dirty="0" err="1"/>
              <a:t>irretratabilidade</a:t>
            </a:r>
            <a:r>
              <a:rPr lang="en-US" dirty="0"/>
              <a:t> – é a </a:t>
            </a:r>
            <a:r>
              <a:rPr lang="en-US" dirty="0" err="1"/>
              <a:t>capacidade</a:t>
            </a:r>
            <a:r>
              <a:rPr lang="en-US" dirty="0"/>
              <a:t> de </a:t>
            </a:r>
            <a:r>
              <a:rPr lang="en-US" dirty="0" err="1"/>
              <a:t>provar</a:t>
            </a:r>
            <a:r>
              <a:rPr lang="en-US" dirty="0"/>
              <a:t> que um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responsável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determinada</a:t>
            </a:r>
            <a:r>
              <a:rPr lang="en-US" dirty="0"/>
              <a:t> </a:t>
            </a:r>
            <a:r>
              <a:rPr lang="en-US" dirty="0" err="1"/>
              <a:t>ação</a:t>
            </a:r>
            <a:r>
              <a:rPr lang="en-US" dirty="0"/>
              <a:t>. </a:t>
            </a:r>
            <a:r>
              <a:rPr lang="en-US" dirty="0" err="1"/>
              <a:t>Tanto</a:t>
            </a:r>
            <a:r>
              <a:rPr lang="en-US" dirty="0"/>
              <a:t> para </a:t>
            </a:r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emite</a:t>
            </a:r>
            <a:r>
              <a:rPr lang="en-US" dirty="0"/>
              <a:t> </a:t>
            </a:r>
            <a:r>
              <a:rPr lang="en-US" dirty="0" err="1"/>
              <a:t>quanto</a:t>
            </a:r>
            <a:r>
              <a:rPr lang="en-US" dirty="0"/>
              <a:t> para </a:t>
            </a:r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recebe</a:t>
            </a:r>
            <a:r>
              <a:rPr lang="en-US" dirty="0"/>
              <a:t> a </a:t>
            </a:r>
            <a:r>
              <a:rPr lang="en-US" dirty="0" err="1"/>
              <a:t>informação</a:t>
            </a:r>
            <a:r>
              <a:rPr lang="en-US" dirty="0"/>
              <a:t>.</a:t>
            </a:r>
          </a:p>
          <a:p>
            <a:r>
              <a:rPr lang="en-US" b="1" dirty="0" err="1"/>
              <a:t>Legalidade</a:t>
            </a:r>
            <a:r>
              <a:rPr lang="en-US" b="1" dirty="0"/>
              <a:t> </a:t>
            </a:r>
            <a:r>
              <a:rPr lang="en-US" dirty="0"/>
              <a:t>– é a </a:t>
            </a:r>
            <a:r>
              <a:rPr lang="en-US" dirty="0" err="1"/>
              <a:t>propriedade</a:t>
            </a:r>
            <a:r>
              <a:rPr lang="en-US" dirty="0"/>
              <a:t> que </a:t>
            </a:r>
            <a:r>
              <a:rPr lang="en-US" dirty="0" err="1"/>
              <a:t>garante</a:t>
            </a:r>
            <a:r>
              <a:rPr lang="en-US" dirty="0"/>
              <a:t> que a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de </a:t>
            </a:r>
            <a:r>
              <a:rPr lang="en-US" dirty="0" err="1"/>
              <a:t>acordo</a:t>
            </a:r>
            <a:r>
              <a:rPr lang="en-US" dirty="0"/>
              <a:t> com a </a:t>
            </a:r>
            <a:r>
              <a:rPr lang="en-US" dirty="0" err="1"/>
              <a:t>legislação</a:t>
            </a:r>
            <a:r>
              <a:rPr lang="en-US" dirty="0"/>
              <a:t> </a:t>
            </a:r>
            <a:r>
              <a:rPr lang="en-US" dirty="0" err="1"/>
              <a:t>vigente</a:t>
            </a:r>
            <a:r>
              <a:rPr lang="en-US" dirty="0"/>
              <a:t> – </a:t>
            </a:r>
            <a:r>
              <a:rPr lang="en-US" dirty="0" err="1"/>
              <a:t>contrato</a:t>
            </a:r>
            <a:r>
              <a:rPr lang="en-US" dirty="0"/>
              <a:t>, </a:t>
            </a:r>
            <a:r>
              <a:rPr lang="en-US" dirty="0" err="1"/>
              <a:t>legislação</a:t>
            </a:r>
            <a:r>
              <a:rPr lang="en-US" dirty="0"/>
              <a:t> </a:t>
            </a:r>
            <a:r>
              <a:rPr lang="en-US" dirty="0" err="1"/>
              <a:t>nacional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internacional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613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B3DBC-27E1-4510-B97A-4E3AF3029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Conceitos</a:t>
            </a:r>
            <a:r>
              <a:rPr lang="en-US" dirty="0"/>
              <a:t> de SI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394E7E-29CB-40C3-B6CB-481FB53CF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Privacidade</a:t>
            </a:r>
            <a:r>
              <a:rPr lang="en-US" dirty="0"/>
              <a:t> – é a </a:t>
            </a:r>
            <a:r>
              <a:rPr lang="en-US" dirty="0" err="1"/>
              <a:t>capacidade</a:t>
            </a:r>
            <a:r>
              <a:rPr lang="en-US" dirty="0"/>
              <a:t> de um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efetuar</a:t>
            </a:r>
            <a:r>
              <a:rPr lang="en-US" dirty="0"/>
              <a:t> </a:t>
            </a:r>
            <a:r>
              <a:rPr lang="en-US" dirty="0" err="1"/>
              <a:t>determinadas</a:t>
            </a:r>
            <a:r>
              <a:rPr lang="en-US" dirty="0"/>
              <a:t> </a:t>
            </a:r>
            <a:r>
              <a:rPr lang="en-US" dirty="0" err="1"/>
              <a:t>ações</a:t>
            </a:r>
            <a:r>
              <a:rPr lang="en-US" dirty="0"/>
              <a:t> de </a:t>
            </a:r>
            <a:r>
              <a:rPr lang="en-US" dirty="0" err="1"/>
              <a:t>maneira</a:t>
            </a:r>
            <a:r>
              <a:rPr lang="en-US" dirty="0"/>
              <a:t> </a:t>
            </a:r>
            <a:r>
              <a:rPr lang="en-US" dirty="0" err="1"/>
              <a:t>anônima</a:t>
            </a:r>
            <a:r>
              <a:rPr lang="en-US" dirty="0"/>
              <a:t>, </a:t>
            </a:r>
            <a:r>
              <a:rPr lang="en-US" dirty="0" err="1"/>
              <a:t>impossibilitando</a:t>
            </a:r>
            <a:r>
              <a:rPr lang="en-US" dirty="0"/>
              <a:t> </a:t>
            </a:r>
            <a:r>
              <a:rPr lang="en-US" dirty="0" err="1"/>
              <a:t>relacionamento</a:t>
            </a:r>
            <a:r>
              <a:rPr lang="en-US" dirty="0"/>
              <a:t> entre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usuário</a:t>
            </a:r>
            <a:r>
              <a:rPr lang="en-US" dirty="0"/>
              <a:t> e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ações</a:t>
            </a:r>
            <a:r>
              <a:rPr lang="en-US" dirty="0"/>
              <a:t>.</a:t>
            </a:r>
          </a:p>
          <a:p>
            <a:r>
              <a:rPr lang="en-US" b="1" dirty="0"/>
              <a:t>Auditoria</a:t>
            </a:r>
            <a:r>
              <a:rPr lang="en-US" dirty="0"/>
              <a:t> – </a:t>
            </a:r>
            <a:r>
              <a:rPr lang="en-US" dirty="0" err="1"/>
              <a:t>fornece</a:t>
            </a:r>
            <a:r>
              <a:rPr lang="en-US" dirty="0"/>
              <a:t> </a:t>
            </a:r>
            <a:r>
              <a:rPr lang="en-US" dirty="0" err="1"/>
              <a:t>transparência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negócios</a:t>
            </a:r>
            <a:r>
              <a:rPr lang="en-US" dirty="0"/>
              <a:t>, </a:t>
            </a:r>
            <a:r>
              <a:rPr lang="en-US" dirty="0" err="1"/>
              <a:t>pois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garantir</a:t>
            </a:r>
            <a:r>
              <a:rPr lang="en-US" dirty="0"/>
              <a:t> que </a:t>
            </a:r>
            <a:r>
              <a:rPr lang="en-US" dirty="0" err="1"/>
              <a:t>tudo</a:t>
            </a:r>
            <a:r>
              <a:rPr lang="en-US" dirty="0"/>
              <a:t> o que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realizado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usuários</a:t>
            </a:r>
            <a:r>
              <a:rPr lang="en-US" dirty="0"/>
              <a:t> </a:t>
            </a:r>
            <a:r>
              <a:rPr lang="en-US" dirty="0" err="1"/>
              <a:t>possa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auditado</a:t>
            </a:r>
            <a:r>
              <a:rPr lang="en-US" dirty="0"/>
              <a:t>, </a:t>
            </a:r>
            <a:r>
              <a:rPr lang="en-US" dirty="0" err="1"/>
              <a:t>detectando</a:t>
            </a:r>
            <a:r>
              <a:rPr lang="en-US" dirty="0"/>
              <a:t> </a:t>
            </a:r>
            <a:r>
              <a:rPr lang="en-US" dirty="0" err="1"/>
              <a:t>fraudes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tentativas</a:t>
            </a:r>
            <a:r>
              <a:rPr lang="en-US" dirty="0"/>
              <a:t> de </a:t>
            </a:r>
            <a:r>
              <a:rPr lang="en-US" dirty="0" err="1"/>
              <a:t>ataques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8779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31C29-20DC-460D-B416-7EA4CB83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</p:spPr>
        <p:txBody>
          <a:bodyPr/>
          <a:lstStyle/>
          <a:p>
            <a:r>
              <a:rPr lang="en-US" dirty="0" err="1"/>
              <a:t>Atividade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711AFA-1A65-4145-A1E6-A6F8EA405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54563"/>
          </a:xfrm>
        </p:spPr>
        <p:txBody>
          <a:bodyPr>
            <a:normAutofit fontScale="92500" lnSpcReduction="10000"/>
          </a:bodyPr>
          <a:lstStyle/>
          <a:p>
            <a:r>
              <a:rPr lang="pt-BR" i="1" dirty="0"/>
              <a:t>“Maria é funcionária do RH de uma grande corporação. As informações salariais são de acesso exclusivo a funcionários do RH e diretores. Maria deseja gerar um ambiente de discórdia na empresa e envia uma planilha com salários adulterados para uma lista de e-mails internos de funcionários de outros setores. Um dos funcionários comunica sua chefia, que por sua vez comunica a direção da empresa. Eles comparam a planilha enviada por Maria, com a planilha contida em uma pasta de rede do servidor, cujo acesso é somente leitura. Quando chamam Maria para conversar, eles tentam acessar a mesma planilha, porém uma falha no ponto de rede impede o acesso instantâneo. Resolvido o problema eles conversam com Maria, que admite a alteração dos valores da planilha salarial original e envio da mesma. Maria é então demitida por justa causa.”</a:t>
            </a:r>
          </a:p>
          <a:p>
            <a:r>
              <a:rPr lang="pt-BR" dirty="0"/>
              <a:t>Identifique no texto: confidencialidade, integridade e disponibilidade.</a:t>
            </a:r>
          </a:p>
          <a:p>
            <a:endParaRPr lang="pt-BR" i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19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31C29-20DC-460D-B416-7EA4CB83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Atividade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711AFA-1A65-4145-A1E6-A6F8EA405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i="1" dirty="0"/>
              <a:t>“Maria é funcionária do RH de uma grande corporação. As informações salariais são de acesso exclusivo a funcionários do RH e diretores (</a:t>
            </a:r>
            <a:r>
              <a:rPr lang="pt-BR" b="1" i="1" dirty="0">
                <a:solidFill>
                  <a:srgbClr val="FF0000"/>
                </a:solidFill>
              </a:rPr>
              <a:t>confidencialidade</a:t>
            </a:r>
            <a:r>
              <a:rPr lang="pt-BR" i="1" dirty="0"/>
              <a:t>). Maria deseja gerar um ambiente de discórdia na empresa e envia uma planilha com salários adulterados para uma lista de e-mails internos de funcionários de outros setores. Um dos funcionários comunica sua chefia, que por sua vez comunica a direção da empresa. Eles comparam a planilha enviada por Maria, com a planilha contida em uma pasta de rede do servidor, cujo acesso é somente leitura (</a:t>
            </a:r>
            <a:r>
              <a:rPr lang="pt-BR" b="1" i="1" dirty="0">
                <a:solidFill>
                  <a:srgbClr val="FF0000"/>
                </a:solidFill>
              </a:rPr>
              <a:t>integridade</a:t>
            </a:r>
            <a:r>
              <a:rPr lang="pt-BR" i="1" dirty="0"/>
              <a:t>). Quando chamam Maria para conversar, eles tentam acessar a mesma planilha, porém uma falha no ponto de rede impede o acesso instantâneo (</a:t>
            </a:r>
            <a:r>
              <a:rPr lang="pt-BR" b="1" i="1" dirty="0">
                <a:solidFill>
                  <a:srgbClr val="FF0000"/>
                </a:solidFill>
              </a:rPr>
              <a:t>disponibilidade</a:t>
            </a:r>
            <a:r>
              <a:rPr lang="pt-BR" i="1" dirty="0"/>
              <a:t>). Resolvido o problema eles conversam com Maria, que admite a alteração dos valores da planilha salarial original e envio da mesma. Maria é então demitida por justa causa.”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473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1824</Words>
  <Application>Microsoft Office PowerPoint</Application>
  <PresentationFormat>Widescreen</PresentationFormat>
  <Paragraphs>133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Tema do Office</vt:lpstr>
      <vt:lpstr>Segurança e Auditoria de Sistemas</vt:lpstr>
      <vt:lpstr>Dado X Informação X Conhecimento</vt:lpstr>
      <vt:lpstr>Dado X Informação X Conhecimento</vt:lpstr>
      <vt:lpstr>Conceitos de SI</vt:lpstr>
      <vt:lpstr>Conceitos de SI</vt:lpstr>
      <vt:lpstr>Conceitos de SI</vt:lpstr>
      <vt:lpstr>Conceitos de SI</vt:lpstr>
      <vt:lpstr>Atividade</vt:lpstr>
      <vt:lpstr>Atividade</vt:lpstr>
      <vt:lpstr>Atividade</vt:lpstr>
      <vt:lpstr>Atividade</vt:lpstr>
      <vt:lpstr>Atividade</vt:lpstr>
      <vt:lpstr>Relacionamento entre os conceitos de SI</vt:lpstr>
      <vt:lpstr>Identifique os conceitos de:</vt:lpstr>
      <vt:lpstr>Conceitos de SI</vt:lpstr>
      <vt:lpstr>Conceitos de SI</vt:lpstr>
      <vt:lpstr>Classificação das Informações</vt:lpstr>
      <vt:lpstr>         Classificação          dos        ativos</vt:lpstr>
      <vt:lpstr>Classificação das informações</vt:lpstr>
      <vt:lpstr>Classificação da informação</vt:lpstr>
      <vt:lpstr>Classificação da informação</vt:lpstr>
      <vt:lpstr>Classificação da informação</vt:lpstr>
      <vt:lpstr>Classificação da informação</vt:lpstr>
      <vt:lpstr>Importante!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 e Auditoria de Sistemas</dc:title>
  <dc:creator>Patricia de Bassi</dc:creator>
  <cp:lastModifiedBy>Patricia de Bassi</cp:lastModifiedBy>
  <cp:revision>11</cp:revision>
  <dcterms:created xsi:type="dcterms:W3CDTF">2017-07-31T13:21:26Z</dcterms:created>
  <dcterms:modified xsi:type="dcterms:W3CDTF">2017-07-31T23:35:51Z</dcterms:modified>
</cp:coreProperties>
</file>